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NQt0TKmJ+Y0qs1xaMtwCpqjTZ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CE9C8B-4651-4A14-B2F3-0BF43BB2EAFF}">
  <a:tblStyle styleId="{C8CE9C8B-4651-4A14-B2F3-0BF43BB2EAF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110afa4c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110afa4c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0110afa4c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110afa4c2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110afa4c2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0110afa4c2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110afa4c2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110afa4c2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0110afa4c2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110afa4c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110afa4c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20110afa4c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110afa4c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110afa4c2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0110afa4c2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110afa4c2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110afa4c2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0110afa4c2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0110afa4c2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0110afa4c2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0110afa4c2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110afa4c2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0110afa4c2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0110afa4c2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110afa4c2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110afa4c2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0110afa4c2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110afa4c2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110afa4c2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20110afa4c2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0c156e03d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0c156e03d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00c156e03d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0c156e03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0c156e03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200c156e03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0c156e03d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0c156e03d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00c156e03d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0c156e03d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0c156e03d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00c156e03d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0c156e03d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200c156e03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0c156e03d_0_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200c156e03d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0c156e03d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00c156e03d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0fda790d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0fda790d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00fda790d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
          <p:cNvSpPr/>
          <p:nvPr>
            <p:ph idx="2" type="pic"/>
          </p:nvPr>
        </p:nvSpPr>
        <p:spPr>
          <a:xfrm>
            <a:off x="5183188" y="987425"/>
            <a:ext cx="6172200" cy="4873625"/>
          </a:xfrm>
          <a:prstGeom prst="rect">
            <a:avLst/>
          </a:prstGeom>
          <a:noFill/>
          <a:ln>
            <a:noFill/>
          </a:ln>
        </p:spPr>
      </p:sp>
      <p:sp>
        <p:nvSpPr>
          <p:cNvPr id="68" name="Google Shape;68;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81401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b="1" lang="en-US" sz="2300">
                <a:latin typeface="Times New Roman"/>
                <a:ea typeface="Times New Roman"/>
                <a:cs typeface="Times New Roman"/>
                <a:sym typeface="Times New Roman"/>
              </a:rPr>
              <a:t>Credit card fraud detection using </a:t>
            </a:r>
            <a:r>
              <a:rPr b="1" lang="en-US" sz="2300">
                <a:latin typeface="Times New Roman"/>
                <a:ea typeface="Times New Roman"/>
                <a:cs typeface="Times New Roman"/>
                <a:sym typeface="Times New Roman"/>
              </a:rPr>
              <a:t>anomaly</a:t>
            </a:r>
            <a:r>
              <a:rPr b="1" lang="en-US" sz="2300">
                <a:latin typeface="Times New Roman"/>
                <a:ea typeface="Times New Roman"/>
                <a:cs typeface="Times New Roman"/>
                <a:sym typeface="Times New Roman"/>
              </a:rPr>
              <a:t> detection techniques</a:t>
            </a:r>
            <a:endParaRPr b="1" sz="2300">
              <a:latin typeface="Times New Roman"/>
              <a:ea typeface="Times New Roman"/>
              <a:cs typeface="Times New Roman"/>
              <a:sym typeface="Times New Roman"/>
            </a:endParaRPr>
          </a:p>
        </p:txBody>
      </p:sp>
      <p:sp>
        <p:nvSpPr>
          <p:cNvPr id="89" name="Google Shape;89;p1"/>
          <p:cNvSpPr txBox="1"/>
          <p:nvPr>
            <p:ph idx="1" type="subTitle"/>
          </p:nvPr>
        </p:nvSpPr>
        <p:spPr>
          <a:xfrm>
            <a:off x="1524000" y="1936376"/>
            <a:ext cx="9144000" cy="428513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1800"/>
              <a:buNone/>
            </a:pPr>
            <a:r>
              <a:rPr lang="en-US" sz="1400">
                <a:latin typeface="Times New Roman"/>
                <a:ea typeface="Times New Roman"/>
                <a:cs typeface="Times New Roman"/>
                <a:sym typeface="Times New Roman"/>
              </a:rPr>
              <a:t>Presented by</a:t>
            </a:r>
            <a:endParaRPr sz="1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1800"/>
              <a:buNone/>
            </a:pPr>
            <a:r>
              <a:rPr lang="en-US" sz="1400">
                <a:latin typeface="Times New Roman"/>
                <a:ea typeface="Times New Roman"/>
                <a:cs typeface="Times New Roman"/>
                <a:sym typeface="Times New Roman"/>
              </a:rPr>
              <a:t>VAIBHAVI PATIL</a:t>
            </a:r>
            <a:endParaRPr sz="1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1800"/>
              <a:buNone/>
            </a:pPr>
            <a:r>
              <a:rPr lang="en-US" sz="1400">
                <a:latin typeface="Times New Roman"/>
                <a:ea typeface="Times New Roman"/>
                <a:cs typeface="Times New Roman"/>
                <a:sym typeface="Times New Roman"/>
              </a:rPr>
              <a:t>(1BM19CS217)</a:t>
            </a:r>
            <a:endParaRPr sz="1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1800"/>
              <a:buNone/>
            </a:pPr>
            <a:r>
              <a:rPr lang="en-US" sz="1400">
                <a:latin typeface="Times New Roman"/>
                <a:ea typeface="Times New Roman"/>
                <a:cs typeface="Times New Roman"/>
                <a:sym typeface="Times New Roman"/>
              </a:rPr>
              <a:t>Under the guidance of</a:t>
            </a:r>
            <a:endParaRPr sz="1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1800"/>
              <a:buNone/>
            </a:pPr>
            <a:r>
              <a:rPr lang="en-US" sz="1400">
                <a:latin typeface="Times New Roman"/>
                <a:ea typeface="Times New Roman"/>
                <a:cs typeface="Times New Roman"/>
                <a:sym typeface="Times New Roman"/>
              </a:rPr>
              <a:t>Dr. Rajeshwari B S</a:t>
            </a:r>
            <a:endParaRPr sz="1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1800"/>
              <a:buNone/>
            </a:pPr>
            <a:r>
              <a:rPr lang="en-US" sz="1400">
                <a:latin typeface="Times New Roman"/>
                <a:ea typeface="Times New Roman"/>
                <a:cs typeface="Times New Roman"/>
                <a:sym typeface="Times New Roman"/>
              </a:rPr>
              <a:t>Assistant professor</a:t>
            </a:r>
            <a:endParaRPr sz="1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1800"/>
              <a:buNone/>
            </a:pPr>
            <a:r>
              <a:rPr lang="en-US" sz="1400">
                <a:latin typeface="Times New Roman"/>
                <a:ea typeface="Times New Roman"/>
                <a:cs typeface="Times New Roman"/>
                <a:sym typeface="Times New Roman"/>
              </a:rPr>
              <a:t>Department of Computer Science and Engineering</a:t>
            </a:r>
            <a:endParaRPr sz="1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1800"/>
              <a:buNone/>
            </a:pPr>
            <a:r>
              <a:rPr lang="en-US" sz="1400">
                <a:latin typeface="Times New Roman"/>
                <a:ea typeface="Times New Roman"/>
                <a:cs typeface="Times New Roman"/>
                <a:sym typeface="Times New Roman"/>
              </a:rPr>
              <a:t>BMS College and Engineering, Bengaluru</a:t>
            </a:r>
            <a:endParaRPr sz="1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pic>
        <p:nvPicPr>
          <p:cNvPr id="90" name="Google Shape;90;p1"/>
          <p:cNvPicPr preferRelativeResize="0"/>
          <p:nvPr/>
        </p:nvPicPr>
        <p:blipFill rotWithShape="1">
          <a:blip r:embed="rId3">
            <a:alphaModFix/>
          </a:blip>
          <a:srcRect b="0" l="0" r="0" t="0"/>
          <a:stretch/>
        </p:blipFill>
        <p:spPr>
          <a:xfrm>
            <a:off x="10960027" y="177401"/>
            <a:ext cx="993734" cy="944962"/>
          </a:xfrm>
          <a:prstGeom prst="rect">
            <a:avLst/>
          </a:prstGeom>
          <a:noFill/>
          <a:ln>
            <a:noFill/>
          </a:ln>
        </p:spPr>
      </p:pic>
      <p:sp>
        <p:nvSpPr>
          <p:cNvPr id="91" name="Google Shape;91;p1"/>
          <p:cNvSpPr txBox="1"/>
          <p:nvPr>
            <p:ph idx="11" type="ftr"/>
          </p:nvPr>
        </p:nvSpPr>
        <p:spPr>
          <a:xfrm>
            <a:off x="251012" y="6356350"/>
            <a:ext cx="1178858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3-01-2023			                                                            Title of the Seminar		   		                     Department of CSE, BMSCE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0110afa4c2_0_8"/>
          <p:cNvSpPr txBox="1"/>
          <p:nvPr>
            <p:ph idx="1" type="body"/>
          </p:nvPr>
        </p:nvSpPr>
        <p:spPr>
          <a:xfrm>
            <a:off x="782550" y="659275"/>
            <a:ext cx="10626900" cy="5786700"/>
          </a:xfrm>
          <a:prstGeom prst="rect">
            <a:avLst/>
          </a:prstGeom>
        </p:spPr>
        <p:txBody>
          <a:bodyPr anchorCtr="0" anchor="t" bIns="45700" lIns="91425" spcFirstLastPara="1" rIns="91425" wrap="square" tIns="45700">
            <a:normAutofit/>
          </a:bodyPr>
          <a:lstStyle/>
          <a:p>
            <a:pPr indent="0" lvl="0" marL="0" rtl="0" algn="just">
              <a:lnSpc>
                <a:spcPct val="150000"/>
              </a:lnSpc>
              <a:spcBef>
                <a:spcPts val="0"/>
              </a:spcBef>
              <a:spcAft>
                <a:spcPts val="0"/>
              </a:spcAft>
              <a:buNone/>
            </a:pPr>
            <a:r>
              <a:rPr lang="en-US" sz="1500">
                <a:latin typeface="Times New Roman"/>
                <a:ea typeface="Times New Roman"/>
                <a:cs typeface="Times New Roman"/>
                <a:sym typeface="Times New Roman"/>
              </a:rPr>
              <a:t>FIg 3.1  show examples of the procedure after four splits, respectively. In this case, I had only two features x and y and four </a:t>
            </a:r>
            <a:endParaRPr sz="1500">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500">
                <a:latin typeface="Times New Roman"/>
                <a:ea typeface="Times New Roman"/>
                <a:cs typeface="Times New Roman"/>
                <a:sym typeface="Times New Roman"/>
              </a:rPr>
              <a:t>observations to check. The first condition is the one that distinguishes a normal observation from an anomaly. If x is bigger than 120, then the observation is an outlier and is colored in red. </a:t>
            </a:r>
            <a:endParaRPr sz="1500">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US" sz="1500">
                <a:latin typeface="Times New Roman"/>
                <a:ea typeface="Times New Roman"/>
                <a:cs typeface="Times New Roman"/>
                <a:sym typeface="Times New Roman"/>
              </a:rPr>
              <a:t>Then, normal and anomalous data points can be distinguished based on average path length: shorter paths indicates that we have anomalies, while longer path shows that there are normal observations.</a:t>
            </a:r>
            <a:endParaRPr sz="1500">
              <a:latin typeface="Times New Roman"/>
              <a:ea typeface="Times New Roman"/>
              <a:cs typeface="Times New Roman"/>
              <a:sym typeface="Times New Roman"/>
            </a:endParaRPr>
          </a:p>
          <a:p>
            <a:pPr indent="0" lvl="0" marL="0" rtl="0" algn="just">
              <a:lnSpc>
                <a:spcPct val="150000"/>
              </a:lnSpc>
              <a:spcBef>
                <a:spcPts val="800"/>
              </a:spcBef>
              <a:spcAft>
                <a:spcPts val="800"/>
              </a:spcAft>
              <a:buClr>
                <a:schemeClr val="dk1"/>
              </a:buClr>
              <a:buSzPts val="1100"/>
              <a:buFont typeface="Arial"/>
              <a:buNone/>
            </a:pPr>
            <a:r>
              <a:t/>
            </a:r>
            <a:endParaRPr sz="1500">
              <a:latin typeface="Times New Roman"/>
              <a:ea typeface="Times New Roman"/>
              <a:cs typeface="Times New Roman"/>
              <a:sym typeface="Times New Roman"/>
            </a:endParaRPr>
          </a:p>
        </p:txBody>
      </p:sp>
      <p:pic>
        <p:nvPicPr>
          <p:cNvPr id="156" name="Google Shape;156;g20110afa4c2_0_8"/>
          <p:cNvPicPr preferRelativeResize="0"/>
          <p:nvPr/>
        </p:nvPicPr>
        <p:blipFill>
          <a:blip r:embed="rId3">
            <a:alphaModFix/>
          </a:blip>
          <a:stretch>
            <a:fillRect/>
          </a:stretch>
        </p:blipFill>
        <p:spPr>
          <a:xfrm>
            <a:off x="4143150" y="3007925"/>
            <a:ext cx="3771900" cy="2000250"/>
          </a:xfrm>
          <a:prstGeom prst="rect">
            <a:avLst/>
          </a:prstGeom>
          <a:noFill/>
          <a:ln>
            <a:noFill/>
          </a:ln>
        </p:spPr>
      </p:pic>
      <p:pic>
        <p:nvPicPr>
          <p:cNvPr id="157" name="Google Shape;157;g20110afa4c2_0_8"/>
          <p:cNvPicPr preferRelativeResize="0"/>
          <p:nvPr>
            <p:ph idx="1" type="body"/>
          </p:nvPr>
        </p:nvPicPr>
        <p:blipFill rotWithShape="1">
          <a:blip r:embed="rId4">
            <a:alphaModFix/>
          </a:blip>
          <a:srcRect b="0" l="0" r="0" t="0"/>
          <a:stretch/>
        </p:blipFill>
        <p:spPr>
          <a:xfrm>
            <a:off x="11111862" y="54600"/>
            <a:ext cx="993600" cy="94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0110afa4c2_0_14"/>
          <p:cNvSpPr txBox="1"/>
          <p:nvPr>
            <p:ph idx="1" type="body"/>
          </p:nvPr>
        </p:nvSpPr>
        <p:spPr>
          <a:xfrm>
            <a:off x="680075" y="226250"/>
            <a:ext cx="10673700" cy="5950500"/>
          </a:xfrm>
          <a:prstGeom prst="rect">
            <a:avLst/>
          </a:prstGeom>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Font typeface="Arial"/>
              <a:buNone/>
            </a:pPr>
            <a:r>
              <a:rPr b="1" lang="en-US" sz="1500">
                <a:latin typeface="Times New Roman"/>
                <a:ea typeface="Times New Roman"/>
                <a:cs typeface="Times New Roman"/>
                <a:sym typeface="Times New Roman"/>
              </a:rPr>
              <a:t>KNN </a:t>
            </a:r>
            <a:r>
              <a:rPr b="1" lang="en-US" sz="1500">
                <a:latin typeface="Times New Roman"/>
                <a:ea typeface="Times New Roman"/>
                <a:cs typeface="Times New Roman"/>
                <a:sym typeface="Times New Roman"/>
              </a:rPr>
              <a:t> :</a:t>
            </a:r>
            <a:endParaRPr b="1" sz="1500">
              <a:latin typeface="Times New Roman"/>
              <a:ea typeface="Times New Roman"/>
              <a:cs typeface="Times New Roman"/>
              <a:sym typeface="Times New Roman"/>
            </a:endParaRPr>
          </a:p>
          <a:p>
            <a:pPr indent="-323850" lvl="0" marL="457200" rtl="0" algn="just">
              <a:lnSpc>
                <a:spcPct val="150000"/>
              </a:lnSpc>
              <a:spcBef>
                <a:spcPts val="800"/>
              </a:spcBef>
              <a:spcAft>
                <a:spcPts val="0"/>
              </a:spcAft>
              <a:buSzPts val="1500"/>
              <a:buFont typeface="Times New Roman"/>
              <a:buChar char="●"/>
            </a:pPr>
            <a:r>
              <a:rPr lang="en-US" sz="1500">
                <a:latin typeface="Times New Roman"/>
                <a:ea typeface="Times New Roman"/>
                <a:cs typeface="Times New Roman"/>
                <a:sym typeface="Times New Roman"/>
              </a:rPr>
              <a:t>Although kNN is a supervised ML algorithm, when it comes to anomaly detection it takes an unsupervised approach. </a:t>
            </a:r>
            <a:endParaRPr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This is because there is no actual “learning” involved in the process and there is no pre-determined labeling of “outlier” or “not-outlier” in the dataset, instead, it is entirely based upon threshold values. Data scientists arbitrarily decide the cutoff values beyond which all observations are called anomalies. </a:t>
            </a:r>
            <a:endParaRPr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That is also why there is no train-test-split of data or an accuracy report.</a:t>
            </a:r>
            <a:endParaRPr sz="15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164" name="Google Shape;164;g20110afa4c2_0_14"/>
          <p:cNvPicPr preferRelativeResize="0"/>
          <p:nvPr/>
        </p:nvPicPr>
        <p:blipFill>
          <a:blip r:embed="rId3">
            <a:alphaModFix/>
          </a:blip>
          <a:stretch>
            <a:fillRect/>
          </a:stretch>
        </p:blipFill>
        <p:spPr>
          <a:xfrm>
            <a:off x="4073150" y="2743700"/>
            <a:ext cx="3776450" cy="2924500"/>
          </a:xfrm>
          <a:prstGeom prst="rect">
            <a:avLst/>
          </a:prstGeom>
          <a:noFill/>
          <a:ln>
            <a:noFill/>
          </a:ln>
        </p:spPr>
      </p:pic>
      <p:pic>
        <p:nvPicPr>
          <p:cNvPr id="165" name="Google Shape;165;g20110afa4c2_0_14"/>
          <p:cNvPicPr preferRelativeResize="0"/>
          <p:nvPr>
            <p:ph idx="1" type="body"/>
          </p:nvPr>
        </p:nvPicPr>
        <p:blipFill rotWithShape="1">
          <a:blip r:embed="rId4">
            <a:alphaModFix/>
          </a:blip>
          <a:srcRect b="0" l="0" r="0" t="0"/>
          <a:stretch/>
        </p:blipFill>
        <p:spPr>
          <a:xfrm>
            <a:off x="10983112" y="136525"/>
            <a:ext cx="993600" cy="94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0110afa4c2_0_26"/>
          <p:cNvSpPr txBox="1"/>
          <p:nvPr>
            <p:ph idx="1" type="body"/>
          </p:nvPr>
        </p:nvSpPr>
        <p:spPr>
          <a:xfrm>
            <a:off x="691800" y="670950"/>
            <a:ext cx="10615200" cy="5821800"/>
          </a:xfrm>
          <a:prstGeom prst="rect">
            <a:avLst/>
          </a:prstGeom>
        </p:spPr>
        <p:txBody>
          <a:bodyPr anchorCtr="0" anchor="t" bIns="45700" lIns="91425" spcFirstLastPara="1" rIns="91425" wrap="square" tIns="45700">
            <a:normAutofit/>
          </a:bodyPr>
          <a:lstStyle/>
          <a:p>
            <a:pPr indent="0" lvl="0" marL="0" rtl="0" algn="just">
              <a:lnSpc>
                <a:spcPct val="150000"/>
              </a:lnSpc>
              <a:spcBef>
                <a:spcPts val="0"/>
              </a:spcBef>
              <a:spcAft>
                <a:spcPts val="0"/>
              </a:spcAft>
              <a:buNone/>
            </a:pPr>
            <a:r>
              <a:rPr b="1" lang="en-US" sz="1500">
                <a:latin typeface="Times New Roman"/>
                <a:ea typeface="Times New Roman"/>
                <a:cs typeface="Times New Roman"/>
                <a:sym typeface="Times New Roman"/>
              </a:rPr>
              <a:t>LOF</a:t>
            </a:r>
            <a:endParaRPr b="1" sz="1500">
              <a:latin typeface="Times New Roman"/>
              <a:ea typeface="Times New Roman"/>
              <a:cs typeface="Times New Roman"/>
              <a:sym typeface="Times New Roman"/>
            </a:endParaRPr>
          </a:p>
          <a:p>
            <a:pPr indent="-323850" lvl="0" marL="457200" rtl="0" algn="just">
              <a:lnSpc>
                <a:spcPct val="150000"/>
              </a:lnSpc>
              <a:spcBef>
                <a:spcPts val="800"/>
              </a:spcBef>
              <a:spcAft>
                <a:spcPts val="0"/>
              </a:spcAft>
              <a:buSzPts val="1500"/>
              <a:buFont typeface="Times New Roman"/>
              <a:buChar char="•"/>
            </a:pPr>
            <a:r>
              <a:rPr lang="en-US" sz="1500">
                <a:latin typeface="Times New Roman"/>
                <a:ea typeface="Times New Roman"/>
                <a:cs typeface="Times New Roman"/>
                <a:sym typeface="Times New Roman"/>
              </a:rPr>
              <a:t>Local outlier factor (LOF) is an algorithm used for Unsupervised outlier detection. </a:t>
            </a:r>
            <a:endParaRPr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It produces an anomaly score that represents data points which are outliers in the data set. </a:t>
            </a:r>
            <a:endParaRPr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It does this by measuring the local density deviation of a given data point with respect to the data points near it. Working of LOF: Local density is determined by estimating distances between data points that are neighbors (k-nearest neighbors). So for each data point, local density can be calculated. </a:t>
            </a:r>
            <a:endParaRPr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By comparing these we can check which data points have similar densities and which have a lesser density than its neighbors.</a:t>
            </a:r>
            <a:endParaRPr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 The ones with the lesser densities are considered as the outliers. Firstly, k-distances are distances between points that are calculated for each point to determine their k-nearest neighbors. The 2nd closest point is said to be the 2nd nearest neighbor to the point.</a:t>
            </a:r>
            <a:endParaRPr sz="1700">
              <a:latin typeface="Times New Roman"/>
              <a:ea typeface="Times New Roman"/>
              <a:cs typeface="Times New Roman"/>
              <a:sym typeface="Times New Roman"/>
            </a:endParaRPr>
          </a:p>
        </p:txBody>
      </p:sp>
      <p:pic>
        <p:nvPicPr>
          <p:cNvPr id="172" name="Google Shape;172;g20110afa4c2_0_26"/>
          <p:cNvPicPr preferRelativeResize="0"/>
          <p:nvPr>
            <p:ph idx="1" type="body"/>
          </p:nvPr>
        </p:nvPicPr>
        <p:blipFill rotWithShape="1">
          <a:blip r:embed="rId3">
            <a:alphaModFix/>
          </a:blip>
          <a:srcRect b="0" l="0" r="0" t="0"/>
          <a:stretch/>
        </p:blipFill>
        <p:spPr>
          <a:xfrm>
            <a:off x="10983112" y="136525"/>
            <a:ext cx="993600" cy="945000"/>
          </a:xfrm>
          <a:prstGeom prst="rect">
            <a:avLst/>
          </a:prstGeom>
          <a:noFill/>
          <a:ln>
            <a:noFill/>
          </a:ln>
        </p:spPr>
      </p:pic>
      <p:pic>
        <p:nvPicPr>
          <p:cNvPr id="173" name="Google Shape;173;g20110afa4c2_0_26"/>
          <p:cNvPicPr preferRelativeResize="0"/>
          <p:nvPr/>
        </p:nvPicPr>
        <p:blipFill>
          <a:blip r:embed="rId4">
            <a:alphaModFix/>
          </a:blip>
          <a:stretch>
            <a:fillRect/>
          </a:stretch>
        </p:blipFill>
        <p:spPr>
          <a:xfrm>
            <a:off x="4032222" y="4118250"/>
            <a:ext cx="3166475" cy="232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0110afa4c2_0_0"/>
          <p:cNvSpPr txBox="1"/>
          <p:nvPr>
            <p:ph type="title"/>
          </p:nvPr>
        </p:nvSpPr>
        <p:spPr>
          <a:xfrm>
            <a:off x="838200" y="708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4. Tools used</a:t>
            </a:r>
            <a:endParaRPr sz="1800">
              <a:latin typeface="Times New Roman"/>
              <a:ea typeface="Times New Roman"/>
              <a:cs typeface="Times New Roman"/>
              <a:sym typeface="Times New Roman"/>
            </a:endParaRPr>
          </a:p>
        </p:txBody>
      </p:sp>
      <p:sp>
        <p:nvSpPr>
          <p:cNvPr id="180" name="Google Shape;180;g20110afa4c2_0_0"/>
          <p:cNvSpPr txBox="1"/>
          <p:nvPr>
            <p:ph idx="1" type="body"/>
          </p:nvPr>
        </p:nvSpPr>
        <p:spPr>
          <a:xfrm>
            <a:off x="838200" y="1396575"/>
            <a:ext cx="10515600" cy="4780200"/>
          </a:xfrm>
          <a:prstGeom prst="rect">
            <a:avLst/>
          </a:prstGeom>
        </p:spPr>
        <p:txBody>
          <a:bodyPr anchorCtr="0" anchor="t" bIns="45700" lIns="91425" spcFirstLastPara="1" rIns="91425" wrap="square" tIns="45700">
            <a:normAutofit/>
          </a:bodyPr>
          <a:lstStyle/>
          <a:p>
            <a:pPr indent="-317500" lvl="0" marL="457200" rtl="0" algn="just">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Laptop with at least i5 processor and GPU for faster processing.</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Operating System: Windows/ Linux/ Mac OS. </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0"/>
              </a:spcAft>
              <a:buSzPts val="1400"/>
              <a:buFont typeface="Times New Roman"/>
              <a:buChar char="●"/>
            </a:pPr>
            <a:r>
              <a:rPr lang="en-US" sz="1400">
                <a:latin typeface="Times New Roman"/>
                <a:ea typeface="Times New Roman"/>
                <a:cs typeface="Times New Roman"/>
                <a:sym typeface="Times New Roman"/>
              </a:rPr>
              <a:t>Visual studio IDE.</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0"/>
              </a:spcAft>
              <a:buSzPts val="1400"/>
              <a:buFont typeface="Times New Roman"/>
              <a:buChar char="●"/>
            </a:pPr>
            <a:r>
              <a:rPr lang="en-US" sz="1400">
                <a:latin typeface="Times New Roman"/>
                <a:ea typeface="Times New Roman"/>
                <a:cs typeface="Times New Roman"/>
                <a:sym typeface="Times New Roman"/>
              </a:rPr>
              <a:t>Pycaret: PyCaret is an open-source, low-code machine learning library in Python that automates machine learning workflows. It is an end-to-end machine learning and model management tool that exponentially speeds up the experiment cycle and makes you more productive.</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0"/>
              </a:spcAft>
              <a:buSzPts val="1400"/>
              <a:buFont typeface="Times New Roman"/>
              <a:buChar char="●"/>
            </a:pPr>
            <a:r>
              <a:rPr lang="en-US" sz="1400">
                <a:latin typeface="Times New Roman"/>
                <a:ea typeface="Times New Roman"/>
                <a:cs typeface="Times New Roman"/>
                <a:sym typeface="Times New Roman"/>
              </a:rPr>
              <a:t>Numpy: NumPy is a Python library used for working with arrays. It also has functions for working in domain of linear algebra, fourier transform, and matrices.</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0"/>
              </a:spcAft>
              <a:buSzPts val="1400"/>
              <a:buFont typeface="Times New Roman"/>
              <a:buChar char="●"/>
            </a:pPr>
            <a:r>
              <a:rPr lang="en-US" sz="1400">
                <a:latin typeface="Times New Roman"/>
                <a:ea typeface="Times New Roman"/>
                <a:cs typeface="Times New Roman"/>
                <a:sym typeface="Times New Roman"/>
              </a:rPr>
              <a:t>Seaborn: Seaborn is a library that uses Matplotlib underneath to plot graphs. It will be used to visualize random distributions.</a:t>
            </a:r>
            <a:endParaRPr sz="1400">
              <a:latin typeface="Times New Roman"/>
              <a:ea typeface="Times New Roman"/>
              <a:cs typeface="Times New Roman"/>
              <a:sym typeface="Times New Roman"/>
            </a:endParaRPr>
          </a:p>
          <a:p>
            <a:pPr indent="-317500" lvl="0" marL="457200" rtl="0" algn="just">
              <a:lnSpc>
                <a:spcPct val="150000"/>
              </a:lnSpc>
              <a:spcBef>
                <a:spcPts val="1000"/>
              </a:spcBef>
              <a:spcAft>
                <a:spcPts val="0"/>
              </a:spcAft>
              <a:buSzPts val="1400"/>
              <a:buFont typeface="Times New Roman"/>
              <a:buChar char="●"/>
            </a:pPr>
            <a:r>
              <a:rPr lang="en-US" sz="1400">
                <a:latin typeface="Times New Roman"/>
                <a:ea typeface="Times New Roman"/>
                <a:cs typeface="Times New Roman"/>
                <a:sym typeface="Times New Roman"/>
              </a:rPr>
              <a:t>Matplotlib: Matplotlib is a comprehensive library for creating static, animated, and interactive visualizations in Python. Matplotlib makes easy things easy and hard things possible.</a:t>
            </a:r>
            <a:endParaRPr sz="14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181" name="Google Shape;181;g20110afa4c2_0_0"/>
          <p:cNvPicPr preferRelativeResize="0"/>
          <p:nvPr>
            <p:ph idx="1" type="body"/>
          </p:nvPr>
        </p:nvPicPr>
        <p:blipFill rotWithShape="1">
          <a:blip r:embed="rId3">
            <a:alphaModFix/>
          </a:blip>
          <a:srcRect b="0" l="0" r="0" t="0"/>
          <a:stretch/>
        </p:blipFill>
        <p:spPr>
          <a:xfrm>
            <a:off x="10983112" y="136525"/>
            <a:ext cx="993600" cy="94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0110afa4c2_0_32"/>
          <p:cNvSpPr txBox="1"/>
          <p:nvPr>
            <p:ph type="title"/>
          </p:nvPr>
        </p:nvSpPr>
        <p:spPr>
          <a:xfrm>
            <a:off x="545600" y="2363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5. </a:t>
            </a:r>
            <a:r>
              <a:rPr lang="en-US" sz="1800">
                <a:latin typeface="Times New Roman"/>
                <a:ea typeface="Times New Roman"/>
                <a:cs typeface="Times New Roman"/>
                <a:sym typeface="Times New Roman"/>
              </a:rPr>
              <a:t>Modules implementation and results</a:t>
            </a:r>
            <a:endParaRPr/>
          </a:p>
        </p:txBody>
      </p:sp>
      <p:sp>
        <p:nvSpPr>
          <p:cNvPr id="188" name="Google Shape;188;g20110afa4c2_0_32"/>
          <p:cNvSpPr txBox="1"/>
          <p:nvPr>
            <p:ph idx="1" type="body"/>
          </p:nvPr>
        </p:nvSpPr>
        <p:spPr>
          <a:xfrm>
            <a:off x="598150" y="1256125"/>
            <a:ext cx="10755600" cy="492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9" name="Google Shape;189;g20110afa4c2_0_32"/>
          <p:cNvPicPr preferRelativeResize="0"/>
          <p:nvPr/>
        </p:nvPicPr>
        <p:blipFill>
          <a:blip r:embed="rId3">
            <a:alphaModFix/>
          </a:blip>
          <a:stretch>
            <a:fillRect/>
          </a:stretch>
        </p:blipFill>
        <p:spPr>
          <a:xfrm>
            <a:off x="839300" y="1256125"/>
            <a:ext cx="5177376" cy="1998200"/>
          </a:xfrm>
          <a:prstGeom prst="rect">
            <a:avLst/>
          </a:prstGeom>
          <a:noFill/>
          <a:ln>
            <a:noFill/>
          </a:ln>
        </p:spPr>
      </p:pic>
      <p:pic>
        <p:nvPicPr>
          <p:cNvPr id="190" name="Google Shape;190;g20110afa4c2_0_32"/>
          <p:cNvPicPr preferRelativeResize="0"/>
          <p:nvPr/>
        </p:nvPicPr>
        <p:blipFill>
          <a:blip r:embed="rId4">
            <a:alphaModFix/>
          </a:blip>
          <a:stretch>
            <a:fillRect/>
          </a:stretch>
        </p:blipFill>
        <p:spPr>
          <a:xfrm>
            <a:off x="839301" y="3593988"/>
            <a:ext cx="4165750" cy="757400"/>
          </a:xfrm>
          <a:prstGeom prst="rect">
            <a:avLst/>
          </a:prstGeom>
          <a:noFill/>
          <a:ln>
            <a:noFill/>
          </a:ln>
        </p:spPr>
      </p:pic>
      <p:pic>
        <p:nvPicPr>
          <p:cNvPr id="191" name="Google Shape;191;g20110afa4c2_0_32"/>
          <p:cNvPicPr preferRelativeResize="0"/>
          <p:nvPr/>
        </p:nvPicPr>
        <p:blipFill>
          <a:blip r:embed="rId5">
            <a:alphaModFix/>
          </a:blip>
          <a:stretch>
            <a:fillRect/>
          </a:stretch>
        </p:blipFill>
        <p:spPr>
          <a:xfrm>
            <a:off x="839288" y="4691075"/>
            <a:ext cx="6296025" cy="1314450"/>
          </a:xfrm>
          <a:prstGeom prst="rect">
            <a:avLst/>
          </a:prstGeom>
          <a:noFill/>
          <a:ln>
            <a:noFill/>
          </a:ln>
        </p:spPr>
      </p:pic>
      <p:pic>
        <p:nvPicPr>
          <p:cNvPr id="192" name="Google Shape;192;g20110afa4c2_0_32"/>
          <p:cNvPicPr preferRelativeResize="0"/>
          <p:nvPr>
            <p:ph idx="1" type="body"/>
          </p:nvPr>
        </p:nvPicPr>
        <p:blipFill rotWithShape="1">
          <a:blip r:embed="rId6">
            <a:alphaModFix/>
          </a:blip>
          <a:srcRect b="0" l="0" r="0" t="0"/>
          <a:stretch/>
        </p:blipFill>
        <p:spPr>
          <a:xfrm>
            <a:off x="10983112" y="136525"/>
            <a:ext cx="993600" cy="94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20110afa4c2_0_97"/>
          <p:cNvPicPr preferRelativeResize="0"/>
          <p:nvPr/>
        </p:nvPicPr>
        <p:blipFill>
          <a:blip r:embed="rId3">
            <a:alphaModFix/>
          </a:blip>
          <a:stretch>
            <a:fillRect/>
          </a:stretch>
        </p:blipFill>
        <p:spPr>
          <a:xfrm>
            <a:off x="210900" y="152400"/>
            <a:ext cx="7034600" cy="5931275"/>
          </a:xfrm>
          <a:prstGeom prst="rect">
            <a:avLst/>
          </a:prstGeom>
          <a:noFill/>
          <a:ln>
            <a:noFill/>
          </a:ln>
        </p:spPr>
      </p:pic>
      <p:sp>
        <p:nvSpPr>
          <p:cNvPr id="199" name="Google Shape;199;g20110afa4c2_0_97"/>
          <p:cNvSpPr txBox="1"/>
          <p:nvPr/>
        </p:nvSpPr>
        <p:spPr>
          <a:xfrm>
            <a:off x="8392400" y="2403025"/>
            <a:ext cx="36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0" name="Google Shape;200;g20110afa4c2_0_97"/>
          <p:cNvSpPr txBox="1"/>
          <p:nvPr/>
        </p:nvSpPr>
        <p:spPr>
          <a:xfrm>
            <a:off x="7725325" y="1981725"/>
            <a:ext cx="3768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Detecting anomaly using iforest. Takes 30 secs to run and 20 mins to plot the graph.</a:t>
            </a:r>
            <a:endParaRPr sz="1600">
              <a:latin typeface="Calibri"/>
              <a:ea typeface="Calibri"/>
              <a:cs typeface="Calibri"/>
              <a:sym typeface="Calibri"/>
            </a:endParaRPr>
          </a:p>
        </p:txBody>
      </p:sp>
      <p:pic>
        <p:nvPicPr>
          <p:cNvPr id="201" name="Google Shape;201;g20110afa4c2_0_97"/>
          <p:cNvPicPr preferRelativeResize="0"/>
          <p:nvPr>
            <p:ph idx="4294967295" type="body"/>
          </p:nvPr>
        </p:nvPicPr>
        <p:blipFill rotWithShape="1">
          <a:blip r:embed="rId4">
            <a:alphaModFix/>
          </a:blip>
          <a:srcRect b="0" l="0" r="0" t="0"/>
          <a:stretch/>
        </p:blipFill>
        <p:spPr>
          <a:xfrm>
            <a:off x="10983112" y="136525"/>
            <a:ext cx="993600" cy="94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20110afa4c2_0_89"/>
          <p:cNvPicPr preferRelativeResize="0"/>
          <p:nvPr/>
        </p:nvPicPr>
        <p:blipFill>
          <a:blip r:embed="rId3">
            <a:alphaModFix/>
          </a:blip>
          <a:stretch>
            <a:fillRect/>
          </a:stretch>
        </p:blipFill>
        <p:spPr>
          <a:xfrm>
            <a:off x="547125" y="3860825"/>
            <a:ext cx="5238750" cy="1438275"/>
          </a:xfrm>
          <a:prstGeom prst="rect">
            <a:avLst/>
          </a:prstGeom>
          <a:noFill/>
          <a:ln>
            <a:noFill/>
          </a:ln>
        </p:spPr>
      </p:pic>
      <p:pic>
        <p:nvPicPr>
          <p:cNvPr id="208" name="Google Shape;208;g20110afa4c2_0_89"/>
          <p:cNvPicPr preferRelativeResize="0"/>
          <p:nvPr/>
        </p:nvPicPr>
        <p:blipFill>
          <a:blip r:embed="rId4">
            <a:alphaModFix/>
          </a:blip>
          <a:stretch>
            <a:fillRect/>
          </a:stretch>
        </p:blipFill>
        <p:spPr>
          <a:xfrm>
            <a:off x="266250" y="631924"/>
            <a:ext cx="6265351" cy="2667000"/>
          </a:xfrm>
          <a:prstGeom prst="rect">
            <a:avLst/>
          </a:prstGeom>
          <a:noFill/>
          <a:ln>
            <a:noFill/>
          </a:ln>
        </p:spPr>
      </p:pic>
      <p:pic>
        <p:nvPicPr>
          <p:cNvPr id="209" name="Google Shape;209;g20110afa4c2_0_89"/>
          <p:cNvPicPr preferRelativeResize="0"/>
          <p:nvPr/>
        </p:nvPicPr>
        <p:blipFill>
          <a:blip r:embed="rId5">
            <a:alphaModFix/>
          </a:blip>
          <a:stretch>
            <a:fillRect/>
          </a:stretch>
        </p:blipFill>
        <p:spPr>
          <a:xfrm>
            <a:off x="7245726" y="1746450"/>
            <a:ext cx="4594899" cy="3910036"/>
          </a:xfrm>
          <a:prstGeom prst="rect">
            <a:avLst/>
          </a:prstGeom>
          <a:noFill/>
          <a:ln>
            <a:noFill/>
          </a:ln>
        </p:spPr>
      </p:pic>
      <p:sp>
        <p:nvSpPr>
          <p:cNvPr id="210" name="Google Shape;210;g20110afa4c2_0_89"/>
          <p:cNvSpPr txBox="1"/>
          <p:nvPr/>
        </p:nvSpPr>
        <p:spPr>
          <a:xfrm>
            <a:off x="867325" y="5656475"/>
            <a:ext cx="591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Anomaly detection using the knn model. Takes 30 mins to run and 40 mins to plot the graph.</a:t>
            </a:r>
            <a:endParaRPr>
              <a:latin typeface="Calibri"/>
              <a:ea typeface="Calibri"/>
              <a:cs typeface="Calibri"/>
              <a:sym typeface="Calibri"/>
            </a:endParaRPr>
          </a:p>
        </p:txBody>
      </p:sp>
      <p:pic>
        <p:nvPicPr>
          <p:cNvPr id="211" name="Google Shape;211;g20110afa4c2_0_89"/>
          <p:cNvPicPr preferRelativeResize="0"/>
          <p:nvPr>
            <p:ph idx="4294967295" type="body"/>
          </p:nvPr>
        </p:nvPicPr>
        <p:blipFill rotWithShape="1">
          <a:blip r:embed="rId6">
            <a:alphaModFix/>
          </a:blip>
          <a:srcRect b="0" l="0" r="0" t="0"/>
          <a:stretch/>
        </p:blipFill>
        <p:spPr>
          <a:xfrm>
            <a:off x="10983112" y="136525"/>
            <a:ext cx="993600" cy="94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20110afa4c2_0_105"/>
          <p:cNvPicPr preferRelativeResize="0"/>
          <p:nvPr/>
        </p:nvPicPr>
        <p:blipFill>
          <a:blip r:embed="rId3">
            <a:alphaModFix/>
          </a:blip>
          <a:stretch>
            <a:fillRect/>
          </a:stretch>
        </p:blipFill>
        <p:spPr>
          <a:xfrm>
            <a:off x="6807500" y="1615575"/>
            <a:ext cx="5166050" cy="4310100"/>
          </a:xfrm>
          <a:prstGeom prst="rect">
            <a:avLst/>
          </a:prstGeom>
          <a:noFill/>
          <a:ln>
            <a:noFill/>
          </a:ln>
        </p:spPr>
      </p:pic>
      <p:pic>
        <p:nvPicPr>
          <p:cNvPr id="218" name="Google Shape;218;g20110afa4c2_0_105"/>
          <p:cNvPicPr preferRelativeResize="0"/>
          <p:nvPr/>
        </p:nvPicPr>
        <p:blipFill>
          <a:blip r:embed="rId4">
            <a:alphaModFix/>
          </a:blip>
          <a:stretch>
            <a:fillRect/>
          </a:stretch>
        </p:blipFill>
        <p:spPr>
          <a:xfrm>
            <a:off x="105600" y="1732575"/>
            <a:ext cx="6549525" cy="2298949"/>
          </a:xfrm>
          <a:prstGeom prst="rect">
            <a:avLst/>
          </a:prstGeom>
          <a:noFill/>
          <a:ln>
            <a:noFill/>
          </a:ln>
        </p:spPr>
      </p:pic>
      <p:sp>
        <p:nvSpPr>
          <p:cNvPr id="219" name="Google Shape;219;g20110afa4c2_0_105"/>
          <p:cNvSpPr txBox="1"/>
          <p:nvPr/>
        </p:nvSpPr>
        <p:spPr>
          <a:xfrm>
            <a:off x="223650" y="4673425"/>
            <a:ext cx="5325000" cy="661800"/>
          </a:xfrm>
          <a:prstGeom prst="rect">
            <a:avLst/>
          </a:prstGeom>
          <a:noFill/>
          <a:ln>
            <a:noFill/>
          </a:ln>
        </p:spPr>
        <p:txBody>
          <a:bodyPr anchorCtr="0" anchor="t" bIns="91425" lIns="91425" spcFirstLastPara="1" rIns="91425" wrap="square" tIns="91425">
            <a:spAutoFit/>
          </a:bodyPr>
          <a:lstStyle/>
          <a:p>
            <a:pPr indent="0" lvl="0" marL="0" rtl="0" algn="l">
              <a:lnSpc>
                <a:spcPct val="106666"/>
              </a:lnSpc>
              <a:spcBef>
                <a:spcPts val="0"/>
              </a:spcBef>
              <a:spcAft>
                <a:spcPts val="80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Anomaly detection using lof. Takes 45 mins to create a model and 60 mins to plot the graph</a:t>
            </a:r>
            <a:endParaRPr sz="1700">
              <a:latin typeface="Calibri"/>
              <a:ea typeface="Calibri"/>
              <a:cs typeface="Calibri"/>
              <a:sym typeface="Calibri"/>
            </a:endParaRPr>
          </a:p>
        </p:txBody>
      </p:sp>
      <p:pic>
        <p:nvPicPr>
          <p:cNvPr id="220" name="Google Shape;220;g20110afa4c2_0_105"/>
          <p:cNvPicPr preferRelativeResize="0"/>
          <p:nvPr>
            <p:ph idx="4294967295" type="body"/>
          </p:nvPr>
        </p:nvPicPr>
        <p:blipFill rotWithShape="1">
          <a:blip r:embed="rId5">
            <a:alphaModFix/>
          </a:blip>
          <a:srcRect b="0" l="0" r="0" t="0"/>
          <a:stretch/>
        </p:blipFill>
        <p:spPr>
          <a:xfrm>
            <a:off x="10983112" y="136525"/>
            <a:ext cx="993600" cy="94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20110afa4c2_0_115"/>
          <p:cNvPicPr preferRelativeResize="0"/>
          <p:nvPr/>
        </p:nvPicPr>
        <p:blipFill>
          <a:blip r:embed="rId3">
            <a:alphaModFix/>
          </a:blip>
          <a:stretch>
            <a:fillRect/>
          </a:stretch>
        </p:blipFill>
        <p:spPr>
          <a:xfrm>
            <a:off x="1697200" y="76200"/>
            <a:ext cx="7554255" cy="6553201"/>
          </a:xfrm>
          <a:prstGeom prst="rect">
            <a:avLst/>
          </a:prstGeom>
          <a:noFill/>
          <a:ln>
            <a:noFill/>
          </a:ln>
        </p:spPr>
      </p:pic>
      <p:pic>
        <p:nvPicPr>
          <p:cNvPr id="227" name="Google Shape;227;g20110afa4c2_0_115"/>
          <p:cNvPicPr preferRelativeResize="0"/>
          <p:nvPr>
            <p:ph idx="4294967295" type="body"/>
          </p:nvPr>
        </p:nvPicPr>
        <p:blipFill rotWithShape="1">
          <a:blip r:embed="rId4">
            <a:alphaModFix/>
          </a:blip>
          <a:srcRect b="0" l="0" r="0" t="0"/>
          <a:stretch/>
        </p:blipFill>
        <p:spPr>
          <a:xfrm>
            <a:off x="10983112" y="136525"/>
            <a:ext cx="993600" cy="94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0110afa4c2_0_79"/>
          <p:cNvSpPr txBox="1"/>
          <p:nvPr>
            <p:ph type="title"/>
          </p:nvPr>
        </p:nvSpPr>
        <p:spPr>
          <a:xfrm>
            <a:off x="838200" y="189575"/>
            <a:ext cx="10515600" cy="1325700"/>
          </a:xfrm>
          <a:prstGeom prst="rect">
            <a:avLst/>
          </a:prstGeom>
        </p:spPr>
        <p:txBody>
          <a:bodyPr anchorCtr="0" anchor="ctr" bIns="45700" lIns="91425" spcFirstLastPara="1" rIns="91425" wrap="square" tIns="45700">
            <a:normAutofit/>
          </a:bodyPr>
          <a:lstStyle/>
          <a:p>
            <a:pPr indent="0" lvl="0" marL="0" rtl="0" algn="just">
              <a:lnSpc>
                <a:spcPct val="106666"/>
              </a:lnSpc>
              <a:spcBef>
                <a:spcPts val="0"/>
              </a:spcBef>
              <a:spcAft>
                <a:spcPts val="800"/>
              </a:spcAft>
              <a:buClr>
                <a:schemeClr val="dk1"/>
              </a:buClr>
              <a:buSzPts val="1100"/>
              <a:buFont typeface="Arial"/>
              <a:buNone/>
            </a:pPr>
            <a:r>
              <a:rPr lang="en-US" sz="1800">
                <a:latin typeface="Times New Roman"/>
                <a:ea typeface="Times New Roman"/>
                <a:cs typeface="Times New Roman"/>
                <a:sym typeface="Times New Roman"/>
              </a:rPr>
              <a:t> 6. Learnings and Takeaways from the Study</a:t>
            </a:r>
            <a:endParaRPr sz="4600"/>
          </a:p>
        </p:txBody>
      </p:sp>
      <p:sp>
        <p:nvSpPr>
          <p:cNvPr id="234" name="Google Shape;234;g20110afa4c2_0_79"/>
          <p:cNvSpPr txBox="1"/>
          <p:nvPr>
            <p:ph idx="1" type="body"/>
          </p:nvPr>
        </p:nvSpPr>
        <p:spPr>
          <a:xfrm>
            <a:off x="838200" y="1291250"/>
            <a:ext cx="10515600" cy="4885500"/>
          </a:xfrm>
          <a:prstGeom prst="rect">
            <a:avLst/>
          </a:prstGeom>
        </p:spPr>
        <p:txBody>
          <a:bodyPr anchorCtr="0" anchor="t" bIns="45700" lIns="91425" spcFirstLastPara="1" rIns="91425" wrap="square" tIns="45700">
            <a:normAutofit/>
          </a:bodyPr>
          <a:lstStyle/>
          <a:p>
            <a:pPr indent="-317500" lvl="0" marL="457200" rtl="0" algn="just">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 Anomaly detection is a binary classification between the normal and the anomalous classes.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However, it is not possible to train a model with full supervision for this task because we frequently lack anomalous examples, and, what is more, anomalies can have unexpected patterns.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The anomaly detection techniques in the pycaret library can be used to compare the various models.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The various model like iforest, K nearest neighbor, local outliner factor were compared and iforest running time was the least which is 30 seconds, knn is 45 minutes and lof 60 minutes.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From this we can infer that iforest is the best model for predicting the anomalies.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On comparing the various model estimators it can be inferred that the random forest gives the highest accuracy and takes 17.9980 secs to run.</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 Naive bayes take the least amount of time to run with an accuracy of 0.9927.</a:t>
            </a:r>
            <a:endParaRPr sz="1400">
              <a:latin typeface="Times New Roman"/>
              <a:ea typeface="Times New Roman"/>
              <a:cs typeface="Times New Roman"/>
              <a:sym typeface="Times New Roman"/>
            </a:endParaRPr>
          </a:p>
          <a:p>
            <a:pPr indent="0" lvl="0" marL="457200" rtl="0" algn="just">
              <a:lnSpc>
                <a:spcPct val="150000"/>
              </a:lnSpc>
              <a:spcBef>
                <a:spcPts val="800"/>
              </a:spcBef>
              <a:spcAft>
                <a:spcPts val="8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691775" y="365125"/>
            <a:ext cx="10662000" cy="86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1800">
                <a:latin typeface="Times New Roman"/>
                <a:ea typeface="Times New Roman"/>
                <a:cs typeface="Times New Roman"/>
                <a:sym typeface="Times New Roman"/>
              </a:rPr>
              <a:t>Outline</a:t>
            </a:r>
            <a:endParaRPr sz="1800">
              <a:latin typeface="Times New Roman"/>
              <a:ea typeface="Times New Roman"/>
              <a:cs typeface="Times New Roman"/>
              <a:sym typeface="Times New Roman"/>
            </a:endParaRPr>
          </a:p>
        </p:txBody>
      </p:sp>
      <p:sp>
        <p:nvSpPr>
          <p:cNvPr id="97" name="Google Shape;97;p2"/>
          <p:cNvSpPr txBox="1"/>
          <p:nvPr>
            <p:ph idx="11" type="ftr"/>
          </p:nvPr>
        </p:nvSpPr>
        <p:spPr>
          <a:xfrm>
            <a:off x="304799" y="6356350"/>
            <a:ext cx="1167204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3-01-2023                                                               Title of the Seminar                            Department of CSE, BMSCE</a:t>
            </a:r>
            <a:endParaRPr/>
          </a:p>
        </p:txBody>
      </p:sp>
      <p:pic>
        <p:nvPicPr>
          <p:cNvPr id="98" name="Google Shape;98;p2"/>
          <p:cNvPicPr preferRelativeResize="0"/>
          <p:nvPr>
            <p:ph idx="1" type="body"/>
          </p:nvPr>
        </p:nvPicPr>
        <p:blipFill rotWithShape="1">
          <a:blip r:embed="rId3">
            <a:alphaModFix/>
          </a:blip>
          <a:srcRect b="0" l="0" r="0" t="0"/>
          <a:stretch/>
        </p:blipFill>
        <p:spPr>
          <a:xfrm>
            <a:off x="10983112" y="136525"/>
            <a:ext cx="993734" cy="944962"/>
          </a:xfrm>
          <a:prstGeom prst="rect">
            <a:avLst/>
          </a:prstGeom>
          <a:noFill/>
          <a:ln>
            <a:noFill/>
          </a:ln>
        </p:spPr>
      </p:pic>
      <p:sp>
        <p:nvSpPr>
          <p:cNvPr id="99" name="Google Shape;99;p2"/>
          <p:cNvSpPr/>
          <p:nvPr/>
        </p:nvSpPr>
        <p:spPr>
          <a:xfrm>
            <a:off x="691775" y="1232725"/>
            <a:ext cx="10205100" cy="4377000"/>
          </a:xfrm>
          <a:prstGeom prst="rect">
            <a:avLst/>
          </a:prstGeom>
          <a:noFill/>
          <a:ln>
            <a:noFill/>
          </a:ln>
        </p:spPr>
        <p:txBody>
          <a:bodyPr anchorCtr="0" anchor="t" bIns="45700" lIns="91425" spcFirstLastPara="1" rIns="91425" wrap="square" tIns="45700">
            <a:spAutoFit/>
          </a:bodyPr>
          <a:lstStyle/>
          <a:p>
            <a:pPr indent="-317500" lvl="0" marL="342900" marR="0" rtl="0" algn="l">
              <a:spcBef>
                <a:spcPts val="0"/>
              </a:spcBef>
              <a:spcAft>
                <a:spcPts val="0"/>
              </a:spcAft>
              <a:buClr>
                <a:schemeClr val="dk1"/>
              </a:buClr>
              <a:buSzPts val="1400"/>
              <a:buFont typeface="Times New Roman"/>
              <a:buAutoNum type="arabicPeriod"/>
            </a:pPr>
            <a:r>
              <a:rPr i="0" lang="en-US" u="none" cap="none" strike="noStrike">
                <a:solidFill>
                  <a:schemeClr val="dk1"/>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0" lvl="1" marL="457200" marR="0" rtl="0" algn="l">
              <a:spcBef>
                <a:spcPts val="0"/>
              </a:spcBef>
              <a:spcAft>
                <a:spcPts val="0"/>
              </a:spcAft>
              <a:buNone/>
            </a:pPr>
            <a:r>
              <a:rPr i="0" lang="en-US" u="none" cap="none" strike="noStrike">
                <a:solidFill>
                  <a:schemeClr val="dk1"/>
                </a:solidFill>
                <a:latin typeface="Times New Roman"/>
                <a:ea typeface="Times New Roman"/>
                <a:cs typeface="Times New Roman"/>
                <a:sym typeface="Times New Roman"/>
              </a:rPr>
              <a:t>1.1. Overview</a:t>
            </a:r>
            <a:endParaRPr>
              <a:latin typeface="Times New Roman"/>
              <a:ea typeface="Times New Roman"/>
              <a:cs typeface="Times New Roman"/>
              <a:sym typeface="Times New Roman"/>
            </a:endParaRPr>
          </a:p>
          <a:p>
            <a:pPr indent="0" lvl="1" marL="457200" marR="0" rtl="0" algn="l">
              <a:spcBef>
                <a:spcPts val="0"/>
              </a:spcBef>
              <a:spcAft>
                <a:spcPts val="0"/>
              </a:spcAft>
              <a:buNone/>
            </a:pPr>
            <a:r>
              <a:rPr i="0" lang="en-US" u="none" cap="none" strike="noStrike">
                <a:solidFill>
                  <a:schemeClr val="dk1"/>
                </a:solidFill>
                <a:latin typeface="Times New Roman"/>
                <a:ea typeface="Times New Roman"/>
                <a:cs typeface="Times New Roman"/>
                <a:sym typeface="Times New Roman"/>
              </a:rPr>
              <a:t>1.2. Motivation</a:t>
            </a:r>
            <a:endParaRPr>
              <a:latin typeface="Times New Roman"/>
              <a:ea typeface="Times New Roman"/>
              <a:cs typeface="Times New Roman"/>
              <a:sym typeface="Times New Roman"/>
            </a:endParaRPr>
          </a:p>
          <a:p>
            <a:pPr indent="0" lvl="1" marL="457200" marR="0" rtl="0" algn="l">
              <a:spcBef>
                <a:spcPts val="0"/>
              </a:spcBef>
              <a:spcAft>
                <a:spcPts val="0"/>
              </a:spcAft>
              <a:buNone/>
            </a:pPr>
            <a:r>
              <a:rPr i="0" lang="en-US" u="none" cap="none" strike="noStrike">
                <a:solidFill>
                  <a:schemeClr val="dk1"/>
                </a:solidFill>
                <a:latin typeface="Times New Roman"/>
                <a:ea typeface="Times New Roman"/>
                <a:cs typeface="Times New Roman"/>
                <a:sym typeface="Times New Roman"/>
              </a:rPr>
              <a:t>1.3. Objectives</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a:solidFill>
                  <a:schemeClr val="dk1"/>
                </a:solidFill>
                <a:latin typeface="Times New Roman"/>
                <a:ea typeface="Times New Roman"/>
                <a:cs typeface="Times New Roman"/>
                <a:sym typeface="Times New Roman"/>
              </a:rPr>
              <a:t>2. Literature Survey</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a:solidFill>
                  <a:schemeClr val="dk1"/>
                </a:solidFill>
                <a:latin typeface="Times New Roman"/>
                <a:ea typeface="Times New Roman"/>
                <a:cs typeface="Times New Roman"/>
                <a:sym typeface="Times New Roman"/>
              </a:rPr>
              <a:t>3. Methodology/Techniques or Algorithms used.</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a:solidFill>
                  <a:schemeClr val="dk1"/>
                </a:solidFill>
                <a:latin typeface="Times New Roman"/>
                <a:ea typeface="Times New Roman"/>
                <a:cs typeface="Times New Roman"/>
                <a:sym typeface="Times New Roman"/>
              </a:rPr>
              <a:t>4. Tools used</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a:solidFill>
                  <a:schemeClr val="dk1"/>
                </a:solidFill>
                <a:latin typeface="Times New Roman"/>
                <a:ea typeface="Times New Roman"/>
                <a:cs typeface="Times New Roman"/>
                <a:sym typeface="Times New Roman"/>
              </a:rPr>
              <a:t>5. Modules implementation and results.</a:t>
            </a:r>
            <a:endParaRPr>
              <a:latin typeface="Times New Roman"/>
              <a:ea typeface="Times New Roman"/>
              <a:cs typeface="Times New Roman"/>
              <a:sym typeface="Times New Roman"/>
            </a:endParaRPr>
          </a:p>
          <a:p>
            <a:pPr indent="0" lvl="0" marL="0" marR="0" rtl="0" algn="l">
              <a:spcBef>
                <a:spcPts val="0"/>
              </a:spcBef>
              <a:spcAft>
                <a:spcPts val="0"/>
              </a:spcAft>
              <a:buNone/>
            </a:pPr>
            <a:r>
              <a:rPr lang="en-US">
                <a:solidFill>
                  <a:schemeClr val="dk1"/>
                </a:solidFill>
                <a:latin typeface="Times New Roman"/>
                <a:ea typeface="Times New Roman"/>
                <a:cs typeface="Times New Roman"/>
                <a:sym typeface="Times New Roman"/>
              </a:rPr>
              <a:t>         5.1. Module 1 (Description with diagrams where ever required and results)	</a:t>
            </a:r>
            <a:endParaRPr>
              <a:latin typeface="Times New Roman"/>
              <a:ea typeface="Times New Roman"/>
              <a:cs typeface="Times New Roman"/>
              <a:sym typeface="Times New Roman"/>
            </a:endParaRPr>
          </a:p>
          <a:p>
            <a:pPr indent="0" lvl="0" marL="0" marR="0" rtl="0" algn="l">
              <a:spcBef>
                <a:spcPts val="0"/>
              </a:spcBef>
              <a:spcAft>
                <a:spcPts val="0"/>
              </a:spcAft>
              <a:buNone/>
            </a:pPr>
            <a:r>
              <a:rPr lang="en-US">
                <a:solidFill>
                  <a:schemeClr val="dk1"/>
                </a:solidFill>
                <a:latin typeface="Times New Roman"/>
                <a:ea typeface="Times New Roman"/>
                <a:cs typeface="Times New Roman"/>
                <a:sym typeface="Times New Roman"/>
              </a:rPr>
              <a:t>         5.2. Module 2 (Description with diagrams where ever required and results)</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00c156e03d_0_118"/>
          <p:cNvSpPr txBox="1"/>
          <p:nvPr>
            <p:ph type="title"/>
          </p:nvPr>
        </p:nvSpPr>
        <p:spPr>
          <a:xfrm>
            <a:off x="622625" y="176450"/>
            <a:ext cx="10390500" cy="851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References and Annexures</a:t>
            </a:r>
            <a:endParaRPr sz="1800">
              <a:latin typeface="Times New Roman"/>
              <a:ea typeface="Times New Roman"/>
              <a:cs typeface="Times New Roman"/>
              <a:sym typeface="Times New Roman"/>
            </a:endParaRPr>
          </a:p>
        </p:txBody>
      </p:sp>
      <p:sp>
        <p:nvSpPr>
          <p:cNvPr id="241" name="Google Shape;241;g200c156e03d_0_118"/>
          <p:cNvSpPr txBox="1"/>
          <p:nvPr>
            <p:ph idx="1" type="body"/>
          </p:nvPr>
        </p:nvSpPr>
        <p:spPr>
          <a:xfrm>
            <a:off x="542100" y="1028150"/>
            <a:ext cx="10954200" cy="51435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None/>
            </a:pPr>
            <a:r>
              <a:rPr lang="en-US" sz="5665"/>
              <a:t>[1] Dwivedi, Asheesh Kumar. "Fraud Detection in Credit Card Transactions using Anomaly Detection." Turkish Journal of Computer and Mathematics Education (TURCOMAT) 12, no. 12 (2021): 837-846.</a:t>
            </a:r>
            <a:endParaRPr sz="5665"/>
          </a:p>
          <a:p>
            <a:pPr indent="0" lvl="0" marL="0" rtl="0" algn="l">
              <a:spcBef>
                <a:spcPts val="1000"/>
              </a:spcBef>
              <a:spcAft>
                <a:spcPts val="0"/>
              </a:spcAft>
              <a:buNone/>
            </a:pPr>
            <a:r>
              <a:t/>
            </a:r>
            <a:endParaRPr sz="5665"/>
          </a:p>
          <a:p>
            <a:pPr indent="0" lvl="0" marL="0" rtl="0" algn="l">
              <a:spcBef>
                <a:spcPts val="1000"/>
              </a:spcBef>
              <a:spcAft>
                <a:spcPts val="0"/>
              </a:spcAft>
              <a:buNone/>
            </a:pPr>
            <a:r>
              <a:rPr lang="en-US" sz="5665"/>
              <a:t>[2] Yu, Wen-Fang, and Na Wang. "Research on credit card fraud detection model based on distance sum." In 2009 International Joint Conference on Artificial Intelligence, pp. 353-356. IEEE, 2009.</a:t>
            </a:r>
            <a:endParaRPr sz="5665"/>
          </a:p>
          <a:p>
            <a:pPr indent="0" lvl="0" marL="0" rtl="0" algn="l">
              <a:spcBef>
                <a:spcPts val="1000"/>
              </a:spcBef>
              <a:spcAft>
                <a:spcPts val="0"/>
              </a:spcAft>
              <a:buNone/>
            </a:pPr>
            <a:r>
              <a:t/>
            </a:r>
            <a:endParaRPr sz="5665"/>
          </a:p>
          <a:p>
            <a:pPr indent="0" lvl="0" marL="0" rtl="0" algn="l">
              <a:spcBef>
                <a:spcPts val="1000"/>
              </a:spcBef>
              <a:spcAft>
                <a:spcPts val="0"/>
              </a:spcAft>
              <a:buNone/>
            </a:pPr>
            <a:r>
              <a:rPr lang="en-US" sz="5665"/>
              <a:t>[3]Sohony, Ishan, Rameshwar Pratap, and Ullas Nambiar. "Ensemble learning for credit card fraud detection." In Proceedings of the ACM India Joint International Conference on Data Science and Management of Data, pp. 289-294. 2018.</a:t>
            </a:r>
            <a:endParaRPr sz="5665"/>
          </a:p>
          <a:p>
            <a:pPr indent="0" lvl="0" marL="0" rtl="0" algn="l">
              <a:spcBef>
                <a:spcPts val="1000"/>
              </a:spcBef>
              <a:spcAft>
                <a:spcPts val="0"/>
              </a:spcAft>
              <a:buNone/>
            </a:pPr>
            <a:r>
              <a:t/>
            </a:r>
            <a:endParaRPr sz="5665"/>
          </a:p>
          <a:p>
            <a:pPr indent="0" lvl="0" marL="0" rtl="0" algn="l">
              <a:spcBef>
                <a:spcPts val="1000"/>
              </a:spcBef>
              <a:spcAft>
                <a:spcPts val="0"/>
              </a:spcAft>
              <a:buNone/>
            </a:pPr>
            <a:r>
              <a:rPr lang="en-US" sz="5665"/>
              <a:t>[4]Pang, Guansong, Chunhua Shen, Longbing Cao, and Anton Van Den Hengel. "Deep learning for anomaly detection: A review." ACM computing surveys (CSUR) 54, no. 2 (2021): 1-38.</a:t>
            </a:r>
            <a:endParaRPr sz="5665"/>
          </a:p>
          <a:p>
            <a:pPr indent="0" lvl="0" marL="0" rtl="0" algn="l">
              <a:spcBef>
                <a:spcPts val="1000"/>
              </a:spcBef>
              <a:spcAft>
                <a:spcPts val="0"/>
              </a:spcAft>
              <a:buNone/>
            </a:pPr>
            <a:r>
              <a:t/>
            </a:r>
            <a:endParaRPr sz="5665"/>
          </a:p>
          <a:p>
            <a:pPr indent="0" lvl="0" marL="0" rtl="0" algn="l">
              <a:spcBef>
                <a:spcPts val="1000"/>
              </a:spcBef>
              <a:spcAft>
                <a:spcPts val="0"/>
              </a:spcAft>
              <a:buNone/>
            </a:pPr>
            <a:r>
              <a:rPr lang="en-US" sz="5665"/>
              <a:t>[5]Liu, Fei Tony, Kai Ming Ting, and Zhi-Hua Zhou. "Isolation forest." In 2008 eighth ieee international conference on data mining, pp. 413-422. IEEE, 2008.</a:t>
            </a:r>
            <a:endParaRPr sz="5665"/>
          </a:p>
          <a:p>
            <a:pPr indent="0" lvl="0" marL="0" rtl="0" algn="l">
              <a:spcBef>
                <a:spcPts val="1000"/>
              </a:spcBef>
              <a:spcAft>
                <a:spcPts val="0"/>
              </a:spcAft>
              <a:buNone/>
            </a:pPr>
            <a:r>
              <a:t/>
            </a:r>
            <a:endParaRPr sz="5665"/>
          </a:p>
          <a:p>
            <a:pPr indent="0" lvl="0" marL="0" rtl="0" algn="l">
              <a:spcBef>
                <a:spcPts val="1000"/>
              </a:spcBef>
              <a:spcAft>
                <a:spcPts val="0"/>
              </a:spcAft>
              <a:buNone/>
            </a:pPr>
            <a:r>
              <a:rPr lang="en-US" sz="5665"/>
              <a:t>[6]Bandaragoda, Tharindu R., Kai Ming Ting, David Albrecht, Fei Tony Liu, Ye Zhu, and Jonathan R. Wells. "Isolation‐based anomaly detection using nearest‐neighbor ensembles." Computational Intelligence 34, no. 4 (2018): 968-998.</a:t>
            </a:r>
            <a:endParaRPr sz="5665"/>
          </a:p>
          <a:p>
            <a:pPr indent="0" lvl="0" marL="0" rtl="0" algn="l">
              <a:spcBef>
                <a:spcPts val="1000"/>
              </a:spcBef>
              <a:spcAft>
                <a:spcPts val="0"/>
              </a:spcAft>
              <a:buNone/>
            </a:pPr>
            <a:r>
              <a:t/>
            </a:r>
            <a:endParaRPr sz="5665"/>
          </a:p>
          <a:p>
            <a:pPr indent="0" lvl="0" marL="0" rtl="0" algn="l">
              <a:spcBef>
                <a:spcPts val="1000"/>
              </a:spcBef>
              <a:spcAft>
                <a:spcPts val="0"/>
              </a:spcAft>
              <a:buNone/>
            </a:pPr>
            <a:r>
              <a:rPr lang="en-US" sz="5665"/>
              <a:t>[7]Malini, N., and M. Pushpa. "Analysis on credit card fraud identification techniques based on KNN and outlier detection." In 2017 third international conference on advances in electrical, electronics, information, communication and bio-informatics (AEEICB), pp. 255-258. IEEE, 2017.</a:t>
            </a:r>
            <a:endParaRPr sz="5665"/>
          </a:p>
          <a:p>
            <a:pPr indent="0" lvl="0" marL="0" rtl="0" algn="l">
              <a:spcBef>
                <a:spcPts val="1000"/>
              </a:spcBef>
              <a:spcAft>
                <a:spcPts val="0"/>
              </a:spcAft>
              <a:buNone/>
            </a:pPr>
            <a:r>
              <a:t/>
            </a:r>
            <a:endParaRPr sz="5665"/>
          </a:p>
          <a:p>
            <a:pPr indent="0" lvl="0" marL="0" rtl="0" algn="l">
              <a:spcBef>
                <a:spcPts val="1000"/>
              </a:spcBef>
              <a:spcAft>
                <a:spcPts val="0"/>
              </a:spcAft>
              <a:buNone/>
            </a:pPr>
            <a:r>
              <a:rPr lang="en-US" sz="5665"/>
              <a:t>[8]Ounacer, Soumaya, Hicham Ait El Bour, Younes Oubrahim, Mohamed Yassine Ghoumari, and Mohamed Azzouazi. "Using Isolation Forest in anomaly detection: the case of credit card transactions." Periodicals of Engineering and Natural Sciences (PEN) 6, no. 2 (2018): 394-400.</a:t>
            </a:r>
            <a:endParaRPr sz="5665"/>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00c156e03d_0_0"/>
          <p:cNvSpPr txBox="1"/>
          <p:nvPr>
            <p:ph type="title"/>
          </p:nvPr>
        </p:nvSpPr>
        <p:spPr>
          <a:xfrm>
            <a:off x="700125" y="303000"/>
            <a:ext cx="8426100" cy="598200"/>
          </a:xfrm>
          <a:prstGeom prst="rect">
            <a:avLst/>
          </a:prstGeom>
        </p:spPr>
        <p:txBody>
          <a:bodyPr anchorCtr="0" anchor="ctr" bIns="45700" lIns="91425" spcFirstLastPara="1" rIns="91425" wrap="square" tIns="45700">
            <a:normAutofit/>
          </a:bodyPr>
          <a:lstStyle/>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p:txBody>
      </p:sp>
      <p:sp>
        <p:nvSpPr>
          <p:cNvPr id="106" name="Google Shape;106;g200c156e03d_0_0"/>
          <p:cNvSpPr txBox="1"/>
          <p:nvPr>
            <p:ph idx="1" type="body"/>
          </p:nvPr>
        </p:nvSpPr>
        <p:spPr>
          <a:xfrm>
            <a:off x="783725" y="1143000"/>
            <a:ext cx="10570200" cy="4419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700">
                <a:latin typeface="Times New Roman"/>
                <a:ea typeface="Times New Roman"/>
                <a:cs typeface="Times New Roman"/>
                <a:sym typeface="Times New Roman"/>
              </a:rPr>
              <a:t>1.1 Overview</a:t>
            </a:r>
            <a:endParaRPr sz="1700">
              <a:latin typeface="Times New Roman"/>
              <a:ea typeface="Times New Roman"/>
              <a:cs typeface="Times New Roman"/>
              <a:sym typeface="Times New Roman"/>
            </a:endParaRPr>
          </a:p>
          <a:p>
            <a:pPr indent="0" lvl="0" marL="0" rtl="0" algn="l">
              <a:spcBef>
                <a:spcPts val="1000"/>
              </a:spcBef>
              <a:spcAft>
                <a:spcPts val="0"/>
              </a:spcAft>
              <a:buNone/>
            </a:pPr>
            <a:r>
              <a:t/>
            </a:r>
            <a:endParaRPr sz="1700">
              <a:latin typeface="Times New Roman"/>
              <a:ea typeface="Times New Roman"/>
              <a:cs typeface="Times New Roman"/>
              <a:sym typeface="Times New Roman"/>
            </a:endParaRPr>
          </a:p>
          <a:p>
            <a:pPr indent="-330200" lvl="0" marL="457200" rtl="0" algn="just">
              <a:lnSpc>
                <a:spcPct val="150000"/>
              </a:lnSpc>
              <a:spcBef>
                <a:spcPts val="1000"/>
              </a:spcBef>
              <a:spcAft>
                <a:spcPts val="0"/>
              </a:spcAft>
              <a:buSzPts val="1600"/>
              <a:buFont typeface="Times New Roman"/>
              <a:buChar char="•"/>
            </a:pPr>
            <a:r>
              <a:rPr lang="en-US" sz="1600">
                <a:latin typeface="Times New Roman"/>
                <a:ea typeface="Times New Roman"/>
                <a:cs typeface="Times New Roman"/>
                <a:sym typeface="Times New Roman"/>
              </a:rPr>
              <a:t>Credit card transactions are to be carefully monitored for the detection of fraudulent credit card transactions taking place.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Anomaly detection techniques can be used for monitoring all those transactions which deviate from a certain criteria and can be classified as fraud transactions.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Anomaly Detection is the technique of identifying rare events or observations which can raise suspicions by being statistically different from the rest of the observations. Such “anomalous” behavior typically translates to some kind of a problem like a credit card fraud, failing machine in a server, a cyber attack, etc. </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In the work done here we discuss the different anomaly detection machine learning models and interpret the model.</a:t>
            </a:r>
            <a:endParaRPr sz="1600">
              <a:latin typeface="Times New Roman"/>
              <a:ea typeface="Times New Roman"/>
              <a:cs typeface="Times New Roman"/>
              <a:sym typeface="Times New Roman"/>
            </a:endParaRPr>
          </a:p>
        </p:txBody>
      </p:sp>
      <p:pic>
        <p:nvPicPr>
          <p:cNvPr id="107" name="Google Shape;107;g200c156e03d_0_0"/>
          <p:cNvPicPr preferRelativeResize="0"/>
          <p:nvPr>
            <p:ph idx="1" type="body"/>
          </p:nvPr>
        </p:nvPicPr>
        <p:blipFill rotWithShape="1">
          <a:blip r:embed="rId3">
            <a:alphaModFix/>
          </a:blip>
          <a:srcRect b="0" l="0" r="0" t="0"/>
          <a:stretch/>
        </p:blipFill>
        <p:spPr>
          <a:xfrm>
            <a:off x="10983112" y="136525"/>
            <a:ext cx="993600" cy="94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00c156e03d_0_106"/>
          <p:cNvSpPr txBox="1"/>
          <p:nvPr>
            <p:ph type="title"/>
          </p:nvPr>
        </p:nvSpPr>
        <p:spPr>
          <a:xfrm>
            <a:off x="599625" y="291500"/>
            <a:ext cx="8426100" cy="5982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sz="1850">
                <a:latin typeface="Times New Roman"/>
                <a:ea typeface="Times New Roman"/>
                <a:cs typeface="Times New Roman"/>
                <a:sym typeface="Times New Roman"/>
              </a:rPr>
              <a:t>1.2 Motivation</a:t>
            </a:r>
            <a:endParaRPr sz="1800">
              <a:latin typeface="Times New Roman"/>
              <a:ea typeface="Times New Roman"/>
              <a:cs typeface="Times New Roman"/>
              <a:sym typeface="Times New Roman"/>
            </a:endParaRPr>
          </a:p>
        </p:txBody>
      </p:sp>
      <p:sp>
        <p:nvSpPr>
          <p:cNvPr id="114" name="Google Shape;114;g200c156e03d_0_106"/>
          <p:cNvSpPr txBox="1"/>
          <p:nvPr>
            <p:ph idx="1" type="body"/>
          </p:nvPr>
        </p:nvSpPr>
        <p:spPr>
          <a:xfrm>
            <a:off x="599625" y="1004925"/>
            <a:ext cx="10827900" cy="5419800"/>
          </a:xfrm>
          <a:prstGeom prst="rect">
            <a:avLst/>
          </a:prstGeom>
        </p:spPr>
        <p:txBody>
          <a:bodyPr anchorCtr="0" anchor="t" bIns="45700" lIns="91425" spcFirstLastPara="1" rIns="91425" wrap="square" tIns="45700">
            <a:normAutofit fontScale="92500" lnSpcReduction="10000"/>
          </a:bodyPr>
          <a:lstStyle/>
          <a:p>
            <a:pPr indent="0" lvl="0" marL="0" rtl="0" algn="l">
              <a:spcBef>
                <a:spcPts val="1000"/>
              </a:spcBef>
              <a:spcAft>
                <a:spcPts val="0"/>
              </a:spcAft>
              <a:buNone/>
            </a:pPr>
            <a:r>
              <a:t/>
            </a:r>
            <a:endParaRPr sz="1850">
              <a:latin typeface="Times New Roman"/>
              <a:ea typeface="Times New Roman"/>
              <a:cs typeface="Times New Roman"/>
              <a:sym typeface="Times New Roman"/>
            </a:endParaRPr>
          </a:p>
          <a:p>
            <a:pPr indent="-337264" lvl="0" marL="457200" rtl="0" algn="just">
              <a:lnSpc>
                <a:spcPct val="150000"/>
              </a:lnSpc>
              <a:spcBef>
                <a:spcPts val="1000"/>
              </a:spcBef>
              <a:spcAft>
                <a:spcPts val="0"/>
              </a:spcAft>
              <a:buSzPct val="100000"/>
              <a:buFont typeface="Times New Roman"/>
              <a:buChar char="•"/>
            </a:pPr>
            <a:r>
              <a:rPr lang="en-US" sz="1850">
                <a:latin typeface="Times New Roman"/>
                <a:ea typeface="Times New Roman"/>
                <a:cs typeface="Times New Roman"/>
                <a:sym typeface="Times New Roman"/>
              </a:rPr>
              <a:t>In this era there are roughly 1 billion credit card transactions taking place which are either online or offline.</a:t>
            </a:r>
            <a:endParaRPr sz="1850">
              <a:latin typeface="Times New Roman"/>
              <a:ea typeface="Times New Roman"/>
              <a:cs typeface="Times New Roman"/>
              <a:sym typeface="Times New Roman"/>
            </a:endParaRPr>
          </a:p>
          <a:p>
            <a:pPr indent="-337264" lvl="0" marL="457200" rtl="0" algn="just">
              <a:lnSpc>
                <a:spcPct val="150000"/>
              </a:lnSpc>
              <a:spcBef>
                <a:spcPts val="0"/>
              </a:spcBef>
              <a:spcAft>
                <a:spcPts val="0"/>
              </a:spcAft>
              <a:buSzPct val="100000"/>
              <a:buFont typeface="Times New Roman"/>
              <a:buChar char="•"/>
            </a:pPr>
            <a:r>
              <a:rPr lang="en-US" sz="1850">
                <a:latin typeface="Times New Roman"/>
                <a:ea typeface="Times New Roman"/>
                <a:cs typeface="Times New Roman"/>
                <a:sym typeface="Times New Roman"/>
              </a:rPr>
              <a:t> The credit card number is sufficient for the online transactions. </a:t>
            </a:r>
            <a:endParaRPr sz="1850">
              <a:latin typeface="Times New Roman"/>
              <a:ea typeface="Times New Roman"/>
              <a:cs typeface="Times New Roman"/>
              <a:sym typeface="Times New Roman"/>
            </a:endParaRPr>
          </a:p>
          <a:p>
            <a:pPr indent="-337264" lvl="0" marL="457200" rtl="0" algn="just">
              <a:lnSpc>
                <a:spcPct val="150000"/>
              </a:lnSpc>
              <a:spcBef>
                <a:spcPts val="0"/>
              </a:spcBef>
              <a:spcAft>
                <a:spcPts val="0"/>
              </a:spcAft>
              <a:buSzPct val="100000"/>
              <a:buFont typeface="Times New Roman"/>
              <a:buChar char="•"/>
            </a:pPr>
            <a:r>
              <a:rPr lang="en-US" sz="1850">
                <a:latin typeface="Times New Roman"/>
                <a:ea typeface="Times New Roman"/>
                <a:cs typeface="Times New Roman"/>
                <a:sym typeface="Times New Roman"/>
              </a:rPr>
              <a:t>With this increasing convenience of transactions there is risk associated with it. </a:t>
            </a:r>
            <a:endParaRPr sz="1850">
              <a:latin typeface="Times New Roman"/>
              <a:ea typeface="Times New Roman"/>
              <a:cs typeface="Times New Roman"/>
              <a:sym typeface="Times New Roman"/>
            </a:endParaRPr>
          </a:p>
          <a:p>
            <a:pPr indent="-337264" lvl="0" marL="457200" rtl="0" algn="just">
              <a:lnSpc>
                <a:spcPct val="150000"/>
              </a:lnSpc>
              <a:spcBef>
                <a:spcPts val="0"/>
              </a:spcBef>
              <a:spcAft>
                <a:spcPts val="0"/>
              </a:spcAft>
              <a:buSzPct val="100000"/>
              <a:buFont typeface="Times New Roman"/>
              <a:buChar char="•"/>
            </a:pPr>
            <a:r>
              <a:rPr lang="en-US" sz="1850">
                <a:latin typeface="Times New Roman"/>
                <a:ea typeface="Times New Roman"/>
                <a:cs typeface="Times New Roman"/>
                <a:sym typeface="Times New Roman"/>
              </a:rPr>
              <a:t>Over 42% of the population has experienced credit card fraud in India. </a:t>
            </a:r>
            <a:endParaRPr sz="1850">
              <a:latin typeface="Times New Roman"/>
              <a:ea typeface="Times New Roman"/>
              <a:cs typeface="Times New Roman"/>
              <a:sym typeface="Times New Roman"/>
            </a:endParaRPr>
          </a:p>
          <a:p>
            <a:pPr indent="-337264" lvl="0" marL="457200" rtl="0" algn="just">
              <a:lnSpc>
                <a:spcPct val="150000"/>
              </a:lnSpc>
              <a:spcBef>
                <a:spcPts val="0"/>
              </a:spcBef>
              <a:spcAft>
                <a:spcPts val="0"/>
              </a:spcAft>
              <a:buSzPct val="100000"/>
              <a:buFont typeface="Times New Roman"/>
              <a:buChar char="•"/>
            </a:pPr>
            <a:r>
              <a:rPr lang="en-US" sz="1850">
                <a:latin typeface="Times New Roman"/>
                <a:ea typeface="Times New Roman"/>
                <a:cs typeface="Times New Roman"/>
                <a:sym typeface="Times New Roman"/>
              </a:rPr>
              <a:t>There is a necessity to come up with solutions to allow these fraudulent transactions from happening in the future. </a:t>
            </a:r>
            <a:endParaRPr sz="1850">
              <a:latin typeface="Times New Roman"/>
              <a:ea typeface="Times New Roman"/>
              <a:cs typeface="Times New Roman"/>
              <a:sym typeface="Times New Roman"/>
            </a:endParaRPr>
          </a:p>
          <a:p>
            <a:pPr indent="-337264" lvl="0" marL="457200" rtl="0" algn="just">
              <a:lnSpc>
                <a:spcPct val="150000"/>
              </a:lnSpc>
              <a:spcBef>
                <a:spcPts val="0"/>
              </a:spcBef>
              <a:spcAft>
                <a:spcPts val="0"/>
              </a:spcAft>
              <a:buSzPct val="100000"/>
              <a:buFont typeface="Times New Roman"/>
              <a:buChar char="•"/>
            </a:pPr>
            <a:r>
              <a:rPr lang="en-US" sz="1850">
                <a:latin typeface="Times New Roman"/>
                <a:ea typeface="Times New Roman"/>
                <a:cs typeface="Times New Roman"/>
                <a:sym typeface="Times New Roman"/>
              </a:rPr>
              <a:t>We can make use of the data that organizations collect of the transactions happening which are both genuine and fraud and identify the patterns the fraudulent transactions follow. </a:t>
            </a:r>
            <a:endParaRPr sz="1850">
              <a:latin typeface="Times New Roman"/>
              <a:ea typeface="Times New Roman"/>
              <a:cs typeface="Times New Roman"/>
              <a:sym typeface="Times New Roman"/>
            </a:endParaRPr>
          </a:p>
          <a:p>
            <a:pPr indent="-337264" lvl="0" marL="457200" rtl="0" algn="just">
              <a:lnSpc>
                <a:spcPct val="150000"/>
              </a:lnSpc>
              <a:spcBef>
                <a:spcPts val="0"/>
              </a:spcBef>
              <a:spcAft>
                <a:spcPts val="0"/>
              </a:spcAft>
              <a:buSzPct val="100000"/>
              <a:buFont typeface="Times New Roman"/>
              <a:buChar char="•"/>
            </a:pPr>
            <a:r>
              <a:rPr lang="en-US" sz="1850">
                <a:latin typeface="Times New Roman"/>
                <a:ea typeface="Times New Roman"/>
                <a:cs typeface="Times New Roman"/>
                <a:sym typeface="Times New Roman"/>
              </a:rPr>
              <a:t>For this purpose several machine learning algorithms can be used and a few are discussed here.</a:t>
            </a:r>
            <a:endParaRPr sz="1850">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t/>
            </a:r>
            <a:endParaRPr sz="1850">
              <a:latin typeface="Times New Roman"/>
              <a:ea typeface="Times New Roman"/>
              <a:cs typeface="Times New Roman"/>
              <a:sym typeface="Times New Roman"/>
            </a:endParaRPr>
          </a:p>
          <a:p>
            <a:pPr indent="0" lvl="0" marL="0" rtl="0" algn="l">
              <a:spcBef>
                <a:spcPts val="1000"/>
              </a:spcBef>
              <a:spcAft>
                <a:spcPts val="0"/>
              </a:spcAft>
              <a:buNone/>
            </a:pPr>
            <a:r>
              <a:t/>
            </a:r>
            <a:endParaRPr sz="1600">
              <a:latin typeface="Times New Roman"/>
              <a:ea typeface="Times New Roman"/>
              <a:cs typeface="Times New Roman"/>
              <a:sym typeface="Times New Roman"/>
            </a:endParaRPr>
          </a:p>
          <a:p>
            <a:pPr indent="0" lvl="0" marL="0" rtl="0" algn="l">
              <a:spcBef>
                <a:spcPts val="1000"/>
              </a:spcBef>
              <a:spcAft>
                <a:spcPts val="0"/>
              </a:spcAft>
              <a:buNone/>
            </a:pPr>
            <a:r>
              <a:t/>
            </a:r>
            <a:endParaRPr sz="1600">
              <a:latin typeface="Times New Roman"/>
              <a:ea typeface="Times New Roman"/>
              <a:cs typeface="Times New Roman"/>
              <a:sym typeface="Times New Roman"/>
            </a:endParaRPr>
          </a:p>
          <a:p>
            <a:pPr indent="0" lvl="0" marL="0" rtl="0" algn="l">
              <a:spcBef>
                <a:spcPts val="1000"/>
              </a:spcBef>
              <a:spcAft>
                <a:spcPts val="0"/>
              </a:spcAft>
              <a:buNone/>
            </a:pPr>
            <a:r>
              <a:t/>
            </a:r>
            <a:endParaRPr sz="1600">
              <a:latin typeface="Times New Roman"/>
              <a:ea typeface="Times New Roman"/>
              <a:cs typeface="Times New Roman"/>
              <a:sym typeface="Times New Roman"/>
            </a:endParaRPr>
          </a:p>
          <a:p>
            <a:pPr indent="0" lvl="0" marL="0" rtl="0" algn="l">
              <a:spcBef>
                <a:spcPts val="1000"/>
              </a:spcBef>
              <a:spcAft>
                <a:spcPts val="0"/>
              </a:spcAft>
              <a:buNone/>
            </a:pPr>
            <a:r>
              <a:t/>
            </a:r>
            <a:endParaRPr sz="1600">
              <a:latin typeface="Times New Roman"/>
              <a:ea typeface="Times New Roman"/>
              <a:cs typeface="Times New Roman"/>
              <a:sym typeface="Times New Roman"/>
            </a:endParaRPr>
          </a:p>
          <a:p>
            <a:pPr indent="0" lvl="0" marL="0" rtl="0" algn="l">
              <a:spcBef>
                <a:spcPts val="1000"/>
              </a:spcBef>
              <a:spcAft>
                <a:spcPts val="0"/>
              </a:spcAft>
              <a:buNone/>
            </a:pPr>
            <a:r>
              <a:t/>
            </a:r>
            <a:endParaRPr sz="1600">
              <a:latin typeface="Times New Roman"/>
              <a:ea typeface="Times New Roman"/>
              <a:cs typeface="Times New Roman"/>
              <a:sym typeface="Times New Roman"/>
            </a:endParaRPr>
          </a:p>
        </p:txBody>
      </p:sp>
      <p:pic>
        <p:nvPicPr>
          <p:cNvPr id="115" name="Google Shape;115;g200c156e03d_0_106"/>
          <p:cNvPicPr preferRelativeResize="0"/>
          <p:nvPr>
            <p:ph idx="1" type="body"/>
          </p:nvPr>
        </p:nvPicPr>
        <p:blipFill rotWithShape="1">
          <a:blip r:embed="rId3">
            <a:alphaModFix/>
          </a:blip>
          <a:srcRect b="0" l="0" r="0" t="0"/>
          <a:stretch/>
        </p:blipFill>
        <p:spPr>
          <a:xfrm>
            <a:off x="10983112" y="136525"/>
            <a:ext cx="993600" cy="94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00c156e03d_0_112"/>
          <p:cNvSpPr txBox="1"/>
          <p:nvPr>
            <p:ph type="title"/>
          </p:nvPr>
        </p:nvSpPr>
        <p:spPr>
          <a:xfrm>
            <a:off x="838200" y="284575"/>
            <a:ext cx="10515600" cy="108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1.3 Objectives</a:t>
            </a:r>
            <a:endParaRPr sz="1800">
              <a:latin typeface="Times New Roman"/>
              <a:ea typeface="Times New Roman"/>
              <a:cs typeface="Times New Roman"/>
              <a:sym typeface="Times New Roman"/>
            </a:endParaRPr>
          </a:p>
        </p:txBody>
      </p:sp>
      <p:sp>
        <p:nvSpPr>
          <p:cNvPr id="122" name="Google Shape;122;g200c156e03d_0_112"/>
          <p:cNvSpPr txBox="1"/>
          <p:nvPr>
            <p:ph idx="1" type="body"/>
          </p:nvPr>
        </p:nvSpPr>
        <p:spPr>
          <a:xfrm>
            <a:off x="838200" y="1488200"/>
            <a:ext cx="9979500" cy="4349700"/>
          </a:xfrm>
          <a:prstGeom prst="rect">
            <a:avLst/>
          </a:prstGeom>
        </p:spPr>
        <p:txBody>
          <a:bodyPr anchorCtr="0" anchor="t" bIns="45700" lIns="91425" spcFirstLastPara="1" rIns="91425" wrap="square" tIns="45700">
            <a:normAutofit/>
          </a:bodyPr>
          <a:lstStyle/>
          <a:p>
            <a:pPr indent="-330200" lvl="0" marL="457200" rtl="0" algn="just">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Take a more trustworthy source, for double-checking the data, at least to train the model.</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Take a dataset which is not skewed to train the model.</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algorithm which is being used must be fast enough to detect the anomaly and distinguish it as a fraud, instantly.</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Higher accuracy of fraud detection.</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Less manual work needed for additional verification.</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Fewer false declines.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Ability to identify new patterns and adapt to changes.</a:t>
            </a:r>
            <a:endParaRPr sz="16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123" name="Google Shape;123;g200c156e03d_0_112"/>
          <p:cNvPicPr preferRelativeResize="0"/>
          <p:nvPr>
            <p:ph idx="1" type="body"/>
          </p:nvPr>
        </p:nvPicPr>
        <p:blipFill rotWithShape="1">
          <a:blip r:embed="rId3">
            <a:alphaModFix/>
          </a:blip>
          <a:srcRect b="0" l="0" r="0" t="0"/>
          <a:stretch/>
        </p:blipFill>
        <p:spPr>
          <a:xfrm>
            <a:off x="10983112" y="136525"/>
            <a:ext cx="993600" cy="94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aphicFrame>
        <p:nvGraphicFramePr>
          <p:cNvPr id="128" name="Google Shape;128;g200c156e03d_0_6"/>
          <p:cNvGraphicFramePr/>
          <p:nvPr/>
        </p:nvGraphicFramePr>
        <p:xfrm>
          <a:off x="137009" y="399506"/>
          <a:ext cx="3000000" cy="3000000"/>
        </p:xfrm>
        <a:graphic>
          <a:graphicData uri="http://schemas.openxmlformats.org/drawingml/2006/table">
            <a:tbl>
              <a:tblPr bandRow="1" firstRow="1">
                <a:noFill/>
                <a:tableStyleId>{C8CE9C8B-4651-4A14-B2F3-0BF43BB2EAFF}</a:tableStyleId>
              </a:tblPr>
              <a:tblGrid>
                <a:gridCol w="2547275"/>
                <a:gridCol w="4549425"/>
                <a:gridCol w="2359325"/>
                <a:gridCol w="2370725"/>
              </a:tblGrid>
              <a:tr h="365775">
                <a:tc>
                  <a:txBody>
                    <a:bodyPr/>
                    <a:lstStyle/>
                    <a:p>
                      <a:pPr indent="0" lvl="0" marL="0" marR="0" rtl="0" algn="l">
                        <a:lnSpc>
                          <a:spcPct val="100000"/>
                        </a:lnSpc>
                        <a:spcBef>
                          <a:spcPts val="0"/>
                        </a:spcBef>
                        <a:spcAft>
                          <a:spcPts val="0"/>
                        </a:spcAft>
                        <a:buNone/>
                      </a:pPr>
                      <a:r>
                        <a:rPr lang="en-US" sz="1800"/>
                        <a:t>Topic</a:t>
                      </a:r>
                      <a:endParaRPr sz="1800" u="none" cap="none" strike="noStrike"/>
                    </a:p>
                  </a:txBody>
                  <a:tcPr marT="45725" marB="45725" marR="91450" marL="91450">
                    <a:solidFill>
                      <a:srgbClr val="4A86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Introduction</a:t>
                      </a:r>
                      <a:endParaRPr sz="1800" u="none" cap="none" strike="noStrike"/>
                    </a:p>
                  </a:txBody>
                  <a:tcPr marT="45725" marB="45725" marR="91450" marL="91450">
                    <a:solidFill>
                      <a:srgbClr val="4A86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Evaluation of metrics</a:t>
                      </a:r>
                      <a:endParaRPr sz="1800" u="none" cap="none" strike="noStrike"/>
                    </a:p>
                  </a:txBody>
                  <a:tcPr marT="45725" marB="45725" marR="91450" marL="91450">
                    <a:solidFill>
                      <a:srgbClr val="4A86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a:t>
                      </a:r>
                      <a:endParaRPr sz="1800" u="none" cap="none" strike="noStrike"/>
                    </a:p>
                  </a:txBody>
                  <a:tcPr marT="45725" marB="45725" marR="91450" marL="91450">
                    <a:solidFill>
                      <a:srgbClr val="4A86E8"/>
                    </a:solidFill>
                  </a:tcPr>
                </a:tc>
              </a:tr>
              <a:tr h="2773700">
                <a:tc>
                  <a:txBody>
                    <a:bodyPr/>
                    <a:lstStyle/>
                    <a:p>
                      <a:pPr indent="0" lvl="0" marL="0" marR="0" rtl="0" algn="l">
                        <a:lnSpc>
                          <a:spcPct val="100000"/>
                        </a:lnSpc>
                        <a:spcBef>
                          <a:spcPts val="0"/>
                        </a:spcBef>
                        <a:spcAft>
                          <a:spcPts val="0"/>
                        </a:spcAft>
                        <a:buNone/>
                      </a:pPr>
                      <a:r>
                        <a:rPr lang="en-US" sz="1500">
                          <a:solidFill>
                            <a:srgbClr val="000000"/>
                          </a:solidFill>
                          <a:latin typeface="Times New Roman"/>
                          <a:ea typeface="Times New Roman"/>
                          <a:cs typeface="Times New Roman"/>
                          <a:sym typeface="Times New Roman"/>
                        </a:rPr>
                        <a:t>Deep Learning for Anomaly Detection[1]</a:t>
                      </a:r>
                      <a:endParaRPr sz="15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700"/>
                        <a:buFont typeface="Arial"/>
                        <a:buNone/>
                      </a:pPr>
                      <a:r>
                        <a:rPr lang="en-US" sz="1500">
                          <a:solidFill>
                            <a:srgbClr val="000000"/>
                          </a:solidFill>
                          <a:latin typeface="Times New Roman"/>
                          <a:ea typeface="Times New Roman"/>
                          <a:cs typeface="Times New Roman"/>
                          <a:sym typeface="Times New Roman"/>
                        </a:rPr>
                        <a:t>In this work review of 12 diverse modeling perspectives on harnessing deep learning techniques for anomaly detection is done. Also discuss how these methods address some notorious anomaly detection challenges to demonstrate the importance of deep anomaly detection. </a:t>
                      </a:r>
                      <a:endParaRPr sz="15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sz="13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600">
                          <a:solidFill>
                            <a:srgbClr val="000000"/>
                          </a:solidFill>
                          <a:latin typeface="Times New Roman"/>
                          <a:ea typeface="Times New Roman"/>
                          <a:cs typeface="Times New Roman"/>
                          <a:sym typeface="Times New Roman"/>
                        </a:rPr>
                        <a:t>-</a:t>
                      </a:r>
                      <a:endParaRPr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700"/>
                        <a:buFont typeface="Arial"/>
                        <a:buNone/>
                      </a:pPr>
                      <a:r>
                        <a:rPr lang="en-US" sz="1600">
                          <a:solidFill>
                            <a:srgbClr val="000000"/>
                          </a:solidFill>
                          <a:latin typeface="Times New Roman"/>
                          <a:ea typeface="Times New Roman"/>
                          <a:cs typeface="Times New Roman"/>
                          <a:sym typeface="Times New Roman"/>
                        </a:rPr>
                        <a:t>-</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r>
              <a:tr h="2919525">
                <a:tc>
                  <a:txBody>
                    <a:bodyPr/>
                    <a:lstStyle/>
                    <a:p>
                      <a:pPr indent="0" lvl="0" marL="0" marR="0" rtl="0" algn="l">
                        <a:lnSpc>
                          <a:spcPct val="100000"/>
                        </a:lnSpc>
                        <a:spcBef>
                          <a:spcPts val="0"/>
                        </a:spcBef>
                        <a:spcAft>
                          <a:spcPts val="0"/>
                        </a:spcAft>
                        <a:buNone/>
                      </a:pPr>
                      <a:r>
                        <a:rPr lang="en-US" sz="1500">
                          <a:solidFill>
                            <a:srgbClr val="000000"/>
                          </a:solidFill>
                          <a:latin typeface="Times New Roman"/>
                          <a:ea typeface="Times New Roman"/>
                          <a:cs typeface="Times New Roman"/>
                          <a:sym typeface="Times New Roman"/>
                        </a:rPr>
                        <a:t>Isolation Forest[2]</a:t>
                      </a:r>
                      <a:endParaRPr sz="15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500">
                          <a:solidFill>
                            <a:srgbClr val="000000"/>
                          </a:solidFill>
                          <a:latin typeface="Times New Roman"/>
                          <a:ea typeface="Times New Roman"/>
                          <a:cs typeface="Times New Roman"/>
                          <a:sym typeface="Times New Roman"/>
                        </a:rPr>
                        <a:t>This work focuses on anomaly isolation rather than normal instance profiling.  This unique characteristic allows iForest to build partial models (as opposed to full models in profiling) and employ only a tiny proportion of training data to build effective models. As a result, iForest has a linear time complexity with a low constant and a low memory requirement which is ideal for high volume data sets.</a:t>
                      </a:r>
                      <a:endParaRPr sz="15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600">
                          <a:solidFill>
                            <a:srgbClr val="000000"/>
                          </a:solidFill>
                          <a:latin typeface="Times New Roman"/>
                          <a:ea typeface="Times New Roman"/>
                          <a:cs typeface="Times New Roman"/>
                          <a:sym typeface="Times New Roman"/>
                        </a:rPr>
                        <a:t>Scale-up test result with increasing data set size from 1000 to 10 million using the Mulcross5-dimension data sets iForest: 23 min.</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600">
                          <a:solidFill>
                            <a:srgbClr val="000000"/>
                          </a:solidFill>
                          <a:latin typeface="Times New Roman"/>
                          <a:ea typeface="Times New Roman"/>
                          <a:cs typeface="Times New Roman"/>
                          <a:sym typeface="Times New Roman"/>
                        </a:rPr>
                        <a:t>Its inability to detect local anomalies, anomalies with a high percentage of irrelevant attributes, anomalies that are masked by axis-parallel clusters, and anomalies in multimodal data sets</a:t>
                      </a:r>
                      <a:endParaRPr i="0" sz="1600" u="none" cap="none" strike="noStrike">
                        <a:solidFill>
                          <a:srgbClr val="000000"/>
                        </a:solidFill>
                        <a:latin typeface="Times New Roman"/>
                        <a:ea typeface="Times New Roman"/>
                        <a:cs typeface="Times New Roman"/>
                        <a:sym typeface="Times New Roman"/>
                      </a:endParaRPr>
                    </a:p>
                  </a:txBody>
                  <a:tcPr marT="45725" marB="45725" marR="91450" marL="91450"/>
                </a:tc>
              </a:tr>
            </a:tbl>
          </a:graphicData>
        </a:graphic>
      </p:graphicFrame>
      <p:sp>
        <p:nvSpPr>
          <p:cNvPr id="129" name="Google Shape;129;g200c156e03d_0_6"/>
          <p:cNvSpPr txBox="1"/>
          <p:nvPr/>
        </p:nvSpPr>
        <p:spPr>
          <a:xfrm>
            <a:off x="610775" y="49848"/>
            <a:ext cx="112155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2. Literature survey</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g200c156e03d_0_89"/>
          <p:cNvGraphicFramePr/>
          <p:nvPr/>
        </p:nvGraphicFramePr>
        <p:xfrm>
          <a:off x="406134" y="419144"/>
          <a:ext cx="3000000" cy="3000000"/>
        </p:xfrm>
        <a:graphic>
          <a:graphicData uri="http://schemas.openxmlformats.org/drawingml/2006/table">
            <a:tbl>
              <a:tblPr bandRow="1" firstRow="1">
                <a:noFill/>
                <a:tableStyleId>{C8CE9C8B-4651-4A14-B2F3-0BF43BB2EAFF}</a:tableStyleId>
              </a:tblPr>
              <a:tblGrid>
                <a:gridCol w="2698000"/>
                <a:gridCol w="3894675"/>
                <a:gridCol w="2801825"/>
                <a:gridCol w="2167625"/>
              </a:tblGrid>
              <a:tr h="327425">
                <a:tc>
                  <a:txBody>
                    <a:bodyPr/>
                    <a:lstStyle/>
                    <a:p>
                      <a:pPr indent="0" lvl="0" marL="0" marR="0" rtl="0" algn="l">
                        <a:lnSpc>
                          <a:spcPct val="100000"/>
                        </a:lnSpc>
                        <a:spcBef>
                          <a:spcPts val="0"/>
                        </a:spcBef>
                        <a:spcAft>
                          <a:spcPts val="0"/>
                        </a:spcAft>
                        <a:buNone/>
                      </a:pPr>
                      <a:r>
                        <a:rPr lang="en-US" sz="1800"/>
                        <a:t>Topic</a:t>
                      </a:r>
                      <a:endParaRPr sz="1800" u="none" cap="none" strike="noStrike"/>
                    </a:p>
                  </a:txBody>
                  <a:tcPr marT="45725" marB="45725" marR="91450" marL="91450">
                    <a:solidFill>
                      <a:srgbClr val="4A86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Introduction</a:t>
                      </a:r>
                      <a:endParaRPr sz="1800" u="none" cap="none" strike="noStrike"/>
                    </a:p>
                  </a:txBody>
                  <a:tcPr marT="45725" marB="45725" marR="91450" marL="91450">
                    <a:solidFill>
                      <a:srgbClr val="4A86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Evaluation of metrics</a:t>
                      </a:r>
                      <a:endParaRPr sz="1800" u="none" cap="none" strike="noStrike"/>
                    </a:p>
                  </a:txBody>
                  <a:tcPr marT="45725" marB="45725" marR="91450" marL="91450">
                    <a:solidFill>
                      <a:srgbClr val="4A86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a:t>
                      </a:r>
                      <a:endParaRPr sz="1800" u="none" cap="none" strike="noStrike"/>
                    </a:p>
                  </a:txBody>
                  <a:tcPr marT="45725" marB="45725" marR="91450" marL="91450">
                    <a:solidFill>
                      <a:srgbClr val="4A86E8"/>
                    </a:solidFill>
                  </a:tcPr>
                </a:tc>
              </a:tr>
              <a:tr h="2633025">
                <a:tc>
                  <a:txBody>
                    <a:bodyPr/>
                    <a:lstStyle/>
                    <a:p>
                      <a:pPr indent="0" lvl="0" marL="0" marR="0" rtl="0" algn="l">
                        <a:lnSpc>
                          <a:spcPct val="100000"/>
                        </a:lnSpc>
                        <a:spcBef>
                          <a:spcPts val="0"/>
                        </a:spcBef>
                        <a:spcAft>
                          <a:spcPts val="0"/>
                        </a:spcAft>
                        <a:buNone/>
                      </a:pPr>
                      <a:r>
                        <a:rPr lang="en-US" sz="1500">
                          <a:solidFill>
                            <a:srgbClr val="000000"/>
                          </a:solidFill>
                          <a:latin typeface="Times New Roman"/>
                          <a:ea typeface="Times New Roman"/>
                          <a:cs typeface="Times New Roman"/>
                          <a:sym typeface="Times New Roman"/>
                        </a:rPr>
                        <a:t> Isolation-based anomaly detection using nearest-neighbor ensembles[3]</a:t>
                      </a:r>
                      <a:endParaRPr sz="15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700"/>
                        <a:buFont typeface="Arial"/>
                        <a:buNone/>
                      </a:pPr>
                      <a:r>
                        <a:rPr lang="en-US" sz="1500">
                          <a:solidFill>
                            <a:srgbClr val="000000"/>
                          </a:solidFill>
                          <a:latin typeface="Times New Roman"/>
                          <a:ea typeface="Times New Roman"/>
                          <a:cs typeface="Times New Roman"/>
                          <a:sym typeface="Times New Roman"/>
                        </a:rPr>
                        <a:t>This work shows an alternative isolation mechanism is required and thus presents iNNE or isolation using Nearest Neighbor Ensemble. Although relying on nearest neighbors, iNNE runs significantly faster than the existing nearest neighbor–based methods such as the local outlier factor, especially in data sets having thousands of dimensions or millions of instances.</a:t>
                      </a:r>
                      <a:endParaRPr sz="13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700"/>
                        <a:buFont typeface="Arial"/>
                        <a:buNone/>
                      </a:pPr>
                      <a:r>
                        <a:rPr lang="en-US" sz="1600">
                          <a:solidFill>
                            <a:srgbClr val="000000"/>
                          </a:solidFill>
                          <a:latin typeface="Times New Roman"/>
                          <a:ea typeface="Times New Roman"/>
                          <a:cs typeface="Times New Roman"/>
                          <a:sym typeface="Times New Roman"/>
                        </a:rPr>
                        <a:t>Scale-up test with increasing dimensions from 5 to 1000 using the Mulcross data sets with 100000 instances.</a:t>
                      </a:r>
                      <a:endParaRPr sz="16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lang="en-US" sz="1600">
                          <a:solidFill>
                            <a:srgbClr val="000000"/>
                          </a:solidFill>
                          <a:latin typeface="Times New Roman"/>
                          <a:ea typeface="Times New Roman"/>
                          <a:cs typeface="Times New Roman"/>
                          <a:sym typeface="Times New Roman"/>
                        </a:rPr>
                        <a:t>iNNE (ψ=2): 105 seconds</a:t>
                      </a:r>
                      <a:endParaRPr sz="16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sz="16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700"/>
                        <a:buFont typeface="Arial"/>
                        <a:buNone/>
                      </a:pPr>
                      <a:r>
                        <a:rPr lang="en-US" sz="1600">
                          <a:solidFill>
                            <a:srgbClr val="000000"/>
                          </a:solidFill>
                          <a:latin typeface="Times New Roman"/>
                          <a:ea typeface="Times New Roman"/>
                          <a:cs typeface="Times New Roman"/>
                          <a:sym typeface="Times New Roman"/>
                        </a:rPr>
                        <a:t>iNNE is best constructed using normal instances only. How-ever, in an unsupervised learning context, subsamples that contain normal instances only cannotbe guaranteed</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r>
              <a:tr h="2919525">
                <a:tc>
                  <a:txBody>
                    <a:bodyPr/>
                    <a:lstStyle/>
                    <a:p>
                      <a:pPr indent="0" lvl="0" marL="0" marR="0" rtl="0" algn="l">
                        <a:lnSpc>
                          <a:spcPct val="100000"/>
                        </a:lnSpc>
                        <a:spcBef>
                          <a:spcPts val="0"/>
                        </a:spcBef>
                        <a:spcAft>
                          <a:spcPts val="0"/>
                        </a:spcAft>
                        <a:buNone/>
                      </a:pPr>
                      <a:r>
                        <a:rPr lang="en-US" sz="1500">
                          <a:solidFill>
                            <a:srgbClr val="000000"/>
                          </a:solidFill>
                          <a:latin typeface="Times New Roman"/>
                          <a:ea typeface="Times New Roman"/>
                          <a:cs typeface="Times New Roman"/>
                          <a:sym typeface="Times New Roman"/>
                        </a:rPr>
                        <a:t>Analysis on credit card fraud identification techniques based on KNN and outlier detection.</a:t>
                      </a:r>
                      <a:endParaRPr sz="15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1500">
                          <a:solidFill>
                            <a:srgbClr val="000000"/>
                          </a:solidFill>
                          <a:latin typeface="Times New Roman"/>
                          <a:ea typeface="Times New Roman"/>
                          <a:cs typeface="Times New Roman"/>
                          <a:sym typeface="Times New Roman"/>
                        </a:rPr>
                        <a:t>[4]</a:t>
                      </a:r>
                      <a:endParaRPr sz="15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just">
                        <a:lnSpc>
                          <a:spcPct val="100000"/>
                        </a:lnSpc>
                        <a:spcBef>
                          <a:spcPts val="0"/>
                        </a:spcBef>
                        <a:spcAft>
                          <a:spcPts val="0"/>
                        </a:spcAft>
                        <a:buNone/>
                      </a:pPr>
                      <a:r>
                        <a:rPr lang="en-US" sz="1500">
                          <a:solidFill>
                            <a:srgbClr val="000000"/>
                          </a:solidFill>
                          <a:latin typeface="Times New Roman"/>
                          <a:ea typeface="Times New Roman"/>
                          <a:cs typeface="Times New Roman"/>
                          <a:sym typeface="Times New Roman"/>
                        </a:rPr>
                        <a:t>KNN algorithm and outlier detection methods are implemented to optimize the best solution for the fraud detection problem. These approaches are proved to minimize the false alarm rates and increase the fraud detection rate. Any of these methods can be implemented on bank credit card fraud detection system, to detect and prevent the fraudulent transaction.</a:t>
                      </a:r>
                      <a:endParaRPr sz="1500">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600">
                          <a:solidFill>
                            <a:srgbClr val="000000"/>
                          </a:solidFill>
                          <a:latin typeface="Times New Roman"/>
                          <a:ea typeface="Times New Roman"/>
                          <a:cs typeface="Times New Roman"/>
                          <a:sym typeface="Times New Roman"/>
                        </a:rPr>
                        <a:t>Takes 45 min</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600">
                          <a:solidFill>
                            <a:srgbClr val="000000"/>
                          </a:solidFill>
                          <a:latin typeface="Times New Roman"/>
                          <a:ea typeface="Times New Roman"/>
                          <a:cs typeface="Times New Roman"/>
                          <a:sym typeface="Times New Roman"/>
                        </a:rPr>
                        <a:t>No Training Period.</a:t>
                      </a:r>
                      <a:endParaRPr sz="16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1600">
                          <a:solidFill>
                            <a:srgbClr val="000000"/>
                          </a:solidFill>
                          <a:latin typeface="Times New Roman"/>
                          <a:ea typeface="Times New Roman"/>
                          <a:cs typeface="Times New Roman"/>
                          <a:sym typeface="Times New Roman"/>
                        </a:rPr>
                        <a:t>With large data, the prediction stage might be slow.</a:t>
                      </a:r>
                      <a:endParaRPr sz="1600">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1600">
                          <a:solidFill>
                            <a:srgbClr val="000000"/>
                          </a:solidFill>
                          <a:latin typeface="Times New Roman"/>
                          <a:ea typeface="Times New Roman"/>
                          <a:cs typeface="Times New Roman"/>
                          <a:sym typeface="Times New Roman"/>
                        </a:rPr>
                        <a:t>Sensitive to the scale of the data and irrelevant features.</a:t>
                      </a:r>
                      <a:endParaRPr sz="1600">
                        <a:solidFill>
                          <a:srgbClr val="000000"/>
                        </a:solidFill>
                        <a:latin typeface="Times New Roman"/>
                        <a:ea typeface="Times New Roman"/>
                        <a:cs typeface="Times New Roman"/>
                        <a:sym typeface="Times New Roman"/>
                      </a:endParaRPr>
                    </a:p>
                  </a:txBody>
                  <a:tcPr marT="45725" marB="45725" marR="91450" marL="91450"/>
                </a:tc>
              </a:tr>
            </a:tbl>
          </a:graphicData>
        </a:graphic>
      </p:graphicFrame>
      <p:sp>
        <p:nvSpPr>
          <p:cNvPr id="135" name="Google Shape;135;g200c156e03d_0_89"/>
          <p:cNvSpPr txBox="1"/>
          <p:nvPr/>
        </p:nvSpPr>
        <p:spPr>
          <a:xfrm>
            <a:off x="610775" y="49848"/>
            <a:ext cx="112155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Literature survey</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g200c156e03d_0_94"/>
          <p:cNvGraphicFramePr/>
          <p:nvPr/>
        </p:nvGraphicFramePr>
        <p:xfrm>
          <a:off x="693784" y="409444"/>
          <a:ext cx="3000000" cy="3000000"/>
        </p:xfrm>
        <a:graphic>
          <a:graphicData uri="http://schemas.openxmlformats.org/drawingml/2006/table">
            <a:tbl>
              <a:tblPr bandRow="1" firstRow="1">
                <a:noFill/>
                <a:tableStyleId>{C8CE9C8B-4651-4A14-B2F3-0BF43BB2EAFF}</a:tableStyleId>
              </a:tblPr>
              <a:tblGrid>
                <a:gridCol w="2949500"/>
                <a:gridCol w="3353100"/>
                <a:gridCol w="2780800"/>
                <a:gridCol w="2132075"/>
              </a:tblGrid>
              <a:tr h="365775">
                <a:tc>
                  <a:txBody>
                    <a:bodyPr/>
                    <a:lstStyle/>
                    <a:p>
                      <a:pPr indent="0" lvl="0" marL="0" marR="0" rtl="0" algn="l">
                        <a:lnSpc>
                          <a:spcPct val="100000"/>
                        </a:lnSpc>
                        <a:spcBef>
                          <a:spcPts val="0"/>
                        </a:spcBef>
                        <a:spcAft>
                          <a:spcPts val="0"/>
                        </a:spcAft>
                        <a:buNone/>
                      </a:pPr>
                      <a:r>
                        <a:rPr lang="en-US" sz="1800"/>
                        <a:t>Topic</a:t>
                      </a:r>
                      <a:endParaRPr sz="1800" u="none" cap="none" strike="noStrike"/>
                    </a:p>
                  </a:txBody>
                  <a:tcPr marT="45725" marB="45725" marR="91450" marL="91450">
                    <a:solidFill>
                      <a:srgbClr val="4A86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Introduction</a:t>
                      </a:r>
                      <a:endParaRPr sz="1800" u="none" cap="none" strike="noStrike"/>
                    </a:p>
                  </a:txBody>
                  <a:tcPr marT="45725" marB="45725" marR="91450" marL="91450">
                    <a:solidFill>
                      <a:srgbClr val="4A86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Evaluation of metrics</a:t>
                      </a:r>
                      <a:endParaRPr sz="1800" u="none" cap="none" strike="noStrike"/>
                    </a:p>
                  </a:txBody>
                  <a:tcPr marT="45725" marB="45725" marR="91450" marL="91450">
                    <a:solidFill>
                      <a:srgbClr val="4A86E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Limitation</a:t>
                      </a:r>
                      <a:endParaRPr sz="1800" u="none" cap="none" strike="noStrike"/>
                    </a:p>
                  </a:txBody>
                  <a:tcPr marT="45725" marB="45725" marR="91450" marL="91450">
                    <a:solidFill>
                      <a:srgbClr val="4A86E8"/>
                    </a:solidFill>
                  </a:tcPr>
                </a:tc>
              </a:tr>
              <a:tr h="3505200">
                <a:tc>
                  <a:txBody>
                    <a:bodyPr/>
                    <a:lstStyle/>
                    <a:p>
                      <a:pPr indent="0" lvl="0" marL="0" marR="0" rtl="0" algn="l">
                        <a:lnSpc>
                          <a:spcPct val="100000"/>
                        </a:lnSpc>
                        <a:spcBef>
                          <a:spcPts val="0"/>
                        </a:spcBef>
                        <a:spcAft>
                          <a:spcPts val="0"/>
                        </a:spcAft>
                        <a:buNone/>
                      </a:pPr>
                      <a:r>
                        <a:rPr lang="en-US" sz="1500">
                          <a:solidFill>
                            <a:srgbClr val="000000"/>
                          </a:solidFill>
                          <a:latin typeface="Times New Roman"/>
                          <a:ea typeface="Times New Roman"/>
                          <a:cs typeface="Times New Roman"/>
                          <a:sym typeface="Times New Roman"/>
                        </a:rPr>
                        <a:t>Using isolation forest in anomaly detection: The case of credit card transactions[5]</a:t>
                      </a:r>
                      <a:endParaRPr sz="15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700"/>
                        <a:buFont typeface="Arial"/>
                        <a:buNone/>
                      </a:pPr>
                      <a:r>
                        <a:rPr lang="en-US" sz="1500">
                          <a:solidFill>
                            <a:srgbClr val="000000"/>
                          </a:solidFill>
                          <a:latin typeface="Times New Roman"/>
                          <a:ea typeface="Times New Roman"/>
                          <a:cs typeface="Times New Roman"/>
                          <a:sym typeface="Times New Roman"/>
                        </a:rPr>
                        <a:t>In this work credit card fraud detection system which is able to detect the highest number of new transactions in real time with high accuracy.  In this paper, different unsupervised techniques for credit card fraud detection namely LOF, one class SVM, K-means and Isolation Forest so as to single out the best approach.</a:t>
                      </a:r>
                      <a:endParaRPr sz="13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Scale-up test result with increasing data set size from 1000 to 10 million using the Mulcross5-dimension data sets iForest: 23 min.</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Its inability to detect local anomalies, anomalies with a high percentage of irrelevant attributes, anomalies that are masked by axis-parallel clusters, and anomalies in multimodal data sets</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r>
              <a:tr h="2069975">
                <a:tc>
                  <a:txBody>
                    <a:bodyPr/>
                    <a:lstStyle/>
                    <a:p>
                      <a:pPr indent="0" lvl="0" marL="0" rtl="0" algn="l">
                        <a:spcBef>
                          <a:spcPts val="0"/>
                        </a:spcBef>
                        <a:spcAft>
                          <a:spcPts val="0"/>
                        </a:spcAft>
                        <a:buNone/>
                      </a:pPr>
                      <a:r>
                        <a:t/>
                      </a:r>
                      <a:endParaRPr/>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c>
                  <a:txBody>
                    <a:bodyPr/>
                    <a:lstStyle/>
                    <a:p>
                      <a:pPr indent="0" lvl="0" marL="0" marR="0" rtl="0" algn="l">
                        <a:lnSpc>
                          <a:spcPct val="100000"/>
                        </a:lnSpc>
                        <a:spcBef>
                          <a:spcPts val="0"/>
                        </a:spcBef>
                        <a:spcAft>
                          <a:spcPts val="0"/>
                        </a:spcAft>
                        <a:buNone/>
                      </a:pPr>
                      <a:r>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t/>
                      </a:r>
                      <a:endParaRPr i="0" sz="1600" u="none" cap="none" strike="noStrike">
                        <a:solidFill>
                          <a:srgbClr val="000000"/>
                        </a:solidFill>
                        <a:latin typeface="Times New Roman"/>
                        <a:ea typeface="Times New Roman"/>
                        <a:cs typeface="Times New Roman"/>
                        <a:sym typeface="Times New Roman"/>
                      </a:endParaRPr>
                    </a:p>
                  </a:txBody>
                  <a:tcPr marT="45725" marB="45725" marR="91450" marL="91450"/>
                </a:tc>
              </a:tr>
            </a:tbl>
          </a:graphicData>
        </a:graphic>
      </p:graphicFrame>
      <p:sp>
        <p:nvSpPr>
          <p:cNvPr id="141" name="Google Shape;141;g200c156e03d_0_94"/>
          <p:cNvSpPr txBox="1"/>
          <p:nvPr/>
        </p:nvSpPr>
        <p:spPr>
          <a:xfrm>
            <a:off x="610775" y="49848"/>
            <a:ext cx="112155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Literature survey</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00fda790dd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Font typeface="Arial"/>
              <a:buNone/>
            </a:pPr>
            <a:r>
              <a:rPr lang="en-US" sz="1800">
                <a:latin typeface="Times New Roman"/>
                <a:ea typeface="Times New Roman"/>
                <a:cs typeface="Times New Roman"/>
                <a:sym typeface="Times New Roman"/>
              </a:rPr>
              <a:t>3. </a:t>
            </a:r>
            <a:r>
              <a:rPr lang="en-US" sz="1800">
                <a:latin typeface="Times New Roman"/>
                <a:ea typeface="Times New Roman"/>
                <a:cs typeface="Times New Roman"/>
                <a:sym typeface="Times New Roman"/>
              </a:rPr>
              <a:t>Methodology/Techniques or Algorithms used</a:t>
            </a:r>
            <a:endParaRPr sz="2000"/>
          </a:p>
        </p:txBody>
      </p:sp>
      <p:sp>
        <p:nvSpPr>
          <p:cNvPr id="148" name="Google Shape;148;g200fda790dd_0_0"/>
          <p:cNvSpPr txBox="1"/>
          <p:nvPr>
            <p:ph idx="1" type="body"/>
          </p:nvPr>
        </p:nvSpPr>
        <p:spPr>
          <a:xfrm>
            <a:off x="838200" y="1419975"/>
            <a:ext cx="10515600" cy="4756800"/>
          </a:xfrm>
          <a:prstGeom prst="rect">
            <a:avLst/>
          </a:prstGeom>
        </p:spPr>
        <p:txBody>
          <a:bodyPr anchorCtr="0" anchor="t" bIns="45700" lIns="91425" spcFirstLastPara="1" rIns="91425" wrap="square" tIns="45700">
            <a:normAutofit/>
          </a:bodyPr>
          <a:lstStyle/>
          <a:p>
            <a:pPr indent="0" lvl="0" marL="228600" rtl="0" algn="l">
              <a:lnSpc>
                <a:spcPct val="106666"/>
              </a:lnSpc>
              <a:spcBef>
                <a:spcPts val="0"/>
              </a:spcBef>
              <a:spcAft>
                <a:spcPts val="0"/>
              </a:spcAft>
              <a:buClr>
                <a:schemeClr val="dk1"/>
              </a:buClr>
              <a:buSzPts val="1100"/>
              <a:buFont typeface="Arial"/>
              <a:buNone/>
            </a:pPr>
            <a:r>
              <a:rPr b="1" lang="en-US" sz="1500">
                <a:latin typeface="Times New Roman"/>
                <a:ea typeface="Times New Roman"/>
                <a:cs typeface="Times New Roman"/>
                <a:sym typeface="Times New Roman"/>
              </a:rPr>
              <a:t>Isolation forest</a:t>
            </a: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228600" rtl="0" algn="just">
              <a:lnSpc>
                <a:spcPct val="150000"/>
              </a:lnSpc>
              <a:spcBef>
                <a:spcPts val="800"/>
              </a:spcBef>
              <a:spcAft>
                <a:spcPts val="0"/>
              </a:spcAft>
              <a:buNone/>
            </a:pPr>
            <a:r>
              <a:rPr lang="en-US" sz="1400">
                <a:latin typeface="Times New Roman"/>
                <a:ea typeface="Times New Roman"/>
                <a:cs typeface="Times New Roman"/>
                <a:sym typeface="Times New Roman"/>
              </a:rPr>
              <a:t>Isolation Forest is very similar to Random Forests and is built based on an ensemble of decision trees for a given dataset. However, there are some differences. </a:t>
            </a:r>
            <a:endParaRPr sz="1400">
              <a:latin typeface="Times New Roman"/>
              <a:ea typeface="Times New Roman"/>
              <a:cs typeface="Times New Roman"/>
              <a:sym typeface="Times New Roman"/>
            </a:endParaRPr>
          </a:p>
          <a:p>
            <a:pPr indent="0" lvl="0" marL="228600" rtl="0" algn="just">
              <a:lnSpc>
                <a:spcPct val="150000"/>
              </a:lnSpc>
              <a:spcBef>
                <a:spcPts val="800"/>
              </a:spcBef>
              <a:spcAft>
                <a:spcPts val="0"/>
              </a:spcAft>
              <a:buClr>
                <a:schemeClr val="dk1"/>
              </a:buClr>
              <a:buSzPts val="1100"/>
              <a:buFont typeface="Arial"/>
              <a:buNone/>
            </a:pPr>
            <a:r>
              <a:rPr lang="en-US" sz="1400">
                <a:latin typeface="Times New Roman"/>
                <a:ea typeface="Times New Roman"/>
                <a:cs typeface="Times New Roman"/>
                <a:sym typeface="Times New Roman"/>
              </a:rPr>
              <a:t>Isolation Forest identifies anomalies as the observations with short average path lengths on the isolation trees. There is a procedure applied for each isolation tree:</a:t>
            </a:r>
            <a:endParaRPr sz="1400">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ts val="1100"/>
              <a:buFont typeface="Arial"/>
              <a:buNone/>
            </a:pPr>
            <a:r>
              <a:rPr lang="en-US" sz="1400">
                <a:latin typeface="Times New Roman"/>
                <a:ea typeface="Times New Roman"/>
                <a:cs typeface="Times New Roman"/>
                <a:sym typeface="Times New Roman"/>
              </a:rPr>
              <a:t>      Randomly select two features:</a:t>
            </a:r>
            <a:endParaRPr sz="1400">
              <a:latin typeface="Times New Roman"/>
              <a:ea typeface="Times New Roman"/>
              <a:cs typeface="Times New Roman"/>
              <a:sym typeface="Times New Roman"/>
            </a:endParaRPr>
          </a:p>
          <a:p>
            <a:pPr indent="0" lvl="0" marL="228600" rtl="0" algn="just">
              <a:lnSpc>
                <a:spcPct val="150000"/>
              </a:lnSpc>
              <a:spcBef>
                <a:spcPts val="800"/>
              </a:spcBef>
              <a:spcAft>
                <a:spcPts val="0"/>
              </a:spcAft>
              <a:buClr>
                <a:schemeClr val="dk1"/>
              </a:buClr>
              <a:buSzPts val="1100"/>
              <a:buFont typeface="Arial"/>
              <a:buNone/>
            </a:pPr>
            <a:r>
              <a:rPr lang="en-US" sz="1400">
                <a:latin typeface="Times New Roman"/>
                <a:ea typeface="Times New Roman"/>
                <a:cs typeface="Times New Roman"/>
                <a:sym typeface="Times New Roman"/>
              </a:rPr>
              <a:t>Split the data points by randomly selecting a value between the minimum and the maximum of the selected features.</a:t>
            </a:r>
            <a:endParaRPr sz="1400">
              <a:latin typeface="Times New Roman"/>
              <a:ea typeface="Times New Roman"/>
              <a:cs typeface="Times New Roman"/>
              <a:sym typeface="Times New Roman"/>
            </a:endParaRPr>
          </a:p>
          <a:p>
            <a:pPr indent="0" lvl="0" marL="228600" rtl="0" algn="just">
              <a:lnSpc>
                <a:spcPct val="150000"/>
              </a:lnSpc>
              <a:spcBef>
                <a:spcPts val="800"/>
              </a:spcBef>
              <a:spcAft>
                <a:spcPts val="0"/>
              </a:spcAft>
              <a:buClr>
                <a:schemeClr val="dk1"/>
              </a:buClr>
              <a:buSzPts val="1100"/>
              <a:buFont typeface="Arial"/>
              <a:buNone/>
            </a:pPr>
            <a:r>
              <a:rPr lang="en-US" sz="1400">
                <a:latin typeface="Times New Roman"/>
                <a:ea typeface="Times New Roman"/>
                <a:cs typeface="Times New Roman"/>
                <a:sym typeface="Times New Roman"/>
              </a:rPr>
              <a:t>The partition of observations is repeated recursively until all the observations are isolated.</a:t>
            </a:r>
            <a:endParaRPr sz="1400">
              <a:latin typeface="Times New Roman"/>
              <a:ea typeface="Times New Roman"/>
              <a:cs typeface="Times New Roman"/>
              <a:sym typeface="Times New Roman"/>
            </a:endParaRPr>
          </a:p>
          <a:p>
            <a:pPr indent="0" lvl="0" marL="0" rtl="0" algn="l">
              <a:spcBef>
                <a:spcPts val="1000"/>
              </a:spcBef>
              <a:spcAft>
                <a:spcPts val="0"/>
              </a:spcAft>
              <a:buNone/>
            </a:pPr>
            <a:r>
              <a:t/>
            </a:r>
            <a:endParaRPr sz="3000"/>
          </a:p>
        </p:txBody>
      </p:sp>
      <p:pic>
        <p:nvPicPr>
          <p:cNvPr id="149" name="Google Shape;149;g200fda790dd_0_0"/>
          <p:cNvPicPr preferRelativeResize="0"/>
          <p:nvPr>
            <p:ph idx="1" type="body"/>
          </p:nvPr>
        </p:nvPicPr>
        <p:blipFill rotWithShape="1">
          <a:blip r:embed="rId3">
            <a:alphaModFix/>
          </a:blip>
          <a:srcRect b="0" l="0" r="0" t="0"/>
          <a:stretch/>
        </p:blipFill>
        <p:spPr>
          <a:xfrm>
            <a:off x="10983112" y="136525"/>
            <a:ext cx="993600" cy="94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2023-01-03T06:46:58Z</dcterms:created>
  <dc:creator>BMSCECSE</dc:creator>
</cp:coreProperties>
</file>