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3"/>
    <p:sldId id="257" r:id="rId4"/>
    <p:sldId id="258" r:id="rId5"/>
    <p:sldId id="259" r:id="rId6"/>
    <p:sldId id="260" r:id="rId7"/>
    <p:sldId id="261" r:id="rId8"/>
    <p:sldId id="262" r:id="rId9"/>
    <p:sldId id="263" r:id="rId10"/>
    <p:sldId id="264" r:id="rId11"/>
    <p:sldId id="265" r:id="rId12"/>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altLang="en-US" b="1" dirty="0"/>
              <a:t>Task-4</a:t>
            </a:r>
            <a:endParaRPr lang="en-IN" altLang="en-US" b="1" dirty="0"/>
          </a:p>
        </p:txBody>
      </p:sp>
      <p:sp>
        <p:nvSpPr>
          <p:cNvPr id="3" name="Subtitle 2"/>
          <p:cNvSpPr>
            <a:spLocks noGrp="1"/>
          </p:cNvSpPr>
          <p:nvPr>
            <p:ph type="subTitle" idx="1"/>
          </p:nvPr>
        </p:nvSpPr>
        <p:spPr/>
        <p:txBody>
          <a:bodyPr/>
          <a:lstStyle/>
          <a:p>
            <a:r>
              <a:rPr lang="en-IN" altLang="en-US" b="1" u="sng"/>
              <a:t>Sales_interactive_Dashboard</a:t>
            </a:r>
            <a:endParaRPr lang="en-IN" altLang="en-US" b="1" u="s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Profit by Sub-Category (Horizontal Bar Chart)</a:t>
            </a:r>
            <a:endParaRPr lang="en-US" altLang="en-US" sz="4000" u="sng">
              <a:solidFill>
                <a:srgbClr val="FF0000"/>
              </a:solidFill>
              <a:sym typeface="+mn-ea"/>
            </a:endParaRPr>
          </a:p>
        </p:txBody>
      </p:sp>
      <p:sp>
        <p:nvSpPr>
          <p:cNvPr id="3" name="Content Placeholder 2"/>
          <p:cNvSpPr>
            <a:spLocks noGrp="1"/>
          </p:cNvSpPr>
          <p:nvPr>
            <p:ph idx="1"/>
          </p:nvPr>
        </p:nvSpPr>
        <p:spPr/>
        <p:txBody>
          <a:bodyPr>
            <a:normAutofit/>
          </a:bodyPr>
          <a:p>
            <a:r>
              <a:rPr lang="en-US" altLang="en-US" sz="1800"/>
              <a:t>Measure: Profit</a:t>
            </a:r>
            <a:endParaRPr lang="en-US" altLang="en-US" sz="1800"/>
          </a:p>
          <a:p>
            <a:r>
              <a:rPr lang="en-US" altLang="en-US" sz="1800"/>
              <a:t>Dimension: Product Sub-Category (e.g., Chairs, Binders, Appliances)</a:t>
            </a:r>
            <a:endParaRPr lang="en-US" altLang="en-US" sz="1800"/>
          </a:p>
          <a:p>
            <a:r>
              <a:rPr lang="en-US" altLang="en-US" sz="1800"/>
              <a:t>Purpose: Assists in identifying highly profitable or loss-making sub-categories.</a:t>
            </a:r>
            <a:endParaRPr lang="en-US" altLang="en-US" sz="1800"/>
          </a:p>
          <a:p>
            <a:r>
              <a:rPr lang="en-US" altLang="en-US" sz="1800"/>
              <a:t>Insight: For instance, negative profit in "Tables" may indicate cost control or review of pricing strategy.</a:t>
            </a:r>
            <a:endParaRPr lang="en-US" altLang="en-US" sz="1800"/>
          </a:p>
          <a:p>
            <a:endParaRPr lang="en-US" altLang="en-US" sz="1800"/>
          </a:p>
          <a:p>
            <a:endParaRPr lang="en-US" altLang="en-US" sz="1800"/>
          </a:p>
        </p:txBody>
      </p:sp>
      <p:pic>
        <p:nvPicPr>
          <p:cNvPr id="4" name="Picture 3" descr="Screenshot (100)"/>
          <p:cNvPicPr>
            <a:picLocks noChangeAspect="1"/>
          </p:cNvPicPr>
          <p:nvPr/>
        </p:nvPicPr>
        <p:blipFill>
          <a:blip r:embed="rId1"/>
          <a:stretch>
            <a:fillRect/>
          </a:stretch>
        </p:blipFill>
        <p:spPr>
          <a:xfrm>
            <a:off x="2923540" y="3607435"/>
            <a:ext cx="4852035" cy="269113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solidFill>
                  <a:schemeClr val="accent6">
                    <a:lumMod val="75000"/>
                  </a:schemeClr>
                </a:solidFill>
              </a:rPr>
              <a:t>FINAL DASHBOARD</a:t>
            </a:r>
            <a:endParaRPr lang="en-IN" altLang="en-US" b="1" u="sng">
              <a:solidFill>
                <a:schemeClr val="accent6">
                  <a:lumMod val="75000"/>
                </a:schemeClr>
              </a:solidFill>
            </a:endParaRPr>
          </a:p>
        </p:txBody>
      </p:sp>
      <p:pic>
        <p:nvPicPr>
          <p:cNvPr id="4" name="Content Placeholder 3" descr="Screenshot (102)"/>
          <p:cNvPicPr>
            <a:picLocks noChangeAspect="1"/>
          </p:cNvPicPr>
          <p:nvPr>
            <p:ph idx="1"/>
          </p:nvPr>
        </p:nvPicPr>
        <p:blipFill>
          <a:blip r:embed="rId1"/>
          <a:stretch>
            <a:fillRect/>
          </a:stretch>
        </p:blipFill>
        <p:spPr>
          <a:xfrm>
            <a:off x="-635" y="1381760"/>
            <a:ext cx="12192635" cy="54762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b="1" u="sng">
                <a:solidFill>
                  <a:srgbClr val="00B050"/>
                </a:solidFill>
              </a:rPr>
              <a:t>Final Dashboard summary</a:t>
            </a:r>
            <a:endParaRPr lang="en-IN" altLang="en-US" sz="4000" b="1" u="sng">
              <a:solidFill>
                <a:srgbClr val="00B050"/>
              </a:solidFill>
            </a:endParaRPr>
          </a:p>
        </p:txBody>
      </p:sp>
      <p:sp>
        <p:nvSpPr>
          <p:cNvPr id="3" name="Content Placeholder 2"/>
          <p:cNvSpPr>
            <a:spLocks noGrp="1"/>
          </p:cNvSpPr>
          <p:nvPr>
            <p:ph idx="1"/>
          </p:nvPr>
        </p:nvSpPr>
        <p:spPr/>
        <p:txBody>
          <a:bodyPr/>
          <a:p>
            <a:r>
              <a:rPr lang="en-US" altLang="en-US" sz="2400"/>
              <a:t>This sales dashboard provides a clear and interactive overview of business performance using key metrics and visualizations. It showcases Total Sales, Total Profit, and Profit Margin as KPIs to track overall financial health. The dashboard includes filters for Region, Segment, Category, and Order Date to allow users to customize views. A Sales Trend line chart illustrates monthly sales fluctuations, helping to identify seasonality. Bar charts display Sales by Category and Region, highlighting top-performing areas and products. Additionally, a Profit by Sub-Category chart reveals the most and least profitable product groups. Together, these elements support strategic, data-driven decisions.</a:t>
            </a:r>
            <a:endParaRPr lang="en-US" altLang="en-US"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825625"/>
            <a:ext cx="10515600" cy="3636645"/>
          </a:xfrm>
        </p:spPr>
        <p:txBody>
          <a:bodyPr/>
          <a:p>
            <a:pPr algn="ctr"/>
            <a:r>
              <a:rPr lang="en-IN" altLang="en-US" sz="6000" b="1" u="sng"/>
              <a:t>Thank You</a:t>
            </a:r>
            <a:endParaRPr lang="en-IN" altLang="en-US" sz="6000" b="1" u="sng"/>
          </a:p>
        </p:txBody>
      </p:sp>
      <p:sp>
        <p:nvSpPr>
          <p:cNvPr id="3" name="Content Placeholder 2"/>
          <p:cNvSpPr>
            <a:spLocks noGrp="1"/>
          </p:cNvSpPr>
          <p:nvPr>
            <p:ph idx="1"/>
          </p:nvPr>
        </p:nvSpPr>
        <p:spPr/>
        <p:txBody>
          <a:bodyPr/>
          <a:p>
            <a:pPr marL="0" indent="0">
              <a:buNone/>
            </a:pP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000" u="sng">
                <a:solidFill>
                  <a:srgbClr val="FF0000"/>
                </a:solidFill>
              </a:rPr>
              <a:t>Summary</a:t>
            </a:r>
            <a:endParaRPr lang="en-IN" altLang="en-US" sz="4000" u="sng">
              <a:solidFill>
                <a:srgbClr val="FF0000"/>
              </a:solidFill>
            </a:endParaRPr>
          </a:p>
        </p:txBody>
      </p:sp>
      <p:sp>
        <p:nvSpPr>
          <p:cNvPr id="3" name="Content Placeholder 2"/>
          <p:cNvSpPr>
            <a:spLocks noGrp="1"/>
          </p:cNvSpPr>
          <p:nvPr>
            <p:ph idx="1"/>
          </p:nvPr>
        </p:nvSpPr>
        <p:spPr/>
        <p:txBody>
          <a:bodyPr/>
          <a:p>
            <a:r>
              <a:rPr lang="en-US" altLang="en-US"/>
              <a:t>The dashboard delivers a panoramic picture of the metrics of business performance, catering to stakeholders analyzing trends in sales, profitability, and product/category performance across the horizon. It relies on the utilization of filters and KPI visualization for fact-based decision-making.</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u="sng">
                <a:sym typeface="+mn-ea"/>
              </a:rPr>
              <a:t>KPIs (Key Performance Indicators)</a:t>
            </a:r>
            <a:br>
              <a:rPr lang="en-US" altLang="en-US">
                <a:sym typeface="+mn-ea"/>
              </a:rPr>
            </a:br>
            <a:r>
              <a:rPr lang="en-US" altLang="en-US" sz="2665" u="sng">
                <a:solidFill>
                  <a:srgbClr val="FF0000"/>
                </a:solidFill>
                <a:sym typeface="+mn-ea"/>
              </a:rPr>
              <a:t>Total Sales</a:t>
            </a:r>
            <a:endParaRPr lang="en-US" altLang="en-US" sz="2665" u="sng">
              <a:solidFill>
                <a:srgbClr val="FF0000"/>
              </a:solidFill>
              <a:sym typeface="+mn-ea"/>
            </a:endParaRPr>
          </a:p>
        </p:txBody>
      </p:sp>
      <p:sp>
        <p:nvSpPr>
          <p:cNvPr id="3" name="Content Placeholder 2"/>
          <p:cNvSpPr>
            <a:spLocks noGrp="1"/>
          </p:cNvSpPr>
          <p:nvPr>
            <p:ph idx="1"/>
          </p:nvPr>
        </p:nvSpPr>
        <p:spPr/>
        <p:txBody>
          <a:bodyPr/>
          <a:p>
            <a:r>
              <a:rPr lang="en-US" altLang="en-US" sz="1800"/>
              <a:t>Definition: Accumulated sale of products from the selected duration.</a:t>
            </a:r>
            <a:endParaRPr lang="en-US" altLang="en-US" sz="1800"/>
          </a:p>
          <a:p>
            <a:r>
              <a:rPr lang="en-US" altLang="en-US" sz="1800"/>
              <a:t>Value Shown: $2,297K</a:t>
            </a:r>
            <a:endParaRPr lang="en-US" altLang="en-US" sz="1800"/>
          </a:p>
          <a:p>
            <a:r>
              <a:rPr lang="en-US" altLang="en-US" sz="1800"/>
              <a:t>Reason: Sums up total money making through the revenues. Key analysis figure when doing growth assessments on the finance front.</a:t>
            </a:r>
            <a:endParaRPr lang="en-US" altLang="en-US" sz="1800"/>
          </a:p>
          <a:p>
            <a:endParaRPr lang="en-US" altLang="en-US" sz="1800"/>
          </a:p>
          <a:p>
            <a:endParaRPr lang="en-US" altLang="en-US" sz="1800"/>
          </a:p>
        </p:txBody>
      </p:sp>
      <p:pic>
        <p:nvPicPr>
          <p:cNvPr id="4" name="Picture 3" descr="Screenshot (94)"/>
          <p:cNvPicPr>
            <a:picLocks noChangeAspect="1"/>
          </p:cNvPicPr>
          <p:nvPr/>
        </p:nvPicPr>
        <p:blipFill>
          <a:blip r:embed="rId1"/>
          <a:stretch>
            <a:fillRect/>
          </a:stretch>
        </p:blipFill>
        <p:spPr>
          <a:xfrm>
            <a:off x="2197735" y="3429635"/>
            <a:ext cx="4188460" cy="27476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Total Profit</a:t>
            </a:r>
            <a:endParaRPr lang="en-US" altLang="en-US" sz="4000" u="sng">
              <a:solidFill>
                <a:srgbClr val="FF0000"/>
              </a:solidFill>
              <a:sym typeface="+mn-ea"/>
            </a:endParaRPr>
          </a:p>
        </p:txBody>
      </p:sp>
      <p:sp>
        <p:nvSpPr>
          <p:cNvPr id="3" name="Content Placeholder 2"/>
          <p:cNvSpPr>
            <a:spLocks noGrp="1"/>
          </p:cNvSpPr>
          <p:nvPr>
            <p:ph idx="1"/>
          </p:nvPr>
        </p:nvSpPr>
        <p:spPr/>
        <p:txBody>
          <a:bodyPr/>
          <a:p>
            <a:r>
              <a:rPr lang="en-US" altLang="en-US" sz="1800"/>
              <a:t>Definition: Total revenue - total cost.</a:t>
            </a:r>
            <a:endParaRPr lang="en-US" altLang="en-US" sz="1800"/>
          </a:p>
          <a:p>
            <a:r>
              <a:rPr lang="en-US" altLang="en-US" sz="1800"/>
              <a:t>Value Displayed: $286K</a:t>
            </a:r>
            <a:endParaRPr lang="en-US" altLang="en-US" sz="1800"/>
          </a:p>
          <a:p>
            <a:r>
              <a:rPr lang="en-US" altLang="en-US" sz="1800"/>
              <a:t>Purpose: Measures profitability of the business. Assists in evaluating cost efficiency.</a:t>
            </a:r>
            <a:endParaRPr lang="en-US" altLang="en-US" sz="1800"/>
          </a:p>
          <a:p>
            <a:endParaRPr lang="en-US" altLang="en-US" sz="1800"/>
          </a:p>
        </p:txBody>
      </p:sp>
      <p:pic>
        <p:nvPicPr>
          <p:cNvPr id="4" name="Picture 3" descr="Screenshot (95)"/>
          <p:cNvPicPr>
            <a:picLocks noChangeAspect="1"/>
          </p:cNvPicPr>
          <p:nvPr/>
        </p:nvPicPr>
        <p:blipFill>
          <a:blip r:embed="rId1"/>
          <a:stretch>
            <a:fillRect/>
          </a:stretch>
        </p:blipFill>
        <p:spPr>
          <a:xfrm>
            <a:off x="2488565" y="3100070"/>
            <a:ext cx="4986655" cy="3077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Profit Margin</a:t>
            </a:r>
            <a:endParaRPr lang="en-US" altLang="en-US" sz="4000" u="sng">
              <a:solidFill>
                <a:srgbClr val="FF0000"/>
              </a:solidFill>
              <a:sym typeface="+mn-ea"/>
            </a:endParaRPr>
          </a:p>
        </p:txBody>
      </p:sp>
      <p:sp>
        <p:nvSpPr>
          <p:cNvPr id="3" name="Content Placeholder 2"/>
          <p:cNvSpPr>
            <a:spLocks noGrp="1"/>
          </p:cNvSpPr>
          <p:nvPr>
            <p:ph idx="1"/>
          </p:nvPr>
        </p:nvSpPr>
        <p:spPr/>
        <p:txBody>
          <a:bodyPr/>
          <a:p>
            <a:r>
              <a:rPr lang="en-US" altLang="en-US" sz="1800"/>
              <a:t>Definition: (Profit </a:t>
            </a:r>
            <a:r>
              <a:rPr lang="" altLang="en-US" sz="1800"/>
              <a:t>÷</a:t>
            </a:r>
            <a:r>
              <a:rPr lang="en-US" altLang="en-US" sz="1800"/>
              <a:t> Sales) × 100</a:t>
            </a:r>
            <a:endParaRPr lang="en-US" altLang="en-US" sz="1800"/>
          </a:p>
          <a:p>
            <a:r>
              <a:rPr lang="en-US" altLang="en-US" sz="1800"/>
              <a:t>Value Displayed: 12.5%</a:t>
            </a:r>
            <a:endParaRPr lang="en-US" altLang="en-US" sz="1800"/>
          </a:p>
          <a:p>
            <a:r>
              <a:rPr lang="en-US" altLang="en-US" sz="1800"/>
              <a:t>Purpose: Shows how much profit is generated per dollar of sales. Helpful for margin optimization.</a:t>
            </a:r>
            <a:endParaRPr lang="en-US" altLang="en-US" sz="1800"/>
          </a:p>
          <a:p>
            <a:endParaRPr lang="en-US" altLang="en-US" sz="1800"/>
          </a:p>
          <a:p>
            <a:endParaRPr lang="en-US" altLang="en-US" sz="1800"/>
          </a:p>
        </p:txBody>
      </p:sp>
      <p:pic>
        <p:nvPicPr>
          <p:cNvPr id="4" name="Picture 3" descr="Screenshot (96)"/>
          <p:cNvPicPr>
            <a:picLocks noChangeAspect="1"/>
          </p:cNvPicPr>
          <p:nvPr/>
        </p:nvPicPr>
        <p:blipFill>
          <a:blip r:embed="rId1"/>
          <a:stretch>
            <a:fillRect/>
          </a:stretch>
        </p:blipFill>
        <p:spPr>
          <a:xfrm>
            <a:off x="2526665" y="2921635"/>
            <a:ext cx="5295900" cy="3136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Interactive Filters (Slicers)</a:t>
            </a:r>
            <a:endParaRPr lang="en-US" altLang="en-US" sz="4000" u="sng">
              <a:solidFill>
                <a:srgbClr val="FF0000"/>
              </a:solidFill>
              <a:sym typeface="+mn-ea"/>
            </a:endParaRPr>
          </a:p>
        </p:txBody>
      </p:sp>
      <p:sp>
        <p:nvSpPr>
          <p:cNvPr id="3" name="Content Placeholder 2"/>
          <p:cNvSpPr>
            <a:spLocks noGrp="1"/>
          </p:cNvSpPr>
          <p:nvPr>
            <p:ph idx="1"/>
          </p:nvPr>
        </p:nvSpPr>
        <p:spPr/>
        <p:txBody>
          <a:bodyPr/>
          <a:p>
            <a:r>
              <a:rPr lang="en-US" altLang="en-US" sz="1800"/>
              <a:t>Region, Segment, Category, Order Date</a:t>
            </a:r>
            <a:endParaRPr lang="en-US" altLang="en-US" sz="1800"/>
          </a:p>
          <a:p>
            <a:r>
              <a:rPr lang="en-US" altLang="en-US" sz="1800"/>
              <a:t>Function: Filter the entire dashboard according to user choices.</a:t>
            </a:r>
            <a:endParaRPr lang="en-US" altLang="en-US" sz="1800"/>
          </a:p>
          <a:p>
            <a:r>
              <a:rPr lang="en-US" altLang="en-US" sz="1800"/>
              <a:t>User Benefit: Enables stakeholders to drill down and conduct focused analysis, i.e., on "Technology" sales in the "West" region for 2020.</a:t>
            </a:r>
            <a:endParaRPr lang="en-US" altLang="en-US" sz="1800"/>
          </a:p>
          <a:p>
            <a:endParaRPr lang="en-US" altLang="en-US" sz="1800"/>
          </a:p>
          <a:p>
            <a:endParaRPr lang="en-US"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a:solidFill>
                  <a:srgbClr val="FF0000"/>
                </a:solidFill>
                <a:sym typeface="+mn-ea"/>
              </a:rPr>
              <a:t>Sales Trend (Line Chart)</a:t>
            </a:r>
            <a:endParaRPr lang="en-US" altLang="en-US" sz="4000">
              <a:solidFill>
                <a:srgbClr val="FF0000"/>
              </a:solidFill>
              <a:sym typeface="+mn-ea"/>
            </a:endParaRPr>
          </a:p>
        </p:txBody>
      </p:sp>
      <p:sp>
        <p:nvSpPr>
          <p:cNvPr id="3" name="Content Placeholder 2"/>
          <p:cNvSpPr>
            <a:spLocks noGrp="1"/>
          </p:cNvSpPr>
          <p:nvPr>
            <p:ph idx="1"/>
          </p:nvPr>
        </p:nvSpPr>
        <p:spPr/>
        <p:txBody>
          <a:bodyPr>
            <a:normAutofit/>
          </a:bodyPr>
          <a:p>
            <a:r>
              <a:rPr lang="en-US" altLang="en-US" sz="1800"/>
              <a:t>Measure: Monthly Sales</a:t>
            </a:r>
            <a:endParaRPr lang="en-US" altLang="en-US" sz="1800"/>
          </a:p>
          <a:p>
            <a:r>
              <a:rPr lang="en-US" altLang="en-US" sz="1800"/>
              <a:t>Dimension: Order Date (Monthly)</a:t>
            </a:r>
            <a:endParaRPr lang="en-US" altLang="en-US" sz="1800"/>
          </a:p>
          <a:p>
            <a:r>
              <a:rPr lang="en-US" altLang="en-US" sz="1800"/>
              <a:t>Purpose: Depicts seasonal trends and fluctuations in sales.</a:t>
            </a:r>
            <a:endParaRPr lang="en-US" altLang="en-US" sz="1800"/>
          </a:p>
          <a:p>
            <a:r>
              <a:rPr lang="en-US" altLang="en-US" sz="1800"/>
              <a:t>Use Case: Stakeholders can identify peak months or slump periods to fine-tune marketing/supply chain initiatives.</a:t>
            </a:r>
            <a:endParaRPr lang="en-US" altLang="en-US" sz="1800"/>
          </a:p>
          <a:p>
            <a:endParaRPr lang="en-US" altLang="en-US" sz="1800"/>
          </a:p>
          <a:p>
            <a:endParaRPr lang="en-US" altLang="en-US" sz="1800"/>
          </a:p>
        </p:txBody>
      </p:sp>
      <p:pic>
        <p:nvPicPr>
          <p:cNvPr id="4" name="Picture 3" descr="Screenshot (97)"/>
          <p:cNvPicPr>
            <a:picLocks noChangeAspect="1"/>
          </p:cNvPicPr>
          <p:nvPr/>
        </p:nvPicPr>
        <p:blipFill>
          <a:blip r:embed="rId1"/>
          <a:stretch>
            <a:fillRect/>
          </a:stretch>
        </p:blipFill>
        <p:spPr>
          <a:xfrm>
            <a:off x="3104515" y="3514725"/>
            <a:ext cx="3628390" cy="24949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Sales by Category (Bar Chart)</a:t>
            </a:r>
            <a:endParaRPr lang="en-US" altLang="en-US" sz="4000" u="sng">
              <a:solidFill>
                <a:srgbClr val="FF0000"/>
              </a:solidFill>
              <a:sym typeface="+mn-ea"/>
            </a:endParaRPr>
          </a:p>
        </p:txBody>
      </p:sp>
      <p:sp>
        <p:nvSpPr>
          <p:cNvPr id="3" name="Content Placeholder 2"/>
          <p:cNvSpPr>
            <a:spLocks noGrp="1"/>
          </p:cNvSpPr>
          <p:nvPr>
            <p:ph idx="1"/>
          </p:nvPr>
        </p:nvSpPr>
        <p:spPr/>
        <p:txBody>
          <a:bodyPr>
            <a:normAutofit/>
          </a:bodyPr>
          <a:p>
            <a:r>
              <a:rPr lang="en-US" altLang="en-US" sz="1800"/>
              <a:t>Measure: Sales</a:t>
            </a:r>
            <a:endParaRPr lang="en-US" altLang="en-US" sz="1800"/>
          </a:p>
          <a:p>
            <a:r>
              <a:rPr lang="en-US" altLang="en-US" sz="1800"/>
              <a:t>Dimension: Product Category (Furniture, Office Supplies, Technology)</a:t>
            </a:r>
            <a:endParaRPr lang="en-US" altLang="en-US" sz="1800"/>
          </a:p>
          <a:p>
            <a:r>
              <a:rPr lang="en-US" altLang="en-US" sz="1800"/>
              <a:t>Purpose: Indicates which product sub-category generates most sales.</a:t>
            </a:r>
            <a:endParaRPr lang="en-US" altLang="en-US" sz="1800"/>
          </a:p>
          <a:p>
            <a:r>
              <a:rPr lang="en-US" altLang="en-US" sz="1800"/>
              <a:t>Insight: Assists in determining inventory priority or promotion campaigns for underperforming sub-categories.</a:t>
            </a:r>
            <a:endParaRPr lang="en-US" altLang="en-US" sz="1800"/>
          </a:p>
          <a:p>
            <a:endParaRPr lang="en-US" altLang="en-US" sz="1800"/>
          </a:p>
          <a:p>
            <a:endParaRPr lang="en-US" altLang="en-US" sz="1800"/>
          </a:p>
        </p:txBody>
      </p:sp>
      <p:pic>
        <p:nvPicPr>
          <p:cNvPr id="4" name="Picture 3" descr="Screenshot (98)"/>
          <p:cNvPicPr>
            <a:picLocks noChangeAspect="1"/>
          </p:cNvPicPr>
          <p:nvPr/>
        </p:nvPicPr>
        <p:blipFill>
          <a:blip r:embed="rId1"/>
          <a:stretch>
            <a:fillRect/>
          </a:stretch>
        </p:blipFill>
        <p:spPr>
          <a:xfrm>
            <a:off x="3191510" y="3529330"/>
            <a:ext cx="3339465" cy="22288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4000" u="sng">
                <a:solidFill>
                  <a:srgbClr val="FF0000"/>
                </a:solidFill>
                <a:sym typeface="+mn-ea"/>
              </a:rPr>
              <a:t> Sales by Region (Bar Chart)</a:t>
            </a:r>
            <a:endParaRPr lang="en-US" altLang="en-US" sz="4000" u="sng">
              <a:solidFill>
                <a:srgbClr val="FF0000"/>
              </a:solidFill>
              <a:sym typeface="+mn-ea"/>
            </a:endParaRPr>
          </a:p>
        </p:txBody>
      </p:sp>
      <p:sp>
        <p:nvSpPr>
          <p:cNvPr id="3" name="Content Placeholder 2"/>
          <p:cNvSpPr>
            <a:spLocks noGrp="1"/>
          </p:cNvSpPr>
          <p:nvPr>
            <p:ph idx="1"/>
          </p:nvPr>
        </p:nvSpPr>
        <p:spPr/>
        <p:txBody>
          <a:bodyPr>
            <a:normAutofit/>
          </a:bodyPr>
          <a:p>
            <a:r>
              <a:rPr lang="en-US" altLang="en-US" sz="1800"/>
              <a:t>Measure: Sales</a:t>
            </a:r>
            <a:endParaRPr lang="en-US" altLang="en-US" sz="1800"/>
          </a:p>
          <a:p>
            <a:r>
              <a:rPr lang="en-US" altLang="en-US" sz="1800"/>
              <a:t>Dimension: Region (East, West, Central, South)</a:t>
            </a:r>
            <a:endParaRPr lang="en-US" altLang="en-US" sz="1800"/>
          </a:p>
          <a:p>
            <a:r>
              <a:rPr lang="en-US" altLang="en-US" sz="1800"/>
              <a:t>Purpose: Indicates geographic distribution of sales.</a:t>
            </a:r>
            <a:endParaRPr lang="en-US" altLang="en-US" sz="1800"/>
          </a:p>
          <a:p>
            <a:r>
              <a:rPr lang="en-US" altLang="en-US" sz="1800"/>
              <a:t>Use Case: Business can align sales teams, distribute resources, or execute localized marketing campaigns.</a:t>
            </a:r>
            <a:endParaRPr lang="en-US" altLang="en-US" sz="1800"/>
          </a:p>
          <a:p>
            <a:endParaRPr lang="en-US" altLang="en-US" sz="1800"/>
          </a:p>
          <a:p>
            <a:endParaRPr lang="en-US" altLang="en-US" sz="1800"/>
          </a:p>
        </p:txBody>
      </p:sp>
      <p:pic>
        <p:nvPicPr>
          <p:cNvPr id="4" name="Picture 3" descr="Screenshot (99)"/>
          <p:cNvPicPr>
            <a:picLocks noChangeAspect="1"/>
          </p:cNvPicPr>
          <p:nvPr/>
        </p:nvPicPr>
        <p:blipFill>
          <a:blip r:embed="rId1"/>
          <a:stretch>
            <a:fillRect/>
          </a:stretch>
        </p:blipFill>
        <p:spPr>
          <a:xfrm>
            <a:off x="3655060" y="3520440"/>
            <a:ext cx="4071620" cy="24403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3030</Words>
  <Application>WPS Slides</Application>
  <PresentationFormat>Widescreen</PresentationFormat>
  <Paragraphs>83</Paragraphs>
  <Slides>13</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13</vt:i4>
      </vt:variant>
    </vt:vector>
  </HeadingPairs>
  <TitlesOfParts>
    <vt:vector size="21"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Task-4</dc:title>
  <dc:creator/>
  <cp:lastModifiedBy>vaibhavi gupta</cp:lastModifiedBy>
  <cp:revision>1</cp:revision>
  <dcterms:created xsi:type="dcterms:W3CDTF">2025-04-11T16:00:32Z</dcterms:created>
  <dcterms:modified xsi:type="dcterms:W3CDTF">2025-04-11T16:00:32Z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E9BD6DA7B5984D34AF077A159365A67F_11</vt:lpwstr>
  </property>
  <property fmtid="{D5CDD505-2E9C-101B-9397-08002B2CF9AE}" pid="3" name="KSOProductBuildVer">
    <vt:lpwstr>1033-12.2.0.20782</vt:lpwstr>
  </property>
</Properties>
</file>