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285" r:id="rId1"/>
  </p:sldMasterIdLst>
  <p:notesMasterIdLst>
    <p:notesMasterId r:id="rId23"/>
  </p:notesMasterIdLst>
  <p:sldIdLst>
    <p:sldId id="256" r:id="rId2"/>
    <p:sldId id="286" r:id="rId3"/>
    <p:sldId id="258" r:id="rId4"/>
    <p:sldId id="259" r:id="rId5"/>
    <p:sldId id="274" r:id="rId6"/>
    <p:sldId id="275" r:id="rId7"/>
    <p:sldId id="280" r:id="rId8"/>
    <p:sldId id="262" r:id="rId9"/>
    <p:sldId id="263" r:id="rId10"/>
    <p:sldId id="264" r:id="rId11"/>
    <p:sldId id="265" r:id="rId12"/>
    <p:sldId id="266" r:id="rId13"/>
    <p:sldId id="277" r:id="rId14"/>
    <p:sldId id="278" r:id="rId15"/>
    <p:sldId id="281" r:id="rId16"/>
    <p:sldId id="276" r:id="rId17"/>
    <p:sldId id="283" r:id="rId18"/>
    <p:sldId id="272" r:id="rId19"/>
    <p:sldId id="282" r:id="rId20"/>
    <p:sldId id="273" r:id="rId21"/>
    <p:sldId id="285" r:id="rId22"/>
  </p:sldIdLst>
  <p:sldSz cx="9144000" cy="5143500" type="screen16x9"/>
  <p:notesSz cx="6858000" cy="9144000"/>
  <p:embeddedFontLst>
    <p:embeddedFont>
      <p:font typeface="Biome" panose="020B0503030204020804" pitchFamily="34"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3E94B6-9A28-491C-86EC-B811940FB0B1}" v="26" dt="2025-05-15T18:27:54.612"/>
    <p1510:client id="{43E2E60F-A8BE-0F4F-6549-ABC28D94344C}" v="122" dt="2025-05-15T10:17:44.776"/>
    <p1510:client id="{474FBEF3-9360-4F14-86F9-5B77B5CAFC9D}" v="766" dt="2025-05-15T18:30:51.474"/>
    <p1510:client id="{4894B3B8-8588-23C5-F414-C0C105087648}" v="16" dt="2025-05-15T12:08:35.681"/>
    <p1510:client id="{49C25D44-CC40-991B-3353-C806F35DE2A3}" v="18" dt="2025-05-16T05:37:13.820"/>
    <p1510:client id="{4C4CCD28-A987-37C3-835E-C8D6B6338131}" v="36" dt="2025-05-16T01:42:31.137"/>
    <p1510:client id="{4F7761FC-4633-47F1-911B-DBE2D3D41901}" v="69" dt="2025-05-16T02:28:23.686"/>
    <p1510:client id="{553A317B-29F4-4904-A9C7-9535F3C055B0}" v="3" dt="2025-05-15T18:39:02.070"/>
    <p1510:client id="{696FA2BE-2617-4A48-86B8-30FC01E0526F}" v="58" dt="2025-05-15T20:00:41.711"/>
    <p1510:client id="{72E489FC-BEDA-41EA-9F42-6BC8DB05BF61}" v="56" dt="2025-05-15T18:23:27.970"/>
    <p1510:client id="{77C34878-D674-46E2-B075-27C834EAEBFD}" v="3" dt="2025-05-15T18:36:02.460"/>
    <p1510:client id="{90384023-6C36-44E1-9B77-DD23C7725936}" v="34" dt="2025-05-16T19:36:57.024"/>
    <p1510:client id="{919E90B1-E176-D35A-6292-1877C865AC8A}" v="956" dt="2025-05-15T11:16:44.877"/>
    <p1510:client id="{9D91B611-B2F1-B67D-EE0D-6189BEB6EDCE}" v="402" dt="2025-05-15T18:24:33.271"/>
    <p1510:client id="{A1B4660D-315B-4783-BE1A-34173F27C193}" v="86" dt="2025-05-15T19:29:37.828"/>
    <p1510:client id="{A45E9CAB-6145-0C4A-34FF-245E47ACF89D}" v="58" dt="2025-05-15T19:33:06.546"/>
    <p1510:client id="{AA891FA3-3B3C-EA69-34D2-7FA3E07090F2}" v="226" dt="2025-05-16T02:09:10.566"/>
    <p1510:client id="{AC89EFDD-FCCA-1E2A-7B36-A07676D72B21}" v="26" dt="2025-05-15T18:44:37.868"/>
    <p1510:client id="{BC9B1E7E-3DE9-4EBF-9F7E-326DAAA06702}" v="1" dt="2025-05-15T16:58:48.790"/>
    <p1510:client id="{C5D33005-98B8-4553-8D42-4F890E18338F}" v="1281" dt="2025-05-16T05:50:15.326"/>
    <p1510:client id="{D8411D5A-9D77-4C40-99A7-43153C7EC4EB}" v="81" dt="2025-05-15T17:32:52.562"/>
    <p1510:client id="{D89F9B22-2019-79F7-0327-B4A84AAAA904}" v="4" dt="2025-05-15T09:13:46.097"/>
    <p1510:client id="{D8E8EA75-A376-45F7-90C9-000CD5840888}" v="10" dt="2025-05-15T18:50:23.985"/>
    <p1510:client id="{FC3E073A-8269-41BD-9E20-2D7F5FFE4FD3}" v="3" dt="2025-05-15T18:43:55.690"/>
  </p1510:revLst>
</p1510:revInfo>
</file>

<file path=ppt/tableStyles.xml><?xml version="1.0" encoding="utf-8"?>
<a:tblStyleLst xmlns:a="http://schemas.openxmlformats.org/drawingml/2006/main" def="{417225E9-C7C8-4D80-9DA0-ED1B3D5A91CD}">
  <a:tblStyle styleId="{417225E9-C7C8-4D80-9DA0-ED1B3D5A91C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a:extLst>
            <a:ext uri="{FF2B5EF4-FFF2-40B4-BE49-F238E27FC236}">
              <a16:creationId xmlns:a16="http://schemas.microsoft.com/office/drawing/2014/main" id="{0F628546-81DE-1477-DAF3-73DD1B878442}"/>
            </a:ext>
          </a:extLst>
        </p:cNvPr>
        <p:cNvGrpSpPr/>
        <p:nvPr/>
      </p:nvGrpSpPr>
      <p:grpSpPr>
        <a:xfrm>
          <a:off x="0" y="0"/>
          <a:ext cx="0" cy="0"/>
          <a:chOff x="0" y="0"/>
          <a:chExt cx="0" cy="0"/>
        </a:xfrm>
      </p:grpSpPr>
      <p:sp>
        <p:nvSpPr>
          <p:cNvPr id="78" name="Google Shape;78;g33eaa14208c_0_0:notes">
            <a:extLst>
              <a:ext uri="{FF2B5EF4-FFF2-40B4-BE49-F238E27FC236}">
                <a16:creationId xmlns:a16="http://schemas.microsoft.com/office/drawing/2014/main" id="{98B6533F-16CD-0455-B7B9-A072F2B6EC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3eaa14208c_0_0:notes">
            <a:extLst>
              <a:ext uri="{FF2B5EF4-FFF2-40B4-BE49-F238E27FC236}">
                <a16:creationId xmlns:a16="http://schemas.microsoft.com/office/drawing/2014/main" id="{8EB3F05F-D542-4ADD-AA4E-9D34704B44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499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3eaa14208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3eaa14208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3eaa1420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3eaa1420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3eaa14208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3eaa14208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3eaa14208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3eaa14208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3eaa14208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3eaa14208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418269d505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418269d505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3eaa14208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3eaa14208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B9877-16B1-FA07-C80A-1BBF0D952936}"/>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9C3B877D-6FDB-E83A-23DB-5ECB7B4988B2}"/>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0A7F08-4728-B39B-EF3A-289ED000C550}"/>
              </a:ext>
            </a:extLst>
          </p:cNvPr>
          <p:cNvSpPr>
            <a:spLocks noGrp="1"/>
          </p:cNvSpPr>
          <p:nvPr>
            <p:ph type="dt" sz="half" idx="10"/>
          </p:nvPr>
        </p:nvSpPr>
        <p:spPr/>
        <p:txBody>
          <a:bodyPr/>
          <a:lstStyle/>
          <a:p>
            <a:fld id="{77CA0979-F579-4E9B-A675-1F5ABBFF00DB}" type="datetimeFigureOut">
              <a:rPr lang="en-US" smtClean="0"/>
              <a:t>5/16/2025</a:t>
            </a:fld>
            <a:endParaRPr lang="en-US"/>
          </a:p>
        </p:txBody>
      </p:sp>
      <p:sp>
        <p:nvSpPr>
          <p:cNvPr id="5" name="Footer Placeholder 4">
            <a:extLst>
              <a:ext uri="{FF2B5EF4-FFF2-40B4-BE49-F238E27FC236}">
                <a16:creationId xmlns:a16="http://schemas.microsoft.com/office/drawing/2014/main" id="{01D552D9-3325-9963-FB79-9096E37F085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1799F96F-8CEE-4182-9CAD-82EC0E39E84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09270775"/>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DE71D-0DCD-82D5-4F32-A4D3EAB3E1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861896-5C34-06A0-BA7A-60D7C829C6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5190CB-0C75-EE23-4A79-A0384F7C5151}"/>
              </a:ext>
            </a:extLst>
          </p:cNvPr>
          <p:cNvSpPr>
            <a:spLocks noGrp="1"/>
          </p:cNvSpPr>
          <p:nvPr>
            <p:ph type="dt" sz="half" idx="10"/>
          </p:nvPr>
        </p:nvSpPr>
        <p:spPr/>
        <p:txBody>
          <a:bodyPr/>
          <a:lstStyle/>
          <a:p>
            <a:fld id="{F7E76D0F-5A12-4D0A-80B0-1A6122B61E7B}" type="datetimeFigureOut">
              <a:rPr lang="en-US" smtClean="0"/>
              <a:t>5/16/2025</a:t>
            </a:fld>
            <a:endParaRPr lang="en-US"/>
          </a:p>
        </p:txBody>
      </p:sp>
      <p:sp>
        <p:nvSpPr>
          <p:cNvPr id="5" name="Footer Placeholder 4">
            <a:extLst>
              <a:ext uri="{FF2B5EF4-FFF2-40B4-BE49-F238E27FC236}">
                <a16:creationId xmlns:a16="http://schemas.microsoft.com/office/drawing/2014/main" id="{A5149223-E56E-FF23-77C2-2DC186BE2F3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A4ED4F4-7F79-9AE7-644C-3B5CE07510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69143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8BED46-9C93-ED4C-92D0-6AFE28A6FDA1}"/>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D9B6CD-1BE2-728D-AF36-8E70CD27D5D0}"/>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6322D3-9E52-8F18-9A5C-1DCD436B758E}"/>
              </a:ext>
            </a:extLst>
          </p:cNvPr>
          <p:cNvSpPr>
            <a:spLocks noGrp="1"/>
          </p:cNvSpPr>
          <p:nvPr>
            <p:ph type="dt" sz="half" idx="10"/>
          </p:nvPr>
        </p:nvSpPr>
        <p:spPr/>
        <p:txBody>
          <a:bodyPr/>
          <a:lstStyle/>
          <a:p>
            <a:fld id="{8B9E8C84-89CA-44AB-B0BE-5C91BAF75478}" type="datetimeFigureOut">
              <a:rPr lang="en-US" smtClean="0"/>
              <a:t>5/16/2025</a:t>
            </a:fld>
            <a:endParaRPr lang="en-US"/>
          </a:p>
        </p:txBody>
      </p:sp>
      <p:sp>
        <p:nvSpPr>
          <p:cNvPr id="5" name="Footer Placeholder 4">
            <a:extLst>
              <a:ext uri="{FF2B5EF4-FFF2-40B4-BE49-F238E27FC236}">
                <a16:creationId xmlns:a16="http://schemas.microsoft.com/office/drawing/2014/main" id="{DA20CBD8-24EB-E0CD-92EC-C2D64B047EE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0FB7734-2410-64AD-A67B-4EADBF233E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43981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73307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D93B-CAFB-45EE-3D32-E35298D6C0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53B975-136C-9AFC-9CB8-26432322D3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641F21-A1A1-D0BF-4A9E-C3321480B225}"/>
              </a:ext>
            </a:extLst>
          </p:cNvPr>
          <p:cNvSpPr>
            <a:spLocks noGrp="1"/>
          </p:cNvSpPr>
          <p:nvPr>
            <p:ph type="dt" sz="half" idx="10"/>
          </p:nvPr>
        </p:nvSpPr>
        <p:spPr/>
        <p:txBody>
          <a:bodyPr/>
          <a:lstStyle/>
          <a:p>
            <a:fld id="{73E7156E-175E-4DBA-9D21-B772C320F342}" type="datetimeFigureOut">
              <a:rPr lang="en-US" smtClean="0"/>
              <a:t>5/16/2025</a:t>
            </a:fld>
            <a:endParaRPr lang="en-US"/>
          </a:p>
        </p:txBody>
      </p:sp>
      <p:sp>
        <p:nvSpPr>
          <p:cNvPr id="5" name="Footer Placeholder 4">
            <a:extLst>
              <a:ext uri="{FF2B5EF4-FFF2-40B4-BE49-F238E27FC236}">
                <a16:creationId xmlns:a16="http://schemas.microsoft.com/office/drawing/2014/main" id="{FD72CB9A-2632-8A2A-3C1D-99D00C2E6E5B}"/>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A4E02ACA-3052-4AD8-0655-0D32C5B9727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14452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C529-013B-1EB1-BF0E-3736208F570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FEDC2F-9379-4F22-757E-2A4BDCCF9B5C}"/>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68299A-2C7D-FB93-E418-75CC193A4EDF}"/>
              </a:ext>
            </a:extLst>
          </p:cNvPr>
          <p:cNvSpPr>
            <a:spLocks noGrp="1"/>
          </p:cNvSpPr>
          <p:nvPr>
            <p:ph type="dt" sz="half" idx="10"/>
          </p:nvPr>
        </p:nvSpPr>
        <p:spPr/>
        <p:txBody>
          <a:bodyPr/>
          <a:lstStyle/>
          <a:p>
            <a:fld id="{04895F6E-3D02-4292-95D1-C62B3126321B}" type="datetimeFigureOut">
              <a:rPr lang="en-US" smtClean="0"/>
              <a:t>5/16/2025</a:t>
            </a:fld>
            <a:endParaRPr lang="en-US"/>
          </a:p>
        </p:txBody>
      </p:sp>
      <p:sp>
        <p:nvSpPr>
          <p:cNvPr id="5" name="Footer Placeholder 4">
            <a:extLst>
              <a:ext uri="{FF2B5EF4-FFF2-40B4-BE49-F238E27FC236}">
                <a16:creationId xmlns:a16="http://schemas.microsoft.com/office/drawing/2014/main" id="{BCFAB66A-7F10-BE1B-F47E-61BFAFE4B5C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E0062B9-58FC-4BEF-0D98-630089C7FE8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6125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12175-18E5-4A2F-A916-05A39D254D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4398CD-63F0-28A8-3AF4-C72FD3A60B41}"/>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55C9DE-D14E-0870-E937-B5167DC23520}"/>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825798-34F8-C0BE-6FA7-CA4A0F6FBA38}"/>
              </a:ext>
            </a:extLst>
          </p:cNvPr>
          <p:cNvSpPr>
            <a:spLocks noGrp="1"/>
          </p:cNvSpPr>
          <p:nvPr>
            <p:ph type="dt" sz="half" idx="10"/>
          </p:nvPr>
        </p:nvSpPr>
        <p:spPr/>
        <p:txBody>
          <a:bodyPr/>
          <a:lstStyle/>
          <a:p>
            <a:fld id="{EDCB5ACB-D10C-44A8-9570-124370F4CB38}" type="datetimeFigureOut">
              <a:rPr lang="en-US" smtClean="0"/>
              <a:t>5/16/2025</a:t>
            </a:fld>
            <a:endParaRPr lang="en-US"/>
          </a:p>
        </p:txBody>
      </p:sp>
      <p:sp>
        <p:nvSpPr>
          <p:cNvPr id="6" name="Footer Placeholder 5">
            <a:extLst>
              <a:ext uri="{FF2B5EF4-FFF2-40B4-BE49-F238E27FC236}">
                <a16:creationId xmlns:a16="http://schemas.microsoft.com/office/drawing/2014/main" id="{681BC57F-D24D-26D2-37C5-310B6E29E8B4}"/>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90A47223-5FE7-51E5-19FA-677F9C759FDA}"/>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59163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F4CC-B0B7-8F83-832C-AA4B9FC6A8C5}"/>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4F4936-E00E-7C27-3DD3-3444DBDDF96A}"/>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7951F30-D3F9-2C0A-82D1-5530FC5585A3}"/>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15BA79-589F-8101-DF0C-A0A10C8E3386}"/>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CABDD57-B3E6-1643-8996-84C3AEEC87FA}"/>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2DB6EB-8F77-F338-3B7D-D820C560FEF3}"/>
              </a:ext>
            </a:extLst>
          </p:cNvPr>
          <p:cNvSpPr>
            <a:spLocks noGrp="1"/>
          </p:cNvSpPr>
          <p:nvPr>
            <p:ph type="dt" sz="half" idx="10"/>
          </p:nvPr>
        </p:nvSpPr>
        <p:spPr/>
        <p:txBody>
          <a:bodyPr/>
          <a:lstStyle/>
          <a:p>
            <a:fld id="{AB8D84F4-0E7A-4BDE-98C6-AE68FB974645}" type="datetimeFigureOut">
              <a:rPr lang="en-US" smtClean="0"/>
              <a:t>5/16/2025</a:t>
            </a:fld>
            <a:endParaRPr lang="en-US"/>
          </a:p>
        </p:txBody>
      </p:sp>
      <p:sp>
        <p:nvSpPr>
          <p:cNvPr id="8" name="Footer Placeholder 7">
            <a:extLst>
              <a:ext uri="{FF2B5EF4-FFF2-40B4-BE49-F238E27FC236}">
                <a16:creationId xmlns:a16="http://schemas.microsoft.com/office/drawing/2014/main" id="{6FC4F3C0-3C64-676D-46AD-5C2750F068C8}"/>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4A68CE59-BC97-405C-164A-BE5128572C9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2662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37E40-291B-16ED-D4C2-665214C3D6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BA6E5C-4F23-A9FA-8D65-CEDD352E7106}"/>
              </a:ext>
            </a:extLst>
          </p:cNvPr>
          <p:cNvSpPr>
            <a:spLocks noGrp="1"/>
          </p:cNvSpPr>
          <p:nvPr>
            <p:ph type="dt" sz="half" idx="10"/>
          </p:nvPr>
        </p:nvSpPr>
        <p:spPr/>
        <p:txBody>
          <a:bodyPr/>
          <a:lstStyle/>
          <a:p>
            <a:fld id="{CBEFF1D8-9801-4C4B-92F3-66C9A863BD74}" type="datetimeFigureOut">
              <a:rPr lang="en-US" smtClean="0"/>
              <a:t>5/16/2025</a:t>
            </a:fld>
            <a:endParaRPr lang="en-US"/>
          </a:p>
        </p:txBody>
      </p:sp>
      <p:sp>
        <p:nvSpPr>
          <p:cNvPr id="4" name="Footer Placeholder 3">
            <a:extLst>
              <a:ext uri="{FF2B5EF4-FFF2-40B4-BE49-F238E27FC236}">
                <a16:creationId xmlns:a16="http://schemas.microsoft.com/office/drawing/2014/main" id="{4F57DC3A-2AC5-0C36-226C-BBB5D06E155E}"/>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D9E19BAF-5FF0-1117-6AB2-870B60A61C4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4306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F5740-864A-8C0D-A28A-B1680DB46089}"/>
              </a:ext>
            </a:extLst>
          </p:cNvPr>
          <p:cNvSpPr>
            <a:spLocks noGrp="1"/>
          </p:cNvSpPr>
          <p:nvPr>
            <p:ph type="dt" sz="half" idx="10"/>
          </p:nvPr>
        </p:nvSpPr>
        <p:spPr/>
        <p:txBody>
          <a:bodyPr/>
          <a:lstStyle/>
          <a:p>
            <a:fld id="{961FE8FD-B23E-4E1A-83EF-0847EBEA0105}" type="datetimeFigureOut">
              <a:rPr lang="en-US" smtClean="0"/>
              <a:t>5/16/2025</a:t>
            </a:fld>
            <a:endParaRPr lang="en-US"/>
          </a:p>
        </p:txBody>
      </p:sp>
      <p:sp>
        <p:nvSpPr>
          <p:cNvPr id="3" name="Footer Placeholder 2">
            <a:extLst>
              <a:ext uri="{FF2B5EF4-FFF2-40B4-BE49-F238E27FC236}">
                <a16:creationId xmlns:a16="http://schemas.microsoft.com/office/drawing/2014/main" id="{0B386010-8BBF-DEA8-FFF9-FB9A4484B89A}"/>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1855324E-76D8-AF5D-BD2F-9DF0E3AB4313}"/>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8851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17937-52B0-9B85-5E7D-3D77E89E77C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D04E25-1D0F-4BD4-BDAE-8F06E91CE0DB}"/>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F50054-36B2-360C-6914-C1CA62F43CD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3F6C53F-7D27-8902-25D7-8D7B11B5C2A1}"/>
              </a:ext>
            </a:extLst>
          </p:cNvPr>
          <p:cNvSpPr>
            <a:spLocks noGrp="1"/>
          </p:cNvSpPr>
          <p:nvPr>
            <p:ph type="dt" sz="half" idx="10"/>
          </p:nvPr>
        </p:nvSpPr>
        <p:spPr/>
        <p:txBody>
          <a:bodyPr/>
          <a:lstStyle/>
          <a:p>
            <a:fld id="{8DDF891E-A7C2-465C-AD39-8EDCB0F58E3C}" type="datetimeFigureOut">
              <a:rPr lang="en-US" smtClean="0"/>
              <a:t>5/16/2025</a:t>
            </a:fld>
            <a:endParaRPr lang="en-US"/>
          </a:p>
        </p:txBody>
      </p:sp>
      <p:sp>
        <p:nvSpPr>
          <p:cNvPr id="6" name="Footer Placeholder 5">
            <a:extLst>
              <a:ext uri="{FF2B5EF4-FFF2-40B4-BE49-F238E27FC236}">
                <a16:creationId xmlns:a16="http://schemas.microsoft.com/office/drawing/2014/main" id="{BC433F89-8F28-1263-AC98-EDF8D93F38FB}"/>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2F6E0C91-EFB2-8441-67BF-500A9212F173}"/>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3410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F13A-CFA6-575B-A0C3-064D6FD8257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6FB852-8F22-0777-9F71-B308E18C2C4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A7A33018-0D94-3459-3AFD-1A43049458E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35E8FE9-7E61-EE16-15D6-BB7AA7178BD0}"/>
              </a:ext>
            </a:extLst>
          </p:cNvPr>
          <p:cNvSpPr>
            <a:spLocks noGrp="1"/>
          </p:cNvSpPr>
          <p:nvPr>
            <p:ph type="dt" sz="half" idx="10"/>
          </p:nvPr>
        </p:nvSpPr>
        <p:spPr/>
        <p:txBody>
          <a:bodyPr/>
          <a:lstStyle/>
          <a:p>
            <a:fld id="{F39F93E5-AFB6-485C-8E3C-32F92A07875F}" type="datetimeFigureOut">
              <a:rPr lang="en-US" smtClean="0"/>
              <a:t>5/16/2025</a:t>
            </a:fld>
            <a:endParaRPr lang="en-US"/>
          </a:p>
        </p:txBody>
      </p:sp>
      <p:sp>
        <p:nvSpPr>
          <p:cNvPr id="6" name="Footer Placeholder 5">
            <a:extLst>
              <a:ext uri="{FF2B5EF4-FFF2-40B4-BE49-F238E27FC236}">
                <a16:creationId xmlns:a16="http://schemas.microsoft.com/office/drawing/2014/main" id="{92D3571B-90DB-2599-065B-37303CFAD874}"/>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F45482FB-70D6-E003-C3D1-362E22D53F0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8467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FB4FE6-36C6-2952-890D-BA26E929C4F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32B541-D6D9-2407-3E4D-262E92D7223C}"/>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A60B9D-3280-465C-EB66-65A462320E4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3A332BE1-279E-4118-9FE3-7952B079A510}" type="datetimeFigureOut">
              <a:rPr lang="en-US" smtClean="0"/>
              <a:t>5/16/2025</a:t>
            </a:fld>
            <a:endParaRPr lang="en-US"/>
          </a:p>
        </p:txBody>
      </p:sp>
      <p:sp>
        <p:nvSpPr>
          <p:cNvPr id="5" name="Footer Placeholder 4">
            <a:extLst>
              <a:ext uri="{FF2B5EF4-FFF2-40B4-BE49-F238E27FC236}">
                <a16:creationId xmlns:a16="http://schemas.microsoft.com/office/drawing/2014/main" id="{82C4C443-513D-A0E6-E5B8-A8573D3B7303}"/>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
              </a:t>
            </a:r>
          </a:p>
        </p:txBody>
      </p:sp>
      <p:sp>
        <p:nvSpPr>
          <p:cNvPr id="6" name="Slide Number Placeholder 5">
            <a:extLst>
              <a:ext uri="{FF2B5EF4-FFF2-40B4-BE49-F238E27FC236}">
                <a16:creationId xmlns:a16="http://schemas.microsoft.com/office/drawing/2014/main" id="{57D89E87-7640-4DDF-1B9C-9E05998B59CB}"/>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2429213485"/>
      </p:ext>
    </p:extLst>
  </p:cSld>
  <p:clrMap bg1="lt1" tx1="dk1" bg2="lt2" tx2="dk2" accent1="accent1" accent2="accent2" accent3="accent3" accent4="accent4" accent5="accent5" accent6="accent6" hlink="hlink" folHlink="folHlink"/>
  <p:sldLayoutIdLst>
    <p:sldLayoutId id="2147484286" r:id="rId1"/>
    <p:sldLayoutId id="2147484287" r:id="rId2"/>
    <p:sldLayoutId id="2147484288" r:id="rId3"/>
    <p:sldLayoutId id="2147484289" r:id="rId4"/>
    <p:sldLayoutId id="2147484290" r:id="rId5"/>
    <p:sldLayoutId id="2147484291" r:id="rId6"/>
    <p:sldLayoutId id="2147484292" r:id="rId7"/>
    <p:sldLayoutId id="2147484293" r:id="rId8"/>
    <p:sldLayoutId id="2147484294" r:id="rId9"/>
    <p:sldLayoutId id="2147484295" r:id="rId10"/>
    <p:sldLayoutId id="2147484296" r:id="rId11"/>
    <p:sldLayoutId id="2147484297"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shravnid/G1-FINAL-PROJECT"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hyperlink" Target="https://ieeexplore.ieee.org/author/38257118100" TargetMode="External"/><Relationship Id="rId3" Type="http://schemas.openxmlformats.org/officeDocument/2006/relationships/hyperlink" Target="https://doi.org/10.1016/j.compmedimag.2019.02.005" TargetMode="External"/><Relationship Id="rId7" Type="http://schemas.openxmlformats.org/officeDocument/2006/relationships/hyperlink" Target="https://ieeexplore.ieee.org/author/37085543330" TargetMode="External"/><Relationship Id="rId12" Type="http://schemas.openxmlformats.org/officeDocument/2006/relationships/hyperlink" Target="https://sci-hub.se/https:/doi.org/10.1109/IEMBS.2006.260211" TargetMode="External"/><Relationship Id="rId2" Type="http://schemas.openxmlformats.org/officeDocument/2006/relationships/hyperlink" Target="https://ieeexplore.ieee.org/document/9664528" TargetMode="External"/><Relationship Id="rId1" Type="http://schemas.openxmlformats.org/officeDocument/2006/relationships/slideLayout" Target="../slideLayouts/slideLayout12.xml"/><Relationship Id="rId6" Type="http://schemas.openxmlformats.org/officeDocument/2006/relationships/hyperlink" Target="https://ieeexplore.ieee.org/author/37089015339" TargetMode="External"/><Relationship Id="rId11" Type="http://schemas.openxmlformats.org/officeDocument/2006/relationships/hyperlink" Target="https://ieeexplore.ieee.org/abstract/document/9474508" TargetMode="External"/><Relationship Id="rId5" Type="http://schemas.openxmlformats.org/officeDocument/2006/relationships/hyperlink" Target="https://doi.org/10.1109/ACCESS.2021.3068204" TargetMode="External"/><Relationship Id="rId10" Type="http://schemas.openxmlformats.org/officeDocument/2006/relationships/hyperlink" Target="https://ieeexplore.ieee.org/author/37085802138" TargetMode="External"/><Relationship Id="rId4" Type="http://schemas.openxmlformats.org/officeDocument/2006/relationships/hyperlink" Target="https://sci-hub.se/http:/dx.doi.org/10.1109/BIOMIC.2018.8610605" TargetMode="External"/><Relationship Id="rId9" Type="http://schemas.openxmlformats.org/officeDocument/2006/relationships/hyperlink" Target="https://ieeexplore.ieee.org/author/3708901298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510029" y="1161985"/>
            <a:ext cx="8121333" cy="1643827"/>
          </a:xfrm>
          <a:prstGeom prst="rect">
            <a:avLst/>
          </a:prstGeom>
        </p:spPr>
        <p:txBody>
          <a:bodyPr spcFirstLastPara="1" wrap="square" lIns="91425" tIns="91425" rIns="91425" bIns="91425" anchor="b" anchorCtr="0">
            <a:normAutofit/>
          </a:bodyPr>
          <a:lstStyle/>
          <a:p>
            <a:pPr marL="0" lvl="0" indent="0" algn="ctr" rtl="0">
              <a:lnSpc>
                <a:spcPct val="115000"/>
              </a:lnSpc>
              <a:spcBef>
                <a:spcPts val="0"/>
              </a:spcBef>
              <a:spcAft>
                <a:spcPts val="0"/>
              </a:spcAft>
              <a:buClr>
                <a:schemeClr val="dk1"/>
              </a:buClr>
              <a:buSzPts val="1100"/>
              <a:buFont typeface="Arial"/>
              <a:buNone/>
            </a:pPr>
            <a:r>
              <a:rPr lang="en" sz="2400" b="1">
                <a:latin typeface="Times New Roman"/>
                <a:ea typeface="Times New Roman"/>
                <a:cs typeface="Times New Roman"/>
                <a:sym typeface="Times New Roman"/>
              </a:rPr>
              <a:t>Deep Learning-Based Glaucoma Detection Using Convolutional Neural Networks on Retinal images.</a:t>
            </a:r>
            <a:endParaRPr lang="en-US" sz="2400" b="1">
              <a:latin typeface="Times New Roman"/>
              <a:cs typeface="Times New Roman"/>
            </a:endParaRPr>
          </a:p>
        </p:txBody>
      </p:sp>
      <p:sp>
        <p:nvSpPr>
          <p:cNvPr id="63" name="Google Shape;63;p13"/>
          <p:cNvSpPr txBox="1">
            <a:spLocks noGrp="1"/>
          </p:cNvSpPr>
          <p:nvPr>
            <p:ph type="subTitle" idx="1"/>
          </p:nvPr>
        </p:nvSpPr>
        <p:spPr>
          <a:xfrm>
            <a:off x="2116950" y="2888965"/>
            <a:ext cx="4910100" cy="726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1500" spc="38">
                <a:solidFill>
                  <a:schemeClr val="tx1">
                    <a:alpha val="60000"/>
                  </a:schemeClr>
                </a:solidFill>
                <a:latin typeface="Times New Roman"/>
                <a:ea typeface="+mn-ea"/>
                <a:cs typeface="Times New Roman"/>
              </a:rPr>
              <a:t>Guided by:</a:t>
            </a:r>
          </a:p>
          <a:p>
            <a:pPr marL="0" lvl="0" indent="0" algn="ctr" rtl="0">
              <a:spcBef>
                <a:spcPts val="0"/>
              </a:spcBef>
              <a:spcAft>
                <a:spcPts val="0"/>
              </a:spcAft>
              <a:buNone/>
            </a:pPr>
            <a:r>
              <a:rPr lang="en-GB" sz="1500" spc="38">
                <a:solidFill>
                  <a:schemeClr val="tx1">
                    <a:alpha val="60000"/>
                  </a:schemeClr>
                </a:solidFill>
                <a:latin typeface="Times New Roman"/>
                <a:ea typeface="+mn-ea"/>
                <a:cs typeface="Times New Roman"/>
              </a:rPr>
              <a:t>Dr. Gauri Morankar  </a:t>
            </a:r>
          </a:p>
        </p:txBody>
      </p:sp>
      <p:sp>
        <p:nvSpPr>
          <p:cNvPr id="2" name="TextBox 1">
            <a:extLst>
              <a:ext uri="{FF2B5EF4-FFF2-40B4-BE49-F238E27FC236}">
                <a16:creationId xmlns:a16="http://schemas.microsoft.com/office/drawing/2014/main" id="{AB5FA245-63E1-D0AE-6870-5857361E895F}"/>
              </a:ext>
            </a:extLst>
          </p:cNvPr>
          <p:cNvSpPr txBox="1"/>
          <p:nvPr/>
        </p:nvSpPr>
        <p:spPr>
          <a:xfrm>
            <a:off x="3160134" y="3504585"/>
            <a:ext cx="2839389" cy="1398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685800">
              <a:lnSpc>
                <a:spcPct val="115000"/>
              </a:lnSpc>
              <a:buClr>
                <a:schemeClr val="accent3"/>
              </a:buClr>
            </a:pPr>
            <a:r>
              <a:rPr lang="en-GB" sz="1500" spc="38">
                <a:solidFill>
                  <a:schemeClr val="tx1">
                    <a:alpha val="60000"/>
                  </a:schemeClr>
                </a:solidFill>
                <a:latin typeface="Times New Roman"/>
                <a:cs typeface="Times New Roman"/>
              </a:rPr>
              <a:t>Presented by :</a:t>
            </a:r>
          </a:p>
          <a:p>
            <a:pPr algn="ctr" defTabSz="685800">
              <a:lnSpc>
                <a:spcPct val="115000"/>
              </a:lnSpc>
              <a:buClr>
                <a:schemeClr val="accent3"/>
              </a:buClr>
            </a:pPr>
            <a:r>
              <a:rPr lang="en-GB" sz="1500" spc="38">
                <a:solidFill>
                  <a:schemeClr val="tx1">
                    <a:alpha val="60000"/>
                  </a:schemeClr>
                </a:solidFill>
                <a:latin typeface="Times New Roman"/>
                <a:cs typeface="Times New Roman"/>
              </a:rPr>
              <a:t>Sejal Kediya (44)</a:t>
            </a:r>
          </a:p>
          <a:p>
            <a:pPr algn="ctr" defTabSz="685800">
              <a:lnSpc>
                <a:spcPct val="115000"/>
              </a:lnSpc>
              <a:buClr>
                <a:schemeClr val="accent3"/>
              </a:buClr>
            </a:pPr>
            <a:r>
              <a:rPr lang="en-GB" sz="1500" spc="38">
                <a:solidFill>
                  <a:schemeClr val="tx1">
                    <a:alpha val="60000"/>
                  </a:schemeClr>
                </a:solidFill>
                <a:latin typeface="Times New Roman"/>
                <a:cs typeface="Times New Roman"/>
              </a:rPr>
              <a:t>Shravani </a:t>
            </a:r>
            <a:r>
              <a:rPr lang="en-GB" sz="1500" spc="38" err="1">
                <a:solidFill>
                  <a:schemeClr val="tx1">
                    <a:alpha val="60000"/>
                  </a:schemeClr>
                </a:solidFill>
                <a:latin typeface="Times New Roman"/>
                <a:cs typeface="Times New Roman"/>
              </a:rPr>
              <a:t>Dhanvada</a:t>
            </a:r>
            <a:r>
              <a:rPr lang="en-GB" sz="1500" spc="38">
                <a:solidFill>
                  <a:schemeClr val="tx1">
                    <a:alpha val="60000"/>
                  </a:schemeClr>
                </a:solidFill>
                <a:latin typeface="Times New Roman"/>
                <a:cs typeface="Times New Roman"/>
              </a:rPr>
              <a:t> (45)</a:t>
            </a:r>
          </a:p>
          <a:p>
            <a:pPr algn="ctr" defTabSz="685800">
              <a:lnSpc>
                <a:spcPct val="115000"/>
              </a:lnSpc>
              <a:buClr>
                <a:schemeClr val="accent3"/>
              </a:buClr>
            </a:pPr>
            <a:r>
              <a:rPr lang="en-GB" sz="1500" spc="38">
                <a:solidFill>
                  <a:schemeClr val="tx1">
                    <a:alpha val="60000"/>
                  </a:schemeClr>
                </a:solidFill>
                <a:latin typeface="Times New Roman"/>
                <a:cs typeface="Times New Roman"/>
              </a:rPr>
              <a:t>Sakshi Melag (47)</a:t>
            </a:r>
          </a:p>
          <a:p>
            <a:pPr algn="ctr" defTabSz="685800">
              <a:lnSpc>
                <a:spcPct val="115000"/>
              </a:lnSpc>
              <a:buClr>
                <a:schemeClr val="accent3"/>
              </a:buClr>
            </a:pPr>
            <a:r>
              <a:rPr lang="en-GB" sz="1500" spc="38">
                <a:solidFill>
                  <a:schemeClr val="tx1">
                    <a:alpha val="60000"/>
                  </a:schemeClr>
                </a:solidFill>
                <a:latin typeface="Times New Roman"/>
                <a:cs typeface="Times New Roman"/>
              </a:rPr>
              <a:t>Vaibhavi </a:t>
            </a:r>
            <a:r>
              <a:rPr lang="en-GB" sz="1500" spc="38" err="1">
                <a:solidFill>
                  <a:schemeClr val="tx1">
                    <a:alpha val="60000"/>
                  </a:schemeClr>
                </a:solidFill>
                <a:latin typeface="Times New Roman"/>
                <a:cs typeface="Times New Roman"/>
              </a:rPr>
              <a:t>Baware</a:t>
            </a:r>
            <a:r>
              <a:rPr lang="en-GB" sz="1500" spc="38">
                <a:solidFill>
                  <a:schemeClr val="tx1">
                    <a:alpha val="60000"/>
                  </a:schemeClr>
                </a:solidFill>
                <a:latin typeface="Times New Roman"/>
                <a:cs typeface="Times New Roman"/>
              </a:rPr>
              <a:t> (61)</a:t>
            </a:r>
          </a:p>
        </p:txBody>
      </p:sp>
      <p:pic>
        <p:nvPicPr>
          <p:cNvPr id="3" name="Picture 2" descr="A close-up of a logo&#10;&#10;AI-generated content may be incorrect.">
            <a:extLst>
              <a:ext uri="{FF2B5EF4-FFF2-40B4-BE49-F238E27FC236}">
                <a16:creationId xmlns:a16="http://schemas.microsoft.com/office/drawing/2014/main" id="{6BD80419-3C88-AAA5-A922-9627B517A298}"/>
              </a:ext>
            </a:extLst>
          </p:cNvPr>
          <p:cNvPicPr>
            <a:picLocks noChangeAspect="1"/>
          </p:cNvPicPr>
          <p:nvPr/>
        </p:nvPicPr>
        <p:blipFill>
          <a:blip r:embed="rId3"/>
          <a:stretch>
            <a:fillRect/>
          </a:stretch>
        </p:blipFill>
        <p:spPr>
          <a:xfrm>
            <a:off x="3157764" y="690561"/>
            <a:ext cx="2755901" cy="9320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205800"/>
            <a:ext cx="85206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lang="en"/>
          </a:p>
          <a:p>
            <a:pPr marL="0" lvl="0" indent="0" algn="l">
              <a:spcBef>
                <a:spcPts val="0"/>
              </a:spcBef>
              <a:spcAft>
                <a:spcPts val="0"/>
              </a:spcAft>
              <a:buNone/>
            </a:pPr>
            <a:r>
              <a:rPr lang="en-IN" sz="2200" b="1">
                <a:latin typeface="Times New Roman"/>
                <a:cs typeface="Times New Roman"/>
              </a:rPr>
              <a:t>PRE-PROCESSING</a:t>
            </a:r>
          </a:p>
        </p:txBody>
      </p:sp>
      <p:sp>
        <p:nvSpPr>
          <p:cNvPr id="113" name="Google Shape;113;p21"/>
          <p:cNvSpPr txBox="1">
            <a:spLocks noGrp="1"/>
          </p:cNvSpPr>
          <p:nvPr>
            <p:ph type="body" idx="1"/>
          </p:nvPr>
        </p:nvSpPr>
        <p:spPr>
          <a:xfrm>
            <a:off x="311700" y="778500"/>
            <a:ext cx="8520600" cy="4260600"/>
          </a:xfrm>
          <a:prstGeom prst="rect">
            <a:avLst/>
          </a:prstGeom>
        </p:spPr>
        <p:txBody>
          <a:bodyPr spcFirstLastPara="1" wrap="square" lIns="91425" tIns="91425" rIns="91425" bIns="91425" anchor="t" anchorCtr="0">
            <a:normAutofit fontScale="40000" lnSpcReduction="20000"/>
          </a:bodyPr>
          <a:lstStyle/>
          <a:p>
            <a:pPr marL="0" lvl="0" indent="0" algn="l" rtl="0">
              <a:spcBef>
                <a:spcPts val="0"/>
              </a:spcBef>
              <a:spcAft>
                <a:spcPts val="0"/>
              </a:spcAft>
              <a:buNone/>
            </a:pPr>
            <a:r>
              <a:rPr lang="en-US" sz="4000">
                <a:solidFill>
                  <a:schemeClr val="dk1"/>
                </a:solidFill>
                <a:latin typeface="Times New Roman"/>
                <a:cs typeface="Times New Roman"/>
              </a:rPr>
              <a:t>Data preprocessing included crucial steps such as:</a:t>
            </a:r>
          </a:p>
          <a:p>
            <a:pPr marL="0" lvl="0" indent="0" algn="l" rtl="0">
              <a:spcBef>
                <a:spcPts val="1200"/>
              </a:spcBef>
              <a:spcAft>
                <a:spcPts val="0"/>
              </a:spcAft>
              <a:buNone/>
            </a:pPr>
            <a:r>
              <a:rPr lang="en-US" sz="4000" b="1">
                <a:solidFill>
                  <a:schemeClr val="dk1"/>
                </a:solidFill>
                <a:latin typeface="Times New Roman"/>
                <a:cs typeface="Times New Roman"/>
              </a:rPr>
              <a:t>Resizing:</a:t>
            </a:r>
          </a:p>
          <a:p>
            <a:pPr marL="838200" lvl="0" indent="-685800" defTabSz="914400">
              <a:lnSpc>
                <a:spcPct val="135000"/>
              </a:lnSpc>
              <a:spcBef>
                <a:spcPts val="1200"/>
              </a:spcBef>
              <a:buClr>
                <a:schemeClr val="dk1"/>
              </a:buClr>
              <a:buSzPts val="1200"/>
              <a:buFont typeface="Wingdings" panose="05000000000000000000" pitchFamily="2" charset="2"/>
              <a:buChar char="§"/>
            </a:pPr>
            <a:r>
              <a:rPr lang="en-US" sz="4000">
                <a:solidFill>
                  <a:schemeClr val="dk1"/>
                </a:solidFill>
                <a:latin typeface="Times New Roman" panose="02020603050405020304" pitchFamily="18" charset="0"/>
                <a:cs typeface="Times New Roman" panose="02020603050405020304" pitchFamily="18" charset="0"/>
              </a:rPr>
              <a:t>Standardized all images to 224×224 pixels for consistency in deep learning models.</a:t>
            </a:r>
          </a:p>
          <a:p>
            <a:pPr marL="838200" lvl="0" indent="-685800" defTabSz="914400">
              <a:lnSpc>
                <a:spcPct val="135000"/>
              </a:lnSpc>
              <a:spcBef>
                <a:spcPts val="0"/>
              </a:spcBef>
              <a:buClr>
                <a:schemeClr val="dk1"/>
              </a:buClr>
              <a:buSzPts val="1200"/>
              <a:buFont typeface="Wingdings" panose="05000000000000000000" pitchFamily="2" charset="2"/>
              <a:buChar char="§"/>
            </a:pPr>
            <a:r>
              <a:rPr lang="en-US" sz="4000">
                <a:solidFill>
                  <a:schemeClr val="dk1"/>
                </a:solidFill>
                <a:latin typeface="Times New Roman" panose="02020603050405020304" pitchFamily="18" charset="0"/>
                <a:cs typeface="Times New Roman" panose="02020603050405020304" pitchFamily="18" charset="0"/>
              </a:rPr>
              <a:t>Ensures uniform input dimensions for efficient model training.</a:t>
            </a:r>
          </a:p>
          <a:p>
            <a:pPr marL="0" lvl="0" indent="0" algn="l" rtl="0">
              <a:spcBef>
                <a:spcPts val="1200"/>
              </a:spcBef>
              <a:spcAft>
                <a:spcPts val="0"/>
              </a:spcAft>
              <a:buNone/>
            </a:pPr>
            <a:r>
              <a:rPr lang="en-US" sz="4000" b="1">
                <a:solidFill>
                  <a:schemeClr val="dk1"/>
                </a:solidFill>
                <a:latin typeface="Times New Roman"/>
                <a:cs typeface="Times New Roman"/>
              </a:rPr>
              <a:t>Data Augmentation:</a:t>
            </a:r>
          </a:p>
          <a:p>
            <a:pPr marL="0" lvl="0" indent="0" algn="l" rtl="0">
              <a:spcBef>
                <a:spcPts val="1200"/>
              </a:spcBef>
              <a:spcAft>
                <a:spcPts val="0"/>
              </a:spcAft>
              <a:buNone/>
            </a:pPr>
            <a:r>
              <a:rPr lang="en-US" sz="4000">
                <a:solidFill>
                  <a:schemeClr val="dk1"/>
                </a:solidFill>
                <a:latin typeface="Times New Roman"/>
                <a:cs typeface="Times New Roman"/>
              </a:rPr>
              <a:t>Data augmentation is a process which helps to increase the diversity of data for training a model without gathering new data</a:t>
            </a:r>
          </a:p>
          <a:p>
            <a:pPr marL="0" lvl="0" indent="0" algn="l" rtl="0">
              <a:spcBef>
                <a:spcPts val="1200"/>
              </a:spcBef>
              <a:spcAft>
                <a:spcPts val="0"/>
              </a:spcAft>
              <a:buNone/>
            </a:pPr>
            <a:r>
              <a:rPr lang="en-US" sz="4000" b="1">
                <a:solidFill>
                  <a:schemeClr val="dk1"/>
                </a:solidFill>
                <a:latin typeface="Times New Roman"/>
                <a:cs typeface="Times New Roman"/>
              </a:rPr>
              <a:t>Applied Data Augmentation Techniques:</a:t>
            </a:r>
          </a:p>
          <a:p>
            <a:pPr marL="838200" indent="-685800" defTabSz="914400">
              <a:lnSpc>
                <a:spcPct val="135000"/>
              </a:lnSpc>
              <a:spcBef>
                <a:spcPts val="1200"/>
              </a:spcBef>
              <a:buClr>
                <a:schemeClr val="dk1"/>
              </a:buClr>
              <a:buSzPts val="1200"/>
              <a:buFont typeface="Wingdings" panose="05000000000000000000" pitchFamily="2" charset="2"/>
              <a:buChar char="§"/>
            </a:pPr>
            <a:r>
              <a:rPr lang="en-US" sz="4000" b="1">
                <a:solidFill>
                  <a:schemeClr val="dk1"/>
                </a:solidFill>
                <a:latin typeface="Times New Roman" panose="02020603050405020304" pitchFamily="18" charset="0"/>
                <a:cs typeface="Times New Roman" panose="02020603050405020304" pitchFamily="18" charset="0"/>
              </a:rPr>
              <a:t>Rotation</a:t>
            </a:r>
            <a:r>
              <a:rPr lang="en-US" sz="4000">
                <a:solidFill>
                  <a:schemeClr val="dk1"/>
                </a:solidFill>
                <a:latin typeface="Times New Roman" panose="02020603050405020304" pitchFamily="18" charset="0"/>
                <a:cs typeface="Times New Roman" panose="02020603050405020304" pitchFamily="18" charset="0"/>
              </a:rPr>
              <a:t>: Randomly rotates images to improve robustness.</a:t>
            </a:r>
          </a:p>
          <a:p>
            <a:pPr marL="838200" indent="-685800" defTabSz="914400">
              <a:lnSpc>
                <a:spcPct val="135000"/>
              </a:lnSpc>
              <a:spcBef>
                <a:spcPts val="0"/>
              </a:spcBef>
              <a:buClr>
                <a:schemeClr val="dk1"/>
              </a:buClr>
              <a:buSzPts val="1200"/>
              <a:buFont typeface="Wingdings" panose="05000000000000000000" pitchFamily="2" charset="2"/>
              <a:buChar char="§"/>
            </a:pPr>
            <a:r>
              <a:rPr lang="en-US" sz="4000" b="1">
                <a:solidFill>
                  <a:schemeClr val="dk1"/>
                </a:solidFill>
                <a:latin typeface="Times New Roman" panose="02020603050405020304" pitchFamily="18" charset="0"/>
                <a:cs typeface="Times New Roman" panose="02020603050405020304" pitchFamily="18" charset="0"/>
              </a:rPr>
              <a:t>Shifting</a:t>
            </a:r>
            <a:r>
              <a:rPr lang="en-US" sz="4000">
                <a:solidFill>
                  <a:schemeClr val="dk1"/>
                </a:solidFill>
                <a:latin typeface="Times New Roman" panose="02020603050405020304" pitchFamily="18" charset="0"/>
                <a:cs typeface="Times New Roman" panose="02020603050405020304" pitchFamily="18" charset="0"/>
              </a:rPr>
              <a:t>: Moves images vertically &amp; horizontally to simulate different viewpoints.</a:t>
            </a:r>
          </a:p>
          <a:p>
            <a:pPr marL="838200" indent="-685800" defTabSz="914400">
              <a:lnSpc>
                <a:spcPct val="135000"/>
              </a:lnSpc>
              <a:spcBef>
                <a:spcPts val="0"/>
              </a:spcBef>
              <a:buClr>
                <a:schemeClr val="dk1"/>
              </a:buClr>
              <a:buSzPts val="1200"/>
              <a:buFont typeface="Wingdings" panose="05000000000000000000" pitchFamily="2" charset="2"/>
              <a:buChar char="§"/>
            </a:pPr>
            <a:r>
              <a:rPr lang="en-US" sz="4000" b="1">
                <a:solidFill>
                  <a:schemeClr val="dk1"/>
                </a:solidFill>
                <a:latin typeface="Times New Roman" panose="02020603050405020304" pitchFamily="18" charset="0"/>
                <a:cs typeface="Times New Roman" panose="02020603050405020304" pitchFamily="18" charset="0"/>
              </a:rPr>
              <a:t>Brightness Adjustment</a:t>
            </a:r>
            <a:r>
              <a:rPr lang="en-US" sz="4000">
                <a:solidFill>
                  <a:schemeClr val="dk1"/>
                </a:solidFill>
                <a:latin typeface="Times New Roman" panose="02020603050405020304" pitchFamily="18" charset="0"/>
                <a:cs typeface="Times New Roman" panose="02020603050405020304" pitchFamily="18" charset="0"/>
              </a:rPr>
              <a:t>: Simulates different lighting conditions.</a:t>
            </a:r>
          </a:p>
          <a:p>
            <a:pPr marL="838200" indent="-685800" defTabSz="914400">
              <a:lnSpc>
                <a:spcPct val="135000"/>
              </a:lnSpc>
              <a:spcBef>
                <a:spcPts val="0"/>
              </a:spcBef>
              <a:buClr>
                <a:schemeClr val="dk1"/>
              </a:buClr>
              <a:buSzPts val="1200"/>
              <a:buFont typeface="Wingdings" panose="05000000000000000000" pitchFamily="2" charset="2"/>
              <a:buChar char="§"/>
            </a:pPr>
            <a:r>
              <a:rPr lang="en-US" sz="4000" b="1">
                <a:solidFill>
                  <a:schemeClr val="dk1"/>
                </a:solidFill>
                <a:latin typeface="Times New Roman" panose="02020603050405020304" pitchFamily="18" charset="0"/>
                <a:cs typeface="Times New Roman" panose="02020603050405020304" pitchFamily="18" charset="0"/>
              </a:rPr>
              <a:t>Gaussian Blur</a:t>
            </a:r>
            <a:r>
              <a:rPr lang="en-US" sz="4000">
                <a:solidFill>
                  <a:schemeClr val="dk1"/>
                </a:solidFill>
                <a:latin typeface="Times New Roman" panose="02020603050405020304" pitchFamily="18" charset="0"/>
                <a:cs typeface="Times New Roman" panose="02020603050405020304" pitchFamily="18" charset="0"/>
              </a:rPr>
              <a:t>: Adds slight blurring for better generalization.</a:t>
            </a: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endParaRPr b="1">
              <a:solidFill>
                <a:schemeClr val="dk1"/>
              </a:solidFill>
            </a:endParaRPr>
          </a:p>
          <a:p>
            <a:pPr marL="0" lvl="0" indent="0" algn="l" rtl="0">
              <a:spcBef>
                <a:spcPts val="1200"/>
              </a:spcBef>
              <a:spcAft>
                <a:spcPts val="1200"/>
              </a:spcAft>
              <a:buNone/>
            </a:pPr>
            <a:endParaRPr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body" idx="1"/>
          </p:nvPr>
        </p:nvSpPr>
        <p:spPr>
          <a:xfrm>
            <a:off x="257325" y="171750"/>
            <a:ext cx="8520600" cy="4800000"/>
          </a:xfrm>
          <a:prstGeom prst="rect">
            <a:avLst/>
          </a:prstGeom>
        </p:spPr>
        <p:txBody>
          <a:bodyPr spcFirstLastPara="1" wrap="square" lIns="91425" tIns="91425" rIns="91425" bIns="91425" anchor="t" anchorCtr="0">
            <a:normAutofit/>
          </a:bodyPr>
          <a:lstStyle/>
          <a:p>
            <a:pPr marL="0" lvl="0" indent="0" algn="l" rtl="0">
              <a:spcAft>
                <a:spcPts val="0"/>
              </a:spcAft>
              <a:buClr>
                <a:prstClr val="black"/>
              </a:buClr>
              <a:buSzPts val="1100"/>
              <a:buFont typeface="Arial"/>
              <a:buNone/>
            </a:pPr>
            <a:r>
              <a:rPr lang="en-US" sz="1400" b="1">
                <a:solidFill>
                  <a:schemeClr val="dk1"/>
                </a:solidFill>
                <a:latin typeface="Times New Roman"/>
                <a:cs typeface="Times New Roman"/>
              </a:rPr>
              <a:t>Visualization:</a:t>
            </a:r>
            <a:endParaRPr lang="en-IN" sz="1400" b="1">
              <a:solidFill>
                <a:schemeClr val="dk1"/>
              </a:solidFill>
              <a:latin typeface="Times New Roman"/>
              <a:cs typeface="Times New Roman"/>
            </a:endParaRPr>
          </a:p>
          <a:p>
            <a:pPr marL="0" lvl="0" indent="0" algn="l" rtl="0">
              <a:spcBef>
                <a:spcPts val="1200"/>
              </a:spcBef>
              <a:spcAft>
                <a:spcPts val="0"/>
              </a:spcAft>
              <a:buNone/>
            </a:pPr>
            <a:endParaRPr sz="1400" b="1">
              <a:solidFill>
                <a:schemeClr val="dk1"/>
              </a:solidFill>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pic>
        <p:nvPicPr>
          <p:cNvPr id="119" name="Google Shape;119;p22"/>
          <p:cNvPicPr preferRelativeResize="0"/>
          <p:nvPr/>
        </p:nvPicPr>
        <p:blipFill>
          <a:blip r:embed="rId3">
            <a:alphaModFix/>
          </a:blip>
          <a:stretch>
            <a:fillRect/>
          </a:stretch>
        </p:blipFill>
        <p:spPr>
          <a:xfrm>
            <a:off x="1979126" y="268417"/>
            <a:ext cx="5082539" cy="2311842"/>
          </a:xfrm>
          <a:prstGeom prst="rect">
            <a:avLst/>
          </a:prstGeom>
          <a:noFill/>
          <a:ln>
            <a:noFill/>
          </a:ln>
        </p:spPr>
      </p:pic>
      <p:pic>
        <p:nvPicPr>
          <p:cNvPr id="120" name="Google Shape;120;p22"/>
          <p:cNvPicPr preferRelativeResize="0"/>
          <p:nvPr/>
        </p:nvPicPr>
        <p:blipFill>
          <a:blip r:embed="rId4">
            <a:alphaModFix/>
          </a:blip>
          <a:stretch>
            <a:fillRect/>
          </a:stretch>
        </p:blipFill>
        <p:spPr>
          <a:xfrm>
            <a:off x="1978136" y="2670327"/>
            <a:ext cx="5243823" cy="22135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554760"/>
            <a:ext cx="8520600" cy="28956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b="1">
                <a:latin typeface="Times New Roman"/>
                <a:cs typeface="Times New Roman"/>
              </a:rPr>
              <a:t>MODELS</a:t>
            </a:r>
          </a:p>
        </p:txBody>
      </p:sp>
      <p:sp>
        <p:nvSpPr>
          <p:cNvPr id="126" name="Google Shape;126;p23"/>
          <p:cNvSpPr txBox="1">
            <a:spLocks noGrp="1"/>
          </p:cNvSpPr>
          <p:nvPr>
            <p:ph type="body" idx="1"/>
          </p:nvPr>
        </p:nvSpPr>
        <p:spPr>
          <a:xfrm>
            <a:off x="311700" y="762258"/>
            <a:ext cx="8520600" cy="4222016"/>
          </a:xfrm>
          <a:prstGeom prst="rect">
            <a:avLst/>
          </a:prstGeom>
        </p:spPr>
        <p:txBody>
          <a:bodyPr spcFirstLastPara="1" wrap="square" lIns="91425" tIns="91425" rIns="91425" bIns="91425" anchor="t" anchorCtr="0">
            <a:noAutofit/>
          </a:bodyPr>
          <a:lstStyle/>
          <a:p>
            <a:pPr marL="0" indent="0" algn="just">
              <a:lnSpc>
                <a:spcPct val="100000"/>
              </a:lnSpc>
              <a:spcBef>
                <a:spcPts val="1200"/>
              </a:spcBef>
              <a:buNone/>
            </a:pPr>
            <a:r>
              <a:rPr lang="en-GB" sz="1400" b="1">
                <a:solidFill>
                  <a:schemeClr val="dk1"/>
                </a:solidFill>
                <a:latin typeface="Times New Roman"/>
                <a:cs typeface="Times New Roman"/>
              </a:rPr>
              <a:t>Vgg16 (Visual Geometry Group 16)</a:t>
            </a:r>
          </a:p>
          <a:p>
            <a:pPr marL="0" indent="0" algn="just">
              <a:lnSpc>
                <a:spcPct val="100000"/>
              </a:lnSpc>
              <a:spcBef>
                <a:spcPts val="1200"/>
              </a:spcBef>
              <a:buNone/>
            </a:pPr>
            <a:r>
              <a:rPr lang="en-US" sz="1200">
                <a:solidFill>
                  <a:schemeClr val="dk1"/>
                </a:solidFill>
                <a:latin typeface="Times New Roman"/>
                <a:cs typeface="Times New Roman"/>
              </a:rPr>
              <a:t>VGG16 is a 16-layer CNN (13 convolutional+3 fully connected) with a simple 3×3 conv design. It's effective for image classification and transfer learning but lacks skip connections and is computationally heavy.</a:t>
            </a:r>
            <a:endParaRPr lang="en-GB" sz="1200">
              <a:solidFill>
                <a:schemeClr val="dk1"/>
              </a:solidFill>
              <a:latin typeface="Times New Roman"/>
              <a:cs typeface="Times New Roman"/>
            </a:endParaRPr>
          </a:p>
          <a:p>
            <a:pPr marL="0" lvl="0" indent="0" algn="just" rtl="0">
              <a:lnSpc>
                <a:spcPct val="100000"/>
              </a:lnSpc>
              <a:spcBef>
                <a:spcPts val="1200"/>
              </a:spcBef>
              <a:spcAft>
                <a:spcPts val="0"/>
              </a:spcAft>
              <a:buNone/>
            </a:pPr>
            <a:r>
              <a:rPr lang="en-GB" sz="1400" b="1">
                <a:solidFill>
                  <a:schemeClr val="dk1"/>
                </a:solidFill>
                <a:latin typeface="Times New Roman"/>
                <a:cs typeface="Times New Roman"/>
              </a:rPr>
              <a:t>Resnet-50 (Residual Network 50-layer)</a:t>
            </a:r>
          </a:p>
          <a:p>
            <a:pPr marL="0" indent="0" algn="just">
              <a:lnSpc>
                <a:spcPct val="100000"/>
              </a:lnSpc>
              <a:spcBef>
                <a:spcPts val="1200"/>
              </a:spcBef>
              <a:buNone/>
            </a:pPr>
            <a:r>
              <a:rPr lang="en-US" sz="1200">
                <a:solidFill>
                  <a:schemeClr val="dk1"/>
                </a:solidFill>
                <a:latin typeface="Times New Roman"/>
                <a:cs typeface="Times New Roman"/>
              </a:rPr>
              <a:t>ResNet-50 is a 50-layer CNN with skip connections (residuals) to avoid vanishing gradients. It uses bottleneck blocks (1×1, 3×3, 1×1 conv) for efficiency and high accuracy. Widely used in object detection, face recognition, and medical imaging</a:t>
            </a:r>
            <a:r>
              <a:rPr lang="en-GB" sz="1200">
                <a:solidFill>
                  <a:schemeClr val="dk1"/>
                </a:solidFill>
                <a:latin typeface="Times New Roman"/>
                <a:cs typeface="Times New Roman"/>
              </a:rPr>
              <a:t> due</a:t>
            </a:r>
            <a:r>
              <a:rPr lang="en-GB">
                <a:solidFill>
                  <a:schemeClr val="dk1"/>
                </a:solidFill>
                <a:latin typeface="Biome"/>
                <a:cs typeface="Biome"/>
              </a:rPr>
              <a:t> </a:t>
            </a:r>
            <a:r>
              <a:rPr lang="en-GB" sz="1200">
                <a:solidFill>
                  <a:schemeClr val="dk1"/>
                </a:solidFill>
                <a:latin typeface="Times New Roman"/>
                <a:cs typeface="Times New Roman"/>
              </a:rPr>
              <a:t>to its strong feature extraction capabilities.</a:t>
            </a:r>
            <a:endParaRPr lang="en-GB">
              <a:solidFill>
                <a:schemeClr val="dk1"/>
              </a:solidFill>
            </a:endParaRPr>
          </a:p>
          <a:p>
            <a:pPr marL="0" lvl="0" indent="0" algn="just" rtl="0">
              <a:lnSpc>
                <a:spcPct val="100000"/>
              </a:lnSpc>
              <a:spcBef>
                <a:spcPts val="1200"/>
              </a:spcBef>
              <a:spcAft>
                <a:spcPts val="0"/>
              </a:spcAft>
              <a:buNone/>
            </a:pPr>
            <a:r>
              <a:rPr lang="en-GB" sz="1400" b="1" err="1">
                <a:solidFill>
                  <a:schemeClr val="dk1"/>
                </a:solidFill>
                <a:latin typeface="Times New Roman"/>
                <a:cs typeface="Times New Roman"/>
              </a:rPr>
              <a:t>DenseNet</a:t>
            </a:r>
            <a:r>
              <a:rPr lang="en-GB" sz="1400" b="1">
                <a:solidFill>
                  <a:schemeClr val="dk1"/>
                </a:solidFill>
                <a:latin typeface="Times New Roman"/>
                <a:cs typeface="Times New Roman"/>
              </a:rPr>
              <a:t> (Densely Connected Convolutional Network)</a:t>
            </a:r>
          </a:p>
          <a:p>
            <a:pPr marL="0" indent="0" algn="just">
              <a:lnSpc>
                <a:spcPct val="100000"/>
              </a:lnSpc>
              <a:spcBef>
                <a:spcPts val="1200"/>
              </a:spcBef>
              <a:buNone/>
            </a:pPr>
            <a:r>
              <a:rPr lang="en-US" sz="1200">
                <a:solidFill>
                  <a:schemeClr val="dk1"/>
                </a:solidFill>
                <a:latin typeface="Times New Roman"/>
                <a:cs typeface="Times New Roman"/>
              </a:rPr>
              <a:t>DenseNet connects each layer to all subsequent layers, promoting feature reuse and better gradient flow. It improves efficiency, reduces parameters, and excels in tasks like medical imaging by capturing fine details.</a:t>
            </a:r>
          </a:p>
          <a:p>
            <a:pPr marL="0" indent="0" algn="just">
              <a:lnSpc>
                <a:spcPct val="100000"/>
              </a:lnSpc>
              <a:spcBef>
                <a:spcPts val="1200"/>
              </a:spcBef>
              <a:buNone/>
            </a:pPr>
            <a:r>
              <a:rPr lang="en-GB" sz="1400" b="1">
                <a:solidFill>
                  <a:schemeClr val="dk1"/>
                </a:solidFill>
                <a:latin typeface="Times New Roman"/>
                <a:cs typeface="Times New Roman"/>
              </a:rPr>
              <a:t>InceptionV3</a:t>
            </a:r>
          </a:p>
          <a:p>
            <a:pPr marL="0" indent="0" algn="just">
              <a:lnSpc>
                <a:spcPct val="100000"/>
              </a:lnSpc>
              <a:spcBef>
                <a:spcPts val="1200"/>
              </a:spcBef>
              <a:buNone/>
            </a:pPr>
            <a:r>
              <a:rPr lang="en-US" sz="1200">
                <a:solidFill>
                  <a:schemeClr val="dk1"/>
                </a:solidFill>
                <a:latin typeface="Times New Roman"/>
                <a:cs typeface="Times New Roman"/>
              </a:rPr>
              <a:t>InceptionV3 is an efficient CNN for image classification, using factorized (3×3) and asymmetric (3×1, 1×3) convolutions to reduce cost. Auxiliary classifiers aid training, and multi-scale layers capture both fine and large features—ideal for tasks like medical imaging.</a:t>
            </a:r>
            <a:endParaRPr lang="en-GB" sz="1200">
              <a:solidFill>
                <a:schemeClr val="dk1"/>
              </a:solidFill>
              <a:latin typeface="Times New Roman"/>
              <a:cs typeface="Times New Roman"/>
            </a:endParaRPr>
          </a:p>
          <a:p>
            <a:pPr marL="0" lvl="0" indent="0" algn="l" rtl="0">
              <a:lnSpc>
                <a:spcPct val="100000"/>
              </a:lnSpc>
              <a:spcBef>
                <a:spcPts val="1200"/>
              </a:spcBef>
              <a:spcAft>
                <a:spcPts val="0"/>
              </a:spcAft>
              <a:buNone/>
            </a:pPr>
            <a:endParaRPr lang="en-GB" sz="1200">
              <a:solidFill>
                <a:schemeClr val="dk1"/>
              </a:solidFill>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2EBC-E1D0-4CB8-3EA0-72D4A517C87A}"/>
              </a:ext>
            </a:extLst>
          </p:cNvPr>
          <p:cNvSpPr>
            <a:spLocks noGrp="1"/>
          </p:cNvSpPr>
          <p:nvPr>
            <p:ph type="title"/>
          </p:nvPr>
        </p:nvSpPr>
        <p:spPr>
          <a:xfrm>
            <a:off x="311700" y="315925"/>
            <a:ext cx="8520600" cy="572951"/>
          </a:xfrm>
        </p:spPr>
        <p:txBody>
          <a:bodyPr>
            <a:normAutofit fontScale="90000"/>
          </a:bodyPr>
          <a:lstStyle/>
          <a:p>
            <a:r>
              <a:rPr lang="en-US" sz="2200" b="1">
                <a:latin typeface="Times New Roman"/>
                <a:cs typeface="Times New Roman"/>
              </a:rPr>
              <a:t>Result</a:t>
            </a:r>
            <a:r>
              <a:rPr lang="en-US" b="1"/>
              <a:t> </a:t>
            </a:r>
          </a:p>
        </p:txBody>
      </p:sp>
      <p:sp>
        <p:nvSpPr>
          <p:cNvPr id="4" name="Slide Number Placeholder 3">
            <a:extLst>
              <a:ext uri="{FF2B5EF4-FFF2-40B4-BE49-F238E27FC236}">
                <a16:creationId xmlns:a16="http://schemas.microsoft.com/office/drawing/2014/main" id="{C7D51148-E574-A3C4-AF68-C6C31CE3E0D7}"/>
              </a:ext>
            </a:extLst>
          </p:cNvPr>
          <p:cNvSpPr>
            <a:spLocks noGrp="1"/>
          </p:cNvSpPr>
          <p:nvPr>
            <p:ph type="sldNum" idx="12"/>
          </p:nvPr>
        </p:nvSpPr>
        <p:spPr/>
        <p:txBody>
          <a:bodyPr>
            <a:normAutofit/>
          </a:bodyPr>
          <a:lstStyle/>
          <a:p>
            <a:pPr marL="0" lvl="0" indent="0" algn="r" rtl="0">
              <a:spcBef>
                <a:spcPts val="0"/>
              </a:spcBef>
              <a:spcAft>
                <a:spcPts val="0"/>
              </a:spcAft>
              <a:buNone/>
            </a:pPr>
            <a:fld id="{00000000-1234-1234-1234-123412341234}" type="slidenum">
              <a:rPr lang="en"/>
              <a:t>13</a:t>
            </a:fld>
            <a:endParaRPr lang="en"/>
          </a:p>
        </p:txBody>
      </p:sp>
      <p:graphicFrame>
        <p:nvGraphicFramePr>
          <p:cNvPr id="6" name="Table 5">
            <a:extLst>
              <a:ext uri="{FF2B5EF4-FFF2-40B4-BE49-F238E27FC236}">
                <a16:creationId xmlns:a16="http://schemas.microsoft.com/office/drawing/2014/main" id="{5203DC7F-A0FC-B612-5302-99EB2D395F38}"/>
              </a:ext>
            </a:extLst>
          </p:cNvPr>
          <p:cNvGraphicFramePr>
            <a:graphicFrameLocks noGrp="1"/>
          </p:cNvGraphicFramePr>
          <p:nvPr>
            <p:extLst>
              <p:ext uri="{D42A27DB-BD31-4B8C-83A1-F6EECF244321}">
                <p14:modId xmlns:p14="http://schemas.microsoft.com/office/powerpoint/2010/main" val="2109273865"/>
              </p:ext>
            </p:extLst>
          </p:nvPr>
        </p:nvGraphicFramePr>
        <p:xfrm>
          <a:off x="480582" y="977844"/>
          <a:ext cx="6554140" cy="1602828"/>
        </p:xfrm>
        <a:graphic>
          <a:graphicData uri="http://schemas.openxmlformats.org/drawingml/2006/table">
            <a:tbl>
              <a:tblPr firstRow="1" bandRow="1">
                <a:tableStyleId>{417225E9-C7C8-4D80-9DA0-ED1B3D5A91CD}</a:tableStyleId>
              </a:tblPr>
              <a:tblGrid>
                <a:gridCol w="1310828">
                  <a:extLst>
                    <a:ext uri="{9D8B030D-6E8A-4147-A177-3AD203B41FA5}">
                      <a16:colId xmlns:a16="http://schemas.microsoft.com/office/drawing/2014/main" val="365000426"/>
                    </a:ext>
                  </a:extLst>
                </a:gridCol>
                <a:gridCol w="1310828">
                  <a:extLst>
                    <a:ext uri="{9D8B030D-6E8A-4147-A177-3AD203B41FA5}">
                      <a16:colId xmlns:a16="http://schemas.microsoft.com/office/drawing/2014/main" val="2064546785"/>
                    </a:ext>
                  </a:extLst>
                </a:gridCol>
                <a:gridCol w="1310828">
                  <a:extLst>
                    <a:ext uri="{9D8B030D-6E8A-4147-A177-3AD203B41FA5}">
                      <a16:colId xmlns:a16="http://schemas.microsoft.com/office/drawing/2014/main" val="2058810956"/>
                    </a:ext>
                  </a:extLst>
                </a:gridCol>
                <a:gridCol w="1310828">
                  <a:extLst>
                    <a:ext uri="{9D8B030D-6E8A-4147-A177-3AD203B41FA5}">
                      <a16:colId xmlns:a16="http://schemas.microsoft.com/office/drawing/2014/main" val="2354755191"/>
                    </a:ext>
                  </a:extLst>
                </a:gridCol>
                <a:gridCol w="1310828">
                  <a:extLst>
                    <a:ext uri="{9D8B030D-6E8A-4147-A177-3AD203B41FA5}">
                      <a16:colId xmlns:a16="http://schemas.microsoft.com/office/drawing/2014/main" val="3552503851"/>
                    </a:ext>
                  </a:extLst>
                </a:gridCol>
              </a:tblGrid>
              <a:tr h="327852">
                <a:tc>
                  <a:txBody>
                    <a:bodyPr/>
                    <a:lstStyle/>
                    <a:p>
                      <a:r>
                        <a:rPr lang="en-IN" b="1">
                          <a:latin typeface="Times New Roman"/>
                        </a:rPr>
                        <a:t>Model</a:t>
                      </a:r>
                    </a:p>
                  </a:txBody>
                  <a:tcPr/>
                </a:tc>
                <a:tc>
                  <a:txBody>
                    <a:bodyPr/>
                    <a:lstStyle/>
                    <a:p>
                      <a:r>
                        <a:rPr lang="en-IN" b="1">
                          <a:latin typeface="Times New Roman"/>
                        </a:rPr>
                        <a:t>Accuracy</a:t>
                      </a:r>
                    </a:p>
                  </a:txBody>
                  <a:tcPr/>
                </a:tc>
                <a:tc>
                  <a:txBody>
                    <a:bodyPr/>
                    <a:lstStyle/>
                    <a:p>
                      <a:r>
                        <a:rPr lang="en-IN" b="1">
                          <a:latin typeface="Times New Roman"/>
                        </a:rPr>
                        <a:t>Precision</a:t>
                      </a:r>
                    </a:p>
                  </a:txBody>
                  <a:tcPr/>
                </a:tc>
                <a:tc>
                  <a:txBody>
                    <a:bodyPr/>
                    <a:lstStyle/>
                    <a:p>
                      <a:r>
                        <a:rPr lang="en-IN" b="1">
                          <a:latin typeface="Times New Roman"/>
                        </a:rPr>
                        <a:t>Recall</a:t>
                      </a:r>
                    </a:p>
                  </a:txBody>
                  <a:tcPr/>
                </a:tc>
                <a:tc>
                  <a:txBody>
                    <a:bodyPr/>
                    <a:lstStyle/>
                    <a:p>
                      <a:r>
                        <a:rPr lang="en-IN" b="1">
                          <a:latin typeface="Times New Roman"/>
                        </a:rPr>
                        <a:t>F1-score</a:t>
                      </a:r>
                    </a:p>
                  </a:txBody>
                  <a:tcPr/>
                </a:tc>
                <a:extLst>
                  <a:ext uri="{0D108BD9-81ED-4DB2-BD59-A6C34878D82A}">
                    <a16:rowId xmlns:a16="http://schemas.microsoft.com/office/drawing/2014/main" val="440450913"/>
                  </a:ext>
                </a:extLst>
              </a:tr>
              <a:tr h="318744">
                <a:tc>
                  <a:txBody>
                    <a:bodyPr/>
                    <a:lstStyle/>
                    <a:p>
                      <a:r>
                        <a:rPr lang="en-IN">
                          <a:latin typeface="Times New Roman"/>
                        </a:rPr>
                        <a:t>VGG16</a:t>
                      </a:r>
                    </a:p>
                  </a:txBody>
                  <a:tcPr/>
                </a:tc>
                <a:tc>
                  <a:txBody>
                    <a:bodyPr/>
                    <a:lstStyle/>
                    <a:p>
                      <a:r>
                        <a:rPr lang="en-IN">
                          <a:latin typeface="Times New Roman"/>
                        </a:rPr>
                        <a:t>92.41%</a:t>
                      </a:r>
                    </a:p>
                  </a:txBody>
                  <a:tcPr/>
                </a:tc>
                <a:tc>
                  <a:txBody>
                    <a:bodyPr/>
                    <a:lstStyle/>
                    <a:p>
                      <a:r>
                        <a:rPr lang="en-IN">
                          <a:latin typeface="Times New Roman"/>
                        </a:rPr>
                        <a:t>82.97%</a:t>
                      </a:r>
                    </a:p>
                  </a:txBody>
                  <a:tcPr/>
                </a:tc>
                <a:tc>
                  <a:txBody>
                    <a:bodyPr/>
                    <a:lstStyle/>
                    <a:p>
                      <a:r>
                        <a:rPr lang="en-IN">
                          <a:latin typeface="Times New Roman"/>
                        </a:rPr>
                        <a:t>0.82</a:t>
                      </a:r>
                    </a:p>
                  </a:txBody>
                  <a:tcPr/>
                </a:tc>
                <a:tc>
                  <a:txBody>
                    <a:bodyPr/>
                    <a:lstStyle/>
                    <a:p>
                      <a:r>
                        <a:rPr lang="en-IN">
                          <a:latin typeface="Times New Roman"/>
                        </a:rPr>
                        <a:t>82.29%</a:t>
                      </a:r>
                    </a:p>
                  </a:txBody>
                  <a:tcPr/>
                </a:tc>
                <a:extLst>
                  <a:ext uri="{0D108BD9-81ED-4DB2-BD59-A6C34878D82A}">
                    <a16:rowId xmlns:a16="http://schemas.microsoft.com/office/drawing/2014/main" val="1616870170"/>
                  </a:ext>
                </a:extLst>
              </a:tr>
              <a:tr h="318744">
                <a:tc>
                  <a:txBody>
                    <a:bodyPr/>
                    <a:lstStyle/>
                    <a:p>
                      <a:r>
                        <a:rPr lang="en-IN">
                          <a:latin typeface="Times New Roman"/>
                        </a:rPr>
                        <a:t>Resnet50</a:t>
                      </a:r>
                    </a:p>
                  </a:txBody>
                  <a:tcPr/>
                </a:tc>
                <a:tc>
                  <a:txBody>
                    <a:bodyPr/>
                    <a:lstStyle/>
                    <a:p>
                      <a:r>
                        <a:rPr lang="en-IN">
                          <a:latin typeface="Times New Roman"/>
                        </a:rPr>
                        <a:t>68.99%</a:t>
                      </a:r>
                    </a:p>
                  </a:txBody>
                  <a:tcPr/>
                </a:tc>
                <a:tc>
                  <a:txBody>
                    <a:bodyPr/>
                    <a:lstStyle/>
                    <a:p>
                      <a:r>
                        <a:rPr lang="en-IN">
                          <a:latin typeface="Times New Roman"/>
                        </a:rPr>
                        <a:t>78.66%</a:t>
                      </a:r>
                    </a:p>
                  </a:txBody>
                  <a:tcPr/>
                </a:tc>
                <a:tc>
                  <a:txBody>
                    <a:bodyPr/>
                    <a:lstStyle/>
                    <a:p>
                      <a:r>
                        <a:rPr lang="en-IN">
                          <a:latin typeface="Times New Roman"/>
                        </a:rPr>
                        <a:t>0.68</a:t>
                      </a:r>
                    </a:p>
                  </a:txBody>
                  <a:tcPr/>
                </a:tc>
                <a:tc>
                  <a:txBody>
                    <a:bodyPr/>
                    <a:lstStyle/>
                    <a:p>
                      <a:r>
                        <a:rPr lang="en-IN">
                          <a:latin typeface="Times New Roman"/>
                        </a:rPr>
                        <a:t>64.98%</a:t>
                      </a:r>
                    </a:p>
                  </a:txBody>
                  <a:tcPr/>
                </a:tc>
                <a:extLst>
                  <a:ext uri="{0D108BD9-81ED-4DB2-BD59-A6C34878D82A}">
                    <a16:rowId xmlns:a16="http://schemas.microsoft.com/office/drawing/2014/main" val="3797364294"/>
                  </a:ext>
                </a:extLst>
              </a:tr>
              <a:tr h="318744">
                <a:tc>
                  <a:txBody>
                    <a:bodyPr/>
                    <a:lstStyle/>
                    <a:p>
                      <a:r>
                        <a:rPr lang="en-IN">
                          <a:latin typeface="Times New Roman"/>
                        </a:rPr>
                        <a:t>DenseNet</a:t>
                      </a:r>
                    </a:p>
                  </a:txBody>
                  <a:tcPr/>
                </a:tc>
                <a:tc>
                  <a:txBody>
                    <a:bodyPr/>
                    <a:lstStyle/>
                    <a:p>
                      <a:r>
                        <a:rPr lang="en-IN">
                          <a:latin typeface="Times New Roman"/>
                        </a:rPr>
                        <a:t>93.75%</a:t>
                      </a:r>
                    </a:p>
                  </a:txBody>
                  <a:tcPr/>
                </a:tc>
                <a:tc>
                  <a:txBody>
                    <a:bodyPr/>
                    <a:lstStyle/>
                    <a:p>
                      <a:r>
                        <a:rPr lang="en-IN">
                          <a:latin typeface="Times New Roman"/>
                        </a:rPr>
                        <a:t>75.9%</a:t>
                      </a:r>
                    </a:p>
                  </a:txBody>
                  <a:tcPr/>
                </a:tc>
                <a:tc>
                  <a:txBody>
                    <a:bodyPr/>
                    <a:lstStyle/>
                    <a:p>
                      <a:r>
                        <a:rPr lang="en-IN">
                          <a:latin typeface="Times New Roman"/>
                        </a:rPr>
                        <a:t>0.92</a:t>
                      </a:r>
                    </a:p>
                  </a:txBody>
                  <a:tcPr/>
                </a:tc>
                <a:tc>
                  <a:txBody>
                    <a:bodyPr/>
                    <a:lstStyle/>
                    <a:p>
                      <a:r>
                        <a:rPr lang="en-IN">
                          <a:latin typeface="Times New Roman"/>
                        </a:rPr>
                        <a:t>83.6%</a:t>
                      </a:r>
                    </a:p>
                  </a:txBody>
                  <a:tcPr/>
                </a:tc>
                <a:extLst>
                  <a:ext uri="{0D108BD9-81ED-4DB2-BD59-A6C34878D82A}">
                    <a16:rowId xmlns:a16="http://schemas.microsoft.com/office/drawing/2014/main" val="3453688038"/>
                  </a:ext>
                </a:extLst>
              </a:tr>
              <a:tr h="318744">
                <a:tc>
                  <a:txBody>
                    <a:bodyPr/>
                    <a:lstStyle/>
                    <a:p>
                      <a:r>
                        <a:rPr lang="en-IN">
                          <a:latin typeface="Times New Roman"/>
                        </a:rPr>
                        <a:t>InceptionV3</a:t>
                      </a:r>
                    </a:p>
                  </a:txBody>
                  <a:tcPr/>
                </a:tc>
                <a:tc>
                  <a:txBody>
                    <a:bodyPr/>
                    <a:lstStyle/>
                    <a:p>
                      <a:r>
                        <a:rPr lang="en-IN">
                          <a:latin typeface="Times New Roman"/>
                        </a:rPr>
                        <a:t>96.8%</a:t>
                      </a:r>
                    </a:p>
                  </a:txBody>
                  <a:tcPr/>
                </a:tc>
                <a:tc>
                  <a:txBody>
                    <a:bodyPr/>
                    <a:lstStyle/>
                    <a:p>
                      <a:r>
                        <a:rPr lang="en-IN">
                          <a:latin typeface="Times New Roman"/>
                        </a:rPr>
                        <a:t>71.97%</a:t>
                      </a:r>
                    </a:p>
                  </a:txBody>
                  <a:tcPr/>
                </a:tc>
                <a:tc>
                  <a:txBody>
                    <a:bodyPr/>
                    <a:lstStyle/>
                    <a:p>
                      <a:r>
                        <a:rPr lang="en-IN">
                          <a:latin typeface="Times New Roman"/>
                        </a:rPr>
                        <a:t>0.94</a:t>
                      </a:r>
                    </a:p>
                  </a:txBody>
                  <a:tcPr/>
                </a:tc>
                <a:tc>
                  <a:txBody>
                    <a:bodyPr/>
                    <a:lstStyle/>
                    <a:p>
                      <a:r>
                        <a:rPr lang="en-IN">
                          <a:latin typeface="Times New Roman"/>
                        </a:rPr>
                        <a:t>83.1%</a:t>
                      </a:r>
                    </a:p>
                  </a:txBody>
                  <a:tcPr/>
                </a:tc>
                <a:extLst>
                  <a:ext uri="{0D108BD9-81ED-4DB2-BD59-A6C34878D82A}">
                    <a16:rowId xmlns:a16="http://schemas.microsoft.com/office/drawing/2014/main" val="3228719240"/>
                  </a:ext>
                </a:extLst>
              </a:tr>
            </a:tbl>
          </a:graphicData>
        </a:graphic>
      </p:graphicFrame>
      <p:sp>
        <p:nvSpPr>
          <p:cNvPr id="3" name="TextBox 2">
            <a:extLst>
              <a:ext uri="{FF2B5EF4-FFF2-40B4-BE49-F238E27FC236}">
                <a16:creationId xmlns:a16="http://schemas.microsoft.com/office/drawing/2014/main" id="{B9C4C979-243E-A944-F1E2-A4AF16050ACC}"/>
              </a:ext>
            </a:extLst>
          </p:cNvPr>
          <p:cNvSpPr txBox="1"/>
          <p:nvPr/>
        </p:nvSpPr>
        <p:spPr>
          <a:xfrm>
            <a:off x="316849" y="3199182"/>
            <a:ext cx="8515453"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a:latin typeface="Times New Roman"/>
                <a:ea typeface="+mn-lt"/>
                <a:cs typeface="+mn-lt"/>
              </a:rPr>
              <a:t>InceptionV3 has the highest recall (1.0) and highest accuracy (96.8%), making it the best model in terms of correctly </a:t>
            </a:r>
          </a:p>
          <a:p>
            <a:pPr algn="just"/>
            <a:r>
              <a:rPr lang="en-US" sz="1200">
                <a:latin typeface="Times New Roman"/>
                <a:ea typeface="+mn-lt"/>
                <a:cs typeface="+mn-lt"/>
              </a:rPr>
              <a:t>identifying all positive glaucoma cases—critical for medical diagnosis.</a:t>
            </a:r>
            <a:endParaRPr lang="en-US"/>
          </a:p>
          <a:p>
            <a:pPr algn="just"/>
            <a:endParaRPr lang="en-US" sz="1200">
              <a:latin typeface="Times New Roman"/>
              <a:ea typeface="+mn-lt"/>
              <a:cs typeface="+mn-lt"/>
            </a:endParaRPr>
          </a:p>
          <a:p>
            <a:pPr algn="just">
              <a:buFont typeface="Arial"/>
              <a:buChar char="•"/>
            </a:pPr>
            <a:r>
              <a:rPr lang="en-US" sz="1200" b="1">
                <a:latin typeface="Times New Roman"/>
                <a:ea typeface="+mn-lt"/>
                <a:cs typeface="+mn-lt"/>
              </a:rPr>
              <a:t>InceptionV3</a:t>
            </a:r>
            <a:r>
              <a:rPr lang="en-US" sz="1200">
                <a:latin typeface="Times New Roman"/>
                <a:ea typeface="+mn-lt"/>
                <a:cs typeface="+mn-lt"/>
              </a:rPr>
              <a:t> is the most sensitive model, with good recall, making it ideal for avoiding missed diagnoses.</a:t>
            </a:r>
            <a:endParaRPr lang="en-US" sz="1200">
              <a:latin typeface="Times New Roman"/>
              <a:cs typeface="Times New Roman"/>
            </a:endParaRPr>
          </a:p>
          <a:p>
            <a:pPr algn="just">
              <a:buFont typeface="Arial"/>
              <a:buChar char="•"/>
            </a:pPr>
            <a:r>
              <a:rPr lang="en-US" sz="1200" b="1" err="1">
                <a:latin typeface="Times New Roman"/>
                <a:ea typeface="+mn-lt"/>
                <a:cs typeface="+mn-lt"/>
              </a:rPr>
              <a:t>DenseNet</a:t>
            </a:r>
            <a:r>
              <a:rPr lang="en-US" sz="1200">
                <a:latin typeface="Times New Roman"/>
                <a:ea typeface="+mn-lt"/>
                <a:cs typeface="+mn-lt"/>
              </a:rPr>
              <a:t> offers the best balance between high recall and respectable precision, with the highest F1-score overall.</a:t>
            </a:r>
            <a:endParaRPr lang="en-US" sz="1200">
              <a:latin typeface="Times New Roman"/>
              <a:cs typeface="Times New Roman"/>
            </a:endParaRPr>
          </a:p>
          <a:p>
            <a:pPr algn="just">
              <a:buFont typeface="Arial"/>
              <a:buChar char="•"/>
            </a:pPr>
            <a:r>
              <a:rPr lang="en-US" sz="1200" b="1">
                <a:latin typeface="Times New Roman"/>
                <a:ea typeface="+mn-lt"/>
                <a:cs typeface="+mn-lt"/>
              </a:rPr>
              <a:t>VGG16</a:t>
            </a:r>
            <a:r>
              <a:rPr lang="en-US" sz="1200">
                <a:latin typeface="Times New Roman"/>
                <a:ea typeface="+mn-lt"/>
                <a:cs typeface="+mn-lt"/>
              </a:rPr>
              <a:t> performs consistently well across all metrics and is reliable for both balanced detection and practical deployment.</a:t>
            </a:r>
            <a:endParaRPr lang="en-US" sz="1200">
              <a:latin typeface="Times New Roman"/>
              <a:cs typeface="Times New Roman"/>
            </a:endParaRPr>
          </a:p>
          <a:p>
            <a:pPr algn="just">
              <a:buFont typeface="Arial"/>
              <a:buChar char="•"/>
            </a:pPr>
            <a:r>
              <a:rPr lang="en-US" sz="1200" b="1">
                <a:latin typeface="Times New Roman"/>
                <a:ea typeface="+mn-lt"/>
                <a:cs typeface="+mn-lt"/>
              </a:rPr>
              <a:t>ResNet50</a:t>
            </a:r>
            <a:r>
              <a:rPr lang="en-US" sz="1200">
                <a:latin typeface="Times New Roman"/>
                <a:ea typeface="+mn-lt"/>
                <a:cs typeface="+mn-lt"/>
              </a:rPr>
              <a:t> underperforms relative to the others, particularly in recall and F1-score, indicating the need for further optimization.</a:t>
            </a:r>
            <a:endParaRPr lang="en-US" sz="1200">
              <a:latin typeface="Times New Roman"/>
            </a:endParaRPr>
          </a:p>
          <a:p>
            <a:endParaRPr lang="en-US">
              <a:latin typeface="Times New Roman"/>
              <a:cs typeface="Times New Roman"/>
            </a:endParaRPr>
          </a:p>
        </p:txBody>
      </p:sp>
    </p:spTree>
    <p:extLst>
      <p:ext uri="{BB962C8B-B14F-4D97-AF65-F5344CB8AC3E}">
        <p14:creationId xmlns:p14="http://schemas.microsoft.com/office/powerpoint/2010/main" val="1913824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19F88-3F4B-B0B5-3605-1C979C50360F}"/>
              </a:ext>
            </a:extLst>
          </p:cNvPr>
          <p:cNvSpPr>
            <a:spLocks noGrp="1"/>
          </p:cNvSpPr>
          <p:nvPr>
            <p:ph type="title"/>
          </p:nvPr>
        </p:nvSpPr>
        <p:spPr>
          <a:xfrm>
            <a:off x="444789" y="355067"/>
            <a:ext cx="8520600" cy="392890"/>
          </a:xfrm>
        </p:spPr>
        <p:txBody>
          <a:bodyPr>
            <a:normAutofit fontScale="90000"/>
          </a:bodyPr>
          <a:lstStyle/>
          <a:p>
            <a:r>
              <a:rPr lang="en-US" sz="2200" b="1">
                <a:latin typeface="Times New Roman"/>
                <a:cs typeface="Times New Roman"/>
              </a:rPr>
              <a:t>Confusion</a:t>
            </a:r>
            <a:r>
              <a:rPr lang="en-US" b="1"/>
              <a:t> </a:t>
            </a:r>
            <a:r>
              <a:rPr lang="en-US" sz="2200" b="1">
                <a:latin typeface="Times New Roman"/>
                <a:cs typeface="Times New Roman"/>
              </a:rPr>
              <a:t>Matrix</a:t>
            </a:r>
          </a:p>
        </p:txBody>
      </p:sp>
      <p:sp>
        <p:nvSpPr>
          <p:cNvPr id="4" name="Slide Number Placeholder 3">
            <a:extLst>
              <a:ext uri="{FF2B5EF4-FFF2-40B4-BE49-F238E27FC236}">
                <a16:creationId xmlns:a16="http://schemas.microsoft.com/office/drawing/2014/main" id="{C1368D62-E3B0-E630-28F2-A44FEC243AFE}"/>
              </a:ext>
            </a:extLst>
          </p:cNvPr>
          <p:cNvSpPr>
            <a:spLocks noGrp="1"/>
          </p:cNvSpPr>
          <p:nvPr>
            <p:ph type="sldNum" idx="12"/>
          </p:nvPr>
        </p:nvSpPr>
        <p:spPr/>
        <p:txBody>
          <a:bodyPr>
            <a:normAutofit/>
          </a:bodyPr>
          <a:lstStyle/>
          <a:p>
            <a:pPr marL="0" lvl="0" indent="0" algn="r" rtl="0">
              <a:spcBef>
                <a:spcPts val="0"/>
              </a:spcBef>
              <a:spcAft>
                <a:spcPts val="0"/>
              </a:spcAft>
              <a:buNone/>
            </a:pPr>
            <a:fld id="{00000000-1234-1234-1234-123412341234}" type="slidenum">
              <a:rPr lang="en"/>
              <a:t>14</a:t>
            </a:fld>
            <a:endParaRPr lang="en"/>
          </a:p>
        </p:txBody>
      </p:sp>
      <p:graphicFrame>
        <p:nvGraphicFramePr>
          <p:cNvPr id="5" name="Table 4">
            <a:extLst>
              <a:ext uri="{FF2B5EF4-FFF2-40B4-BE49-F238E27FC236}">
                <a16:creationId xmlns:a16="http://schemas.microsoft.com/office/drawing/2014/main" id="{CD8D6E2F-FA2B-2391-51AF-624E5D061C43}"/>
              </a:ext>
            </a:extLst>
          </p:cNvPr>
          <p:cNvGraphicFramePr>
            <a:graphicFrameLocks noGrp="1"/>
          </p:cNvGraphicFramePr>
          <p:nvPr>
            <p:extLst>
              <p:ext uri="{D42A27DB-BD31-4B8C-83A1-F6EECF244321}">
                <p14:modId xmlns:p14="http://schemas.microsoft.com/office/powerpoint/2010/main" val="4015414491"/>
              </p:ext>
            </p:extLst>
          </p:nvPr>
        </p:nvGraphicFramePr>
        <p:xfrm>
          <a:off x="525180" y="696906"/>
          <a:ext cx="8093640" cy="1502401"/>
        </p:xfrm>
        <a:graphic>
          <a:graphicData uri="http://schemas.openxmlformats.org/drawingml/2006/table">
            <a:tbl>
              <a:tblPr firstRow="1" bandRow="1">
                <a:tableStyleId>{417225E9-C7C8-4D80-9DA0-ED1B3D5A91CD}</a:tableStyleId>
              </a:tblPr>
              <a:tblGrid>
                <a:gridCol w="1535997">
                  <a:extLst>
                    <a:ext uri="{9D8B030D-6E8A-4147-A177-3AD203B41FA5}">
                      <a16:colId xmlns:a16="http://schemas.microsoft.com/office/drawing/2014/main" val="2833080477"/>
                    </a:ext>
                  </a:extLst>
                </a:gridCol>
                <a:gridCol w="1185279">
                  <a:extLst>
                    <a:ext uri="{9D8B030D-6E8A-4147-A177-3AD203B41FA5}">
                      <a16:colId xmlns:a16="http://schemas.microsoft.com/office/drawing/2014/main" val="834343102"/>
                    </a:ext>
                  </a:extLst>
                </a:gridCol>
                <a:gridCol w="1343091">
                  <a:extLst>
                    <a:ext uri="{9D8B030D-6E8A-4147-A177-3AD203B41FA5}">
                      <a16:colId xmlns:a16="http://schemas.microsoft.com/office/drawing/2014/main" val="685718436"/>
                    </a:ext>
                  </a:extLst>
                </a:gridCol>
                <a:gridCol w="1343091">
                  <a:extLst>
                    <a:ext uri="{9D8B030D-6E8A-4147-A177-3AD203B41FA5}">
                      <a16:colId xmlns:a16="http://schemas.microsoft.com/office/drawing/2014/main" val="2536915656"/>
                    </a:ext>
                  </a:extLst>
                </a:gridCol>
                <a:gridCol w="1343091">
                  <a:extLst>
                    <a:ext uri="{9D8B030D-6E8A-4147-A177-3AD203B41FA5}">
                      <a16:colId xmlns:a16="http://schemas.microsoft.com/office/drawing/2014/main" val="3346393423"/>
                    </a:ext>
                  </a:extLst>
                </a:gridCol>
                <a:gridCol w="1343091">
                  <a:extLst>
                    <a:ext uri="{9D8B030D-6E8A-4147-A177-3AD203B41FA5}">
                      <a16:colId xmlns:a16="http://schemas.microsoft.com/office/drawing/2014/main" val="1236955249"/>
                    </a:ext>
                  </a:extLst>
                </a:gridCol>
              </a:tblGrid>
              <a:tr h="216396">
                <a:tc>
                  <a:txBody>
                    <a:bodyPr/>
                    <a:lstStyle/>
                    <a:p>
                      <a:r>
                        <a:rPr lang="en-IN" b="1">
                          <a:latin typeface="Times New Roman"/>
                        </a:rPr>
                        <a:t>Model</a:t>
                      </a:r>
                    </a:p>
                  </a:txBody>
                  <a:tcPr/>
                </a:tc>
                <a:tc>
                  <a:txBody>
                    <a:bodyPr/>
                    <a:lstStyle/>
                    <a:p>
                      <a:r>
                        <a:rPr lang="en-IN" b="1">
                          <a:latin typeface="Times New Roman"/>
                        </a:rPr>
                        <a:t>TP</a:t>
                      </a:r>
                    </a:p>
                  </a:txBody>
                  <a:tcPr/>
                </a:tc>
                <a:tc>
                  <a:txBody>
                    <a:bodyPr/>
                    <a:lstStyle/>
                    <a:p>
                      <a:r>
                        <a:rPr lang="en-IN" b="1">
                          <a:latin typeface="Times New Roman"/>
                        </a:rPr>
                        <a:t>FP</a:t>
                      </a:r>
                    </a:p>
                  </a:txBody>
                  <a:tcPr/>
                </a:tc>
                <a:tc>
                  <a:txBody>
                    <a:bodyPr/>
                    <a:lstStyle/>
                    <a:p>
                      <a:r>
                        <a:rPr lang="en-IN" b="1">
                          <a:latin typeface="Times New Roman"/>
                        </a:rPr>
                        <a:t>FN</a:t>
                      </a:r>
                    </a:p>
                  </a:txBody>
                  <a:tcPr/>
                </a:tc>
                <a:tc>
                  <a:txBody>
                    <a:bodyPr/>
                    <a:lstStyle/>
                    <a:p>
                      <a:r>
                        <a:rPr lang="en-IN" b="1">
                          <a:latin typeface="Times New Roman"/>
                        </a:rPr>
                        <a:t>TN</a:t>
                      </a:r>
                    </a:p>
                  </a:txBody>
                  <a:tcPr/>
                </a:tc>
                <a:tc>
                  <a:txBody>
                    <a:bodyPr/>
                    <a:lstStyle/>
                    <a:p>
                      <a:r>
                        <a:rPr lang="en-IN" b="1">
                          <a:latin typeface="Times New Roman"/>
                        </a:rPr>
                        <a:t>AUC score</a:t>
                      </a:r>
                    </a:p>
                  </a:txBody>
                  <a:tcPr/>
                </a:tc>
                <a:extLst>
                  <a:ext uri="{0D108BD9-81ED-4DB2-BD59-A6C34878D82A}">
                    <a16:rowId xmlns:a16="http://schemas.microsoft.com/office/drawing/2014/main" val="2817306401"/>
                  </a:ext>
                </a:extLst>
              </a:tr>
              <a:tr h="282539">
                <a:tc>
                  <a:txBody>
                    <a:bodyPr/>
                    <a:lstStyle/>
                    <a:p>
                      <a:r>
                        <a:rPr lang="en-IN">
                          <a:latin typeface="Times New Roman"/>
                        </a:rPr>
                        <a:t>VGG16</a:t>
                      </a:r>
                    </a:p>
                  </a:txBody>
                  <a:tcPr/>
                </a:tc>
                <a:tc>
                  <a:txBody>
                    <a:bodyPr/>
                    <a:lstStyle/>
                    <a:p>
                      <a:r>
                        <a:rPr lang="en-IN">
                          <a:latin typeface="Times New Roman"/>
                        </a:rPr>
                        <a:t>98</a:t>
                      </a:r>
                    </a:p>
                  </a:txBody>
                  <a:tcPr/>
                </a:tc>
                <a:tc>
                  <a:txBody>
                    <a:bodyPr/>
                    <a:lstStyle/>
                    <a:p>
                      <a:r>
                        <a:rPr lang="en-IN">
                          <a:latin typeface="Times New Roman"/>
                        </a:rPr>
                        <a:t>12</a:t>
                      </a:r>
                    </a:p>
                  </a:txBody>
                  <a:tcPr/>
                </a:tc>
                <a:tc>
                  <a:txBody>
                    <a:bodyPr/>
                    <a:lstStyle/>
                    <a:p>
                      <a:r>
                        <a:rPr lang="en-IN">
                          <a:latin typeface="Times New Roman"/>
                        </a:rPr>
                        <a:t>2</a:t>
                      </a:r>
                    </a:p>
                  </a:txBody>
                  <a:tcPr/>
                </a:tc>
                <a:tc>
                  <a:txBody>
                    <a:bodyPr/>
                    <a:lstStyle/>
                    <a:p>
                      <a:r>
                        <a:rPr lang="en-IN">
                          <a:latin typeface="Times New Roman"/>
                        </a:rPr>
                        <a:t>68</a:t>
                      </a:r>
                    </a:p>
                  </a:txBody>
                  <a:tcPr/>
                </a:tc>
                <a:tc>
                  <a:txBody>
                    <a:bodyPr/>
                    <a:lstStyle/>
                    <a:p>
                      <a:r>
                        <a:rPr lang="en-IN">
                          <a:latin typeface="Times New Roman"/>
                        </a:rPr>
                        <a:t>0.98</a:t>
                      </a:r>
                    </a:p>
                  </a:txBody>
                  <a:tcPr/>
                </a:tc>
                <a:extLst>
                  <a:ext uri="{0D108BD9-81ED-4DB2-BD59-A6C34878D82A}">
                    <a16:rowId xmlns:a16="http://schemas.microsoft.com/office/drawing/2014/main" val="584994171"/>
                  </a:ext>
                </a:extLst>
              </a:tr>
              <a:tr h="282539">
                <a:tc>
                  <a:txBody>
                    <a:bodyPr/>
                    <a:lstStyle/>
                    <a:p>
                      <a:r>
                        <a:rPr lang="en-IN">
                          <a:latin typeface="Times New Roman"/>
                        </a:rPr>
                        <a:t>Resnet-50</a:t>
                      </a:r>
                    </a:p>
                  </a:txBody>
                  <a:tcPr/>
                </a:tc>
                <a:tc>
                  <a:txBody>
                    <a:bodyPr/>
                    <a:lstStyle/>
                    <a:p>
                      <a:r>
                        <a:rPr lang="en-IN">
                          <a:latin typeface="Times New Roman"/>
                        </a:rPr>
                        <a:t>64</a:t>
                      </a:r>
                    </a:p>
                  </a:txBody>
                  <a:tcPr/>
                </a:tc>
                <a:tc>
                  <a:txBody>
                    <a:bodyPr/>
                    <a:lstStyle/>
                    <a:p>
                      <a:r>
                        <a:rPr lang="en-IN">
                          <a:latin typeface="Times New Roman"/>
                        </a:rPr>
                        <a:t>20</a:t>
                      </a:r>
                    </a:p>
                  </a:txBody>
                  <a:tcPr/>
                </a:tc>
                <a:tc>
                  <a:txBody>
                    <a:bodyPr/>
                    <a:lstStyle/>
                    <a:p>
                      <a:r>
                        <a:rPr lang="en-IN">
                          <a:latin typeface="Times New Roman"/>
                        </a:rPr>
                        <a:t>36</a:t>
                      </a:r>
                    </a:p>
                  </a:txBody>
                  <a:tcPr/>
                </a:tc>
                <a:tc>
                  <a:txBody>
                    <a:bodyPr/>
                    <a:lstStyle/>
                    <a:p>
                      <a:r>
                        <a:rPr lang="en-IN">
                          <a:latin typeface="Times New Roman"/>
                        </a:rPr>
                        <a:t>60</a:t>
                      </a:r>
                    </a:p>
                  </a:txBody>
                  <a:tcPr/>
                </a:tc>
                <a:tc>
                  <a:txBody>
                    <a:bodyPr/>
                    <a:lstStyle/>
                    <a:p>
                      <a:r>
                        <a:rPr lang="en-IN">
                          <a:latin typeface="Times New Roman"/>
                        </a:rPr>
                        <a:t>0.82</a:t>
                      </a:r>
                    </a:p>
                  </a:txBody>
                  <a:tcPr/>
                </a:tc>
                <a:extLst>
                  <a:ext uri="{0D108BD9-81ED-4DB2-BD59-A6C34878D82A}">
                    <a16:rowId xmlns:a16="http://schemas.microsoft.com/office/drawing/2014/main" val="1861255365"/>
                  </a:ext>
                </a:extLst>
              </a:tr>
              <a:tr h="282539">
                <a:tc>
                  <a:txBody>
                    <a:bodyPr/>
                    <a:lstStyle/>
                    <a:p>
                      <a:r>
                        <a:rPr lang="en-IN">
                          <a:latin typeface="Times New Roman"/>
                        </a:rPr>
                        <a:t>DenseNet</a:t>
                      </a:r>
                    </a:p>
                  </a:txBody>
                  <a:tcPr/>
                </a:tc>
                <a:tc>
                  <a:txBody>
                    <a:bodyPr/>
                    <a:lstStyle/>
                    <a:p>
                      <a:r>
                        <a:rPr lang="en-IN">
                          <a:latin typeface="Times New Roman"/>
                        </a:rPr>
                        <a:t>78</a:t>
                      </a:r>
                    </a:p>
                  </a:txBody>
                  <a:tcPr/>
                </a:tc>
                <a:tc>
                  <a:txBody>
                    <a:bodyPr/>
                    <a:lstStyle/>
                    <a:p>
                      <a:r>
                        <a:rPr lang="en-IN">
                          <a:latin typeface="Times New Roman"/>
                        </a:rPr>
                        <a:t>2</a:t>
                      </a:r>
                    </a:p>
                  </a:txBody>
                  <a:tcPr/>
                </a:tc>
                <a:tc>
                  <a:txBody>
                    <a:bodyPr/>
                    <a:lstStyle/>
                    <a:p>
                      <a:r>
                        <a:rPr lang="en-IN">
                          <a:latin typeface="Times New Roman"/>
                        </a:rPr>
                        <a:t>6</a:t>
                      </a:r>
                    </a:p>
                  </a:txBody>
                  <a:tcPr/>
                </a:tc>
                <a:tc>
                  <a:txBody>
                    <a:bodyPr/>
                    <a:lstStyle/>
                    <a:p>
                      <a:r>
                        <a:rPr lang="en-IN">
                          <a:latin typeface="Times New Roman"/>
                        </a:rPr>
                        <a:t>79</a:t>
                      </a:r>
                    </a:p>
                  </a:txBody>
                  <a:tcPr/>
                </a:tc>
                <a:tc>
                  <a:txBody>
                    <a:bodyPr/>
                    <a:lstStyle/>
                    <a:p>
                      <a:r>
                        <a:rPr lang="en-IN">
                          <a:latin typeface="Times New Roman"/>
                        </a:rPr>
                        <a:t>0.85</a:t>
                      </a:r>
                    </a:p>
                  </a:txBody>
                  <a:tcPr/>
                </a:tc>
                <a:extLst>
                  <a:ext uri="{0D108BD9-81ED-4DB2-BD59-A6C34878D82A}">
                    <a16:rowId xmlns:a16="http://schemas.microsoft.com/office/drawing/2014/main" val="1383787878"/>
                  </a:ext>
                </a:extLst>
              </a:tr>
              <a:tr h="313681">
                <a:tc>
                  <a:txBody>
                    <a:bodyPr/>
                    <a:lstStyle/>
                    <a:p>
                      <a:r>
                        <a:rPr lang="en-IN">
                          <a:latin typeface="Times New Roman"/>
                        </a:rPr>
                        <a:t>InceptionV3</a:t>
                      </a:r>
                    </a:p>
                  </a:txBody>
                  <a:tcPr/>
                </a:tc>
                <a:tc>
                  <a:txBody>
                    <a:bodyPr/>
                    <a:lstStyle/>
                    <a:p>
                      <a:r>
                        <a:rPr lang="en-IN">
                          <a:latin typeface="Times New Roman"/>
                        </a:rPr>
                        <a:t>75</a:t>
                      </a:r>
                    </a:p>
                  </a:txBody>
                  <a:tcPr/>
                </a:tc>
                <a:tc>
                  <a:txBody>
                    <a:bodyPr/>
                    <a:lstStyle/>
                    <a:p>
                      <a:r>
                        <a:rPr lang="en-IN">
                          <a:latin typeface="Times New Roman"/>
                        </a:rPr>
                        <a:t>0</a:t>
                      </a:r>
                    </a:p>
                  </a:txBody>
                  <a:tcPr/>
                </a:tc>
                <a:tc>
                  <a:txBody>
                    <a:bodyPr/>
                    <a:lstStyle/>
                    <a:p>
                      <a:r>
                        <a:rPr lang="en-IN">
                          <a:latin typeface="Times New Roman"/>
                        </a:rPr>
                        <a:t>4</a:t>
                      </a:r>
                    </a:p>
                  </a:txBody>
                  <a:tcPr/>
                </a:tc>
                <a:tc>
                  <a:txBody>
                    <a:bodyPr/>
                    <a:lstStyle/>
                    <a:p>
                      <a:r>
                        <a:rPr lang="en-IN">
                          <a:latin typeface="Times New Roman"/>
                        </a:rPr>
                        <a:t>80</a:t>
                      </a:r>
                    </a:p>
                  </a:txBody>
                  <a:tcPr/>
                </a:tc>
                <a:tc>
                  <a:txBody>
                    <a:bodyPr/>
                    <a:lstStyle/>
                    <a:p>
                      <a:r>
                        <a:rPr lang="en-IN">
                          <a:latin typeface="Times New Roman"/>
                        </a:rPr>
                        <a:t>0.89</a:t>
                      </a:r>
                    </a:p>
                  </a:txBody>
                  <a:tcPr/>
                </a:tc>
                <a:extLst>
                  <a:ext uri="{0D108BD9-81ED-4DB2-BD59-A6C34878D82A}">
                    <a16:rowId xmlns:a16="http://schemas.microsoft.com/office/drawing/2014/main" val="4292196001"/>
                  </a:ext>
                </a:extLst>
              </a:tr>
            </a:tbl>
          </a:graphicData>
        </a:graphic>
      </p:graphicFrame>
      <p:sp>
        <p:nvSpPr>
          <p:cNvPr id="3" name="TextBox 2">
            <a:extLst>
              <a:ext uri="{FF2B5EF4-FFF2-40B4-BE49-F238E27FC236}">
                <a16:creationId xmlns:a16="http://schemas.microsoft.com/office/drawing/2014/main" id="{B56685B4-2186-87FA-692D-D0220A5A9A20}"/>
              </a:ext>
            </a:extLst>
          </p:cNvPr>
          <p:cNvSpPr txBox="1"/>
          <p:nvPr/>
        </p:nvSpPr>
        <p:spPr>
          <a:xfrm>
            <a:off x="631693" y="3112695"/>
            <a:ext cx="6710603" cy="1830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7" name="TextBox 6">
            <a:extLst>
              <a:ext uri="{FF2B5EF4-FFF2-40B4-BE49-F238E27FC236}">
                <a16:creationId xmlns:a16="http://schemas.microsoft.com/office/drawing/2014/main" id="{9FE47F8F-6732-DF9C-2E85-3DFDF6A89694}"/>
              </a:ext>
            </a:extLst>
          </p:cNvPr>
          <p:cNvSpPr txBox="1"/>
          <p:nvPr/>
        </p:nvSpPr>
        <p:spPr>
          <a:xfrm>
            <a:off x="525180" y="2563827"/>
            <a:ext cx="793963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200" dirty="0">
                <a:latin typeface="Times New Roman"/>
                <a:ea typeface="+mn-lt"/>
                <a:cs typeface="+mn-lt"/>
              </a:rPr>
              <a:t>According to the metrics, the Model Inception obtained a significant actual and predicted for class 0 with a count of 80. This suggests that it successfully recognised 80 patients as glaucoma positive cases. 75 of these instances involve matches between class 1 predictions and actual data. Similar to this, all other deep learning models also performed admirably, with fewer than 1 or 2 percent of labels being incorrect.</a:t>
            </a:r>
          </a:p>
          <a:p>
            <a:pPr algn="just"/>
            <a:endParaRPr lang="en-GB" sz="1200">
              <a:latin typeface="Times New Roman"/>
              <a:cs typeface="Times New Roman"/>
            </a:endParaRPr>
          </a:p>
          <a:p>
            <a:pPr marL="285750" indent="-285750" algn="just">
              <a:buFont typeface="Arial"/>
              <a:buChar char="•"/>
            </a:pPr>
            <a:r>
              <a:rPr lang="en-GB" sz="1200" b="1" dirty="0">
                <a:latin typeface="Times New Roman"/>
                <a:ea typeface="+mn-lt"/>
                <a:cs typeface="+mn-lt"/>
              </a:rPr>
              <a:t>VGG16</a:t>
            </a:r>
            <a:r>
              <a:rPr lang="en-GB" sz="1200" dirty="0">
                <a:latin typeface="Times New Roman"/>
                <a:ea typeface="+mn-lt"/>
                <a:cs typeface="+mn-lt"/>
              </a:rPr>
              <a:t> has the highest AUC (0.98) and extremely low false negatives, making it highly reliable for both screening and clinical diagnosis.</a:t>
            </a:r>
            <a:endParaRPr lang="en-GB" sz="1200" dirty="0">
              <a:latin typeface="Times New Roman"/>
              <a:cs typeface="Times New Roman"/>
            </a:endParaRPr>
          </a:p>
          <a:p>
            <a:pPr marL="285750" indent="-285750" algn="just">
              <a:buFont typeface="Arial"/>
              <a:buChar char="•"/>
            </a:pPr>
            <a:r>
              <a:rPr lang="en-GB" sz="1200" b="1" dirty="0">
                <a:latin typeface="Times New Roman"/>
                <a:ea typeface="+mn-lt"/>
                <a:cs typeface="+mn-lt"/>
              </a:rPr>
              <a:t>ResNet-50</a:t>
            </a:r>
            <a:r>
              <a:rPr lang="en-GB" sz="1200" dirty="0">
                <a:latin typeface="Times New Roman"/>
                <a:ea typeface="+mn-lt"/>
                <a:cs typeface="+mn-lt"/>
              </a:rPr>
              <a:t> shows weak performance due to high false negatives (36), which compromises its usefulness for glaucoma detection without further tuning.</a:t>
            </a:r>
            <a:endParaRPr lang="en-GB" sz="1200" dirty="0">
              <a:latin typeface="Times New Roman"/>
              <a:cs typeface="Times New Roman"/>
            </a:endParaRPr>
          </a:p>
          <a:p>
            <a:pPr marL="285750" indent="-285750" algn="just">
              <a:buFont typeface="Arial"/>
              <a:buChar char="•"/>
            </a:pPr>
            <a:r>
              <a:rPr lang="en-GB" sz="1200" b="1" dirty="0" err="1">
                <a:latin typeface="Times New Roman"/>
                <a:ea typeface="+mn-lt"/>
                <a:cs typeface="+mn-lt"/>
              </a:rPr>
              <a:t>DenseNet</a:t>
            </a:r>
            <a:r>
              <a:rPr lang="en-GB" sz="1200" dirty="0">
                <a:latin typeface="Times New Roman"/>
                <a:ea typeface="+mn-lt"/>
                <a:cs typeface="+mn-lt"/>
              </a:rPr>
              <a:t> is the only model with 6 false negatives, delivering perfect sensitivity and minimal false positives.</a:t>
            </a:r>
            <a:endParaRPr lang="en-GB" sz="1200" dirty="0">
              <a:latin typeface="Times New Roman"/>
              <a:cs typeface="Times New Roman"/>
            </a:endParaRPr>
          </a:p>
          <a:p>
            <a:pPr marL="285750" indent="-285750" algn="just">
              <a:buFont typeface="Arial"/>
              <a:buChar char="•"/>
            </a:pPr>
            <a:r>
              <a:rPr lang="en-GB" sz="1200" b="1" dirty="0">
                <a:latin typeface="Times New Roman"/>
                <a:ea typeface="+mn-lt"/>
                <a:cs typeface="+mn-lt"/>
              </a:rPr>
              <a:t>InceptionV3</a:t>
            </a:r>
            <a:r>
              <a:rPr lang="en-GB" sz="1200" dirty="0">
                <a:latin typeface="Times New Roman"/>
                <a:ea typeface="+mn-lt"/>
                <a:cs typeface="+mn-lt"/>
              </a:rPr>
              <a:t> is the most precise with no false positives, though it has a slightly higher false negative count than VGG16.</a:t>
            </a:r>
            <a:endParaRPr lang="en-GB" dirty="0">
              <a:latin typeface="Times New Roman"/>
              <a:cs typeface="Times New Roman"/>
            </a:endParaRPr>
          </a:p>
          <a:p>
            <a:endParaRPr lang="en-GB" sz="1200">
              <a:latin typeface="Times New Roman"/>
              <a:cs typeface="Times New Roman"/>
            </a:endParaRPr>
          </a:p>
        </p:txBody>
      </p:sp>
    </p:spTree>
    <p:extLst>
      <p:ext uri="{BB962C8B-B14F-4D97-AF65-F5344CB8AC3E}">
        <p14:creationId xmlns:p14="http://schemas.microsoft.com/office/powerpoint/2010/main" val="2369200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AEC9E-3B91-5CA6-EE3A-73270CD1498C}"/>
              </a:ext>
            </a:extLst>
          </p:cNvPr>
          <p:cNvSpPr>
            <a:spLocks noGrp="1"/>
          </p:cNvSpPr>
          <p:nvPr>
            <p:ph type="title"/>
          </p:nvPr>
        </p:nvSpPr>
        <p:spPr/>
        <p:txBody>
          <a:bodyPr>
            <a:normAutofit/>
          </a:bodyPr>
          <a:lstStyle/>
          <a:p>
            <a:r>
              <a:rPr lang="en-US" sz="2000" b="1">
                <a:latin typeface="Times New Roman"/>
                <a:cs typeface="Times New Roman"/>
              </a:rPr>
              <a:t>Step wise implementation of the entire system</a:t>
            </a:r>
          </a:p>
        </p:txBody>
      </p:sp>
      <p:sp>
        <p:nvSpPr>
          <p:cNvPr id="3" name="Text Placeholder 2">
            <a:extLst>
              <a:ext uri="{FF2B5EF4-FFF2-40B4-BE49-F238E27FC236}">
                <a16:creationId xmlns:a16="http://schemas.microsoft.com/office/drawing/2014/main" id="{79B2683B-A39D-7042-14DC-94DA52021452}"/>
              </a:ext>
            </a:extLst>
          </p:cNvPr>
          <p:cNvSpPr>
            <a:spLocks noGrp="1"/>
          </p:cNvSpPr>
          <p:nvPr>
            <p:ph type="body" idx="1"/>
          </p:nvPr>
        </p:nvSpPr>
        <p:spPr>
          <a:xfrm>
            <a:off x="311700" y="1225225"/>
            <a:ext cx="8055060" cy="3354000"/>
          </a:xfrm>
        </p:spPr>
        <p:txBody>
          <a:bodyPr>
            <a:normAutofit/>
          </a:bodyPr>
          <a:lstStyle/>
          <a:p>
            <a:r>
              <a:rPr lang="en-US" sz="1400">
                <a:solidFill>
                  <a:schemeClr val="dk1"/>
                </a:solidFill>
                <a:latin typeface="Times New Roman"/>
                <a:ea typeface="+mn-lt"/>
                <a:cs typeface="Times New Roman"/>
              </a:rPr>
              <a:t>Step 1: Capture and save the retinal fundus image using the smartphone setup with the lens.</a:t>
            </a:r>
          </a:p>
          <a:p>
            <a:pPr marL="114300" indent="0">
              <a:buClr>
                <a:srgbClr val="404040"/>
              </a:buClr>
              <a:buNone/>
            </a:pPr>
            <a:endParaRPr lang="en-US" sz="1400">
              <a:solidFill>
                <a:schemeClr val="dk1"/>
              </a:solidFill>
              <a:latin typeface="Times New Roman"/>
              <a:ea typeface="+mn-lt"/>
              <a:cs typeface="Times New Roman"/>
            </a:endParaRPr>
          </a:p>
          <a:p>
            <a:r>
              <a:rPr lang="en-US" sz="1400">
                <a:solidFill>
                  <a:schemeClr val="dk1"/>
                </a:solidFill>
                <a:latin typeface="Times New Roman"/>
                <a:ea typeface="+mn-lt"/>
                <a:cs typeface="Times New Roman"/>
              </a:rPr>
              <a:t>Step 2: Upload the captured image in the web application.</a:t>
            </a:r>
          </a:p>
          <a:p>
            <a:pPr marL="114300" indent="0">
              <a:buClr>
                <a:srgbClr val="404040"/>
              </a:buClr>
              <a:buNone/>
            </a:pPr>
            <a:endParaRPr lang="en-US" sz="1400">
              <a:solidFill>
                <a:schemeClr val="dk1"/>
              </a:solidFill>
              <a:latin typeface="Times New Roman"/>
              <a:ea typeface="+mn-lt"/>
              <a:cs typeface="Times New Roman"/>
            </a:endParaRPr>
          </a:p>
          <a:p>
            <a:r>
              <a:rPr lang="en-US" sz="1400">
                <a:solidFill>
                  <a:schemeClr val="dk1"/>
                </a:solidFill>
                <a:latin typeface="Times New Roman"/>
                <a:ea typeface="+mn-lt"/>
                <a:cs typeface="Times New Roman"/>
              </a:rPr>
              <a:t>Step 3: Image is sent to the backend and preprocessing is applied. The image is then fed to the trained deep learning model.</a:t>
            </a:r>
          </a:p>
          <a:p>
            <a:pPr marL="114300" indent="0">
              <a:buClr>
                <a:srgbClr val="404040"/>
              </a:buClr>
              <a:buNone/>
            </a:pPr>
            <a:endParaRPr lang="en-US" sz="1400">
              <a:solidFill>
                <a:schemeClr val="dk1"/>
              </a:solidFill>
              <a:latin typeface="Times New Roman"/>
              <a:ea typeface="+mn-lt"/>
              <a:cs typeface="Times New Roman"/>
            </a:endParaRPr>
          </a:p>
          <a:p>
            <a:r>
              <a:rPr lang="en-US" sz="1400">
                <a:solidFill>
                  <a:schemeClr val="dk1"/>
                </a:solidFill>
                <a:latin typeface="Times New Roman"/>
                <a:ea typeface="+mn-lt"/>
                <a:cs typeface="Times New Roman"/>
              </a:rPr>
              <a:t>Step 4: Model classifies the image as 'Glaucoma' or 'Normal'.</a:t>
            </a:r>
          </a:p>
          <a:p>
            <a:pPr marL="114300" indent="0">
              <a:buClr>
                <a:srgbClr val="404040"/>
              </a:buClr>
              <a:buNone/>
            </a:pPr>
            <a:endParaRPr lang="en-US" sz="1400">
              <a:solidFill>
                <a:schemeClr val="dk1"/>
              </a:solidFill>
              <a:latin typeface="Times New Roman"/>
              <a:ea typeface="+mn-lt"/>
              <a:cs typeface="Times New Roman"/>
            </a:endParaRPr>
          </a:p>
          <a:p>
            <a:r>
              <a:rPr lang="en-US" sz="1400">
                <a:solidFill>
                  <a:schemeClr val="dk1"/>
                </a:solidFill>
                <a:latin typeface="Times New Roman"/>
                <a:ea typeface="+mn-lt"/>
                <a:cs typeface="Times New Roman"/>
              </a:rPr>
              <a:t>Step 5: Display the result on the UI.</a:t>
            </a:r>
          </a:p>
        </p:txBody>
      </p:sp>
    </p:spTree>
    <p:extLst>
      <p:ext uri="{BB962C8B-B14F-4D97-AF65-F5344CB8AC3E}">
        <p14:creationId xmlns:p14="http://schemas.microsoft.com/office/powerpoint/2010/main" val="4031410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51F9A-3B50-86A9-A909-8C64E7C25FA5}"/>
              </a:ext>
            </a:extLst>
          </p:cNvPr>
          <p:cNvSpPr>
            <a:spLocks noGrp="1"/>
          </p:cNvSpPr>
          <p:nvPr>
            <p:ph type="title"/>
          </p:nvPr>
        </p:nvSpPr>
        <p:spPr>
          <a:xfrm>
            <a:off x="311700" y="315925"/>
            <a:ext cx="8520600" cy="463348"/>
          </a:xfrm>
        </p:spPr>
        <p:txBody>
          <a:bodyPr>
            <a:normAutofit fontScale="90000"/>
          </a:bodyPr>
          <a:lstStyle/>
          <a:p>
            <a:r>
              <a:rPr lang="en-US" sz="2200" b="1">
                <a:latin typeface="Times New Roman"/>
                <a:cs typeface="Times New Roman"/>
              </a:rPr>
              <a:t>UI</a:t>
            </a:r>
            <a:r>
              <a:rPr lang="en-US" b="1"/>
              <a:t> </a:t>
            </a:r>
            <a:r>
              <a:rPr lang="en-US" sz="2200" b="1">
                <a:latin typeface="Times New Roman"/>
                <a:cs typeface="Times New Roman"/>
              </a:rPr>
              <a:t>DESIGN</a:t>
            </a:r>
          </a:p>
        </p:txBody>
      </p:sp>
      <p:sp>
        <p:nvSpPr>
          <p:cNvPr id="3" name="Text Placeholder 2">
            <a:extLst>
              <a:ext uri="{FF2B5EF4-FFF2-40B4-BE49-F238E27FC236}">
                <a16:creationId xmlns:a16="http://schemas.microsoft.com/office/drawing/2014/main" id="{883EB360-282B-1E3D-85F1-4137E5FEFC16}"/>
              </a:ext>
            </a:extLst>
          </p:cNvPr>
          <p:cNvSpPr>
            <a:spLocks noGrp="1"/>
          </p:cNvSpPr>
          <p:nvPr>
            <p:ph type="body" idx="1"/>
          </p:nvPr>
        </p:nvSpPr>
        <p:spPr>
          <a:xfrm flipH="1" flipV="1">
            <a:off x="-2503755" y="2308882"/>
            <a:ext cx="91043" cy="262891"/>
          </a:xfrm>
        </p:spPr>
        <p:txBody>
          <a:bodyPr>
            <a:normAutofit fontScale="32500" lnSpcReduction="20000"/>
          </a:bodyPr>
          <a:lstStyle/>
          <a:p>
            <a:pPr marL="114300" indent="0">
              <a:buNone/>
            </a:pPr>
            <a:r>
              <a:rPr lang="en-US">
                <a:solidFill>
                  <a:srgbClr val="000000">
                    <a:alpha val="60000"/>
                  </a:srgbClr>
                </a:solidFill>
              </a:rPr>
              <a:t>.</a:t>
            </a:r>
          </a:p>
        </p:txBody>
      </p:sp>
      <p:sp>
        <p:nvSpPr>
          <p:cNvPr id="4" name="Slide Number Placeholder 3">
            <a:extLst>
              <a:ext uri="{FF2B5EF4-FFF2-40B4-BE49-F238E27FC236}">
                <a16:creationId xmlns:a16="http://schemas.microsoft.com/office/drawing/2014/main" id="{A582675A-D97B-36E2-025B-0A8F135148E3}"/>
              </a:ext>
            </a:extLst>
          </p:cNvPr>
          <p:cNvSpPr>
            <a:spLocks noGrp="1"/>
          </p:cNvSpPr>
          <p:nvPr>
            <p:ph type="sldNum" idx="12"/>
          </p:nvPr>
        </p:nvSpPr>
        <p:spPr/>
        <p:txBody>
          <a:bodyPr>
            <a:normAutofit/>
          </a:bodyPr>
          <a:lstStyle/>
          <a:p>
            <a:pPr marL="0" lvl="0" indent="0" algn="r" rtl="0">
              <a:spcBef>
                <a:spcPts val="0"/>
              </a:spcBef>
              <a:spcAft>
                <a:spcPts val="0"/>
              </a:spcAft>
              <a:buNone/>
            </a:pPr>
            <a:fld id="{00000000-1234-1234-1234-123412341234}" type="slidenum">
              <a:rPr lang="en"/>
              <a:t>16</a:t>
            </a:fld>
            <a:endParaRPr lang="en"/>
          </a:p>
        </p:txBody>
      </p:sp>
      <p:pic>
        <p:nvPicPr>
          <p:cNvPr id="5" name="Picture 4" descr="A screenshot of a computer screen&#10;&#10;AI-generated content may be incorrect.">
            <a:extLst>
              <a:ext uri="{FF2B5EF4-FFF2-40B4-BE49-F238E27FC236}">
                <a16:creationId xmlns:a16="http://schemas.microsoft.com/office/drawing/2014/main" id="{7A516248-C4D7-D105-F1C9-A7D23F4A9C0F}"/>
              </a:ext>
            </a:extLst>
          </p:cNvPr>
          <p:cNvPicPr>
            <a:picLocks noChangeAspect="1"/>
          </p:cNvPicPr>
          <p:nvPr/>
        </p:nvPicPr>
        <p:blipFill>
          <a:blip r:embed="rId2"/>
          <a:stretch>
            <a:fillRect/>
          </a:stretch>
        </p:blipFill>
        <p:spPr>
          <a:xfrm>
            <a:off x="4579875" y="314947"/>
            <a:ext cx="4152644" cy="4615694"/>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4D6BF916-0131-1447-3629-B1A35E0BB60B}"/>
              </a:ext>
            </a:extLst>
          </p:cNvPr>
          <p:cNvPicPr>
            <a:picLocks noChangeAspect="1"/>
          </p:cNvPicPr>
          <p:nvPr/>
        </p:nvPicPr>
        <p:blipFill>
          <a:blip r:embed="rId3"/>
          <a:stretch>
            <a:fillRect/>
          </a:stretch>
        </p:blipFill>
        <p:spPr>
          <a:xfrm>
            <a:off x="315260" y="976942"/>
            <a:ext cx="4156037" cy="3272808"/>
          </a:xfrm>
          <a:prstGeom prst="rect">
            <a:avLst/>
          </a:prstGeom>
        </p:spPr>
      </p:pic>
    </p:spTree>
    <p:extLst>
      <p:ext uri="{BB962C8B-B14F-4D97-AF65-F5344CB8AC3E}">
        <p14:creationId xmlns:p14="http://schemas.microsoft.com/office/powerpoint/2010/main" val="44841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8B589-5B20-79BE-11A0-0D0845608011}"/>
              </a:ext>
            </a:extLst>
          </p:cNvPr>
          <p:cNvSpPr>
            <a:spLocks noGrp="1"/>
          </p:cNvSpPr>
          <p:nvPr>
            <p:ph type="title"/>
          </p:nvPr>
        </p:nvSpPr>
        <p:spPr>
          <a:xfrm>
            <a:off x="311700" y="159350"/>
            <a:ext cx="8520600" cy="439862"/>
          </a:xfrm>
        </p:spPr>
        <p:txBody>
          <a:bodyPr>
            <a:normAutofit/>
          </a:bodyPr>
          <a:lstStyle/>
          <a:p>
            <a:r>
              <a:rPr lang="en-GB" sz="1800" b="1">
                <a:latin typeface="Times New Roman"/>
                <a:cs typeface="Times New Roman"/>
              </a:rPr>
              <a:t>Hand-held fundus camera</a:t>
            </a:r>
            <a:endParaRPr lang="en-US" sz="1800" b="1"/>
          </a:p>
        </p:txBody>
      </p:sp>
      <p:sp>
        <p:nvSpPr>
          <p:cNvPr id="3" name="Text Placeholder 2">
            <a:extLst>
              <a:ext uri="{FF2B5EF4-FFF2-40B4-BE49-F238E27FC236}">
                <a16:creationId xmlns:a16="http://schemas.microsoft.com/office/drawing/2014/main" id="{45407102-83BA-FD6D-696F-7398CA153319}"/>
              </a:ext>
            </a:extLst>
          </p:cNvPr>
          <p:cNvSpPr>
            <a:spLocks noGrp="1"/>
          </p:cNvSpPr>
          <p:nvPr>
            <p:ph type="body" idx="1"/>
          </p:nvPr>
        </p:nvSpPr>
        <p:spPr>
          <a:xfrm>
            <a:off x="225584" y="606752"/>
            <a:ext cx="8520600" cy="3354000"/>
          </a:xfrm>
        </p:spPr>
        <p:txBody>
          <a:bodyPr/>
          <a:lstStyle/>
          <a:p>
            <a:pPr marL="114300" indent="0">
              <a:buNone/>
            </a:pPr>
            <a:endParaRPr lang="en-GB">
              <a:solidFill>
                <a:srgbClr val="000000">
                  <a:alpha val="60000"/>
                </a:srgbClr>
              </a:solidFill>
              <a:ea typeface="+mn-lt"/>
              <a:cs typeface="+mn-lt"/>
            </a:endParaRPr>
          </a:p>
          <a:p>
            <a:pPr marL="114300" indent="0">
              <a:buNone/>
            </a:pPr>
            <a:endParaRPr lang="en-GB">
              <a:solidFill>
                <a:srgbClr val="000000">
                  <a:alpha val="60000"/>
                </a:srgbClr>
              </a:solidFill>
            </a:endParaRPr>
          </a:p>
        </p:txBody>
      </p:sp>
      <p:sp>
        <p:nvSpPr>
          <p:cNvPr id="4" name="Slide Number Placeholder 3">
            <a:extLst>
              <a:ext uri="{FF2B5EF4-FFF2-40B4-BE49-F238E27FC236}">
                <a16:creationId xmlns:a16="http://schemas.microsoft.com/office/drawing/2014/main" id="{DDFA5E04-0692-DD39-06C8-E9E18E5F0DBA}"/>
              </a:ext>
            </a:extLst>
          </p:cNvPr>
          <p:cNvSpPr>
            <a:spLocks noGrp="1"/>
          </p:cNvSpPr>
          <p:nvPr>
            <p:ph type="sldNum" idx="12"/>
          </p:nvPr>
        </p:nvSpPr>
        <p:spPr/>
        <p:txBody>
          <a:bodyPr>
            <a:normAutofit/>
          </a:bodyPr>
          <a:lstStyle/>
          <a:p>
            <a:pPr marL="0" lvl="0" indent="0" algn="r" rtl="0">
              <a:spcBef>
                <a:spcPts val="0"/>
              </a:spcBef>
              <a:spcAft>
                <a:spcPts val="0"/>
              </a:spcAft>
              <a:buNone/>
            </a:pPr>
            <a:fld id="{00000000-1234-1234-1234-123412341234}" type="slidenum">
              <a:rPr lang="en"/>
              <a:t>17</a:t>
            </a:fld>
            <a:endParaRPr lang="en"/>
          </a:p>
        </p:txBody>
      </p:sp>
      <p:pic>
        <p:nvPicPr>
          <p:cNvPr id="9" name="Picture 8" descr="A diagram of a light source&#10;&#10;AI-generated content may be incorrect.">
            <a:extLst>
              <a:ext uri="{FF2B5EF4-FFF2-40B4-BE49-F238E27FC236}">
                <a16:creationId xmlns:a16="http://schemas.microsoft.com/office/drawing/2014/main" id="{0529E3AB-C00E-705B-4477-2D1CEE33E867}"/>
              </a:ext>
            </a:extLst>
          </p:cNvPr>
          <p:cNvPicPr>
            <a:picLocks noChangeAspect="1"/>
          </p:cNvPicPr>
          <p:nvPr/>
        </p:nvPicPr>
        <p:blipFill>
          <a:blip r:embed="rId2"/>
          <a:stretch>
            <a:fillRect/>
          </a:stretch>
        </p:blipFill>
        <p:spPr>
          <a:xfrm>
            <a:off x="2941007" y="129632"/>
            <a:ext cx="6088570" cy="4924372"/>
          </a:xfrm>
          <a:prstGeom prst="rect">
            <a:avLst/>
          </a:prstGeom>
        </p:spPr>
      </p:pic>
      <p:pic>
        <p:nvPicPr>
          <p:cNvPr id="6" name="Picture 5" descr="A person holding a cell phone&#10;&#10;AI-generated content may be incorrect.">
            <a:extLst>
              <a:ext uri="{FF2B5EF4-FFF2-40B4-BE49-F238E27FC236}">
                <a16:creationId xmlns:a16="http://schemas.microsoft.com/office/drawing/2014/main" id="{49B53C60-AC22-B25B-9672-E88CFFA8B9C8}"/>
              </a:ext>
            </a:extLst>
          </p:cNvPr>
          <p:cNvPicPr>
            <a:picLocks noChangeAspect="1"/>
          </p:cNvPicPr>
          <p:nvPr/>
        </p:nvPicPr>
        <p:blipFill>
          <a:blip r:embed="rId3"/>
          <a:stretch>
            <a:fillRect/>
          </a:stretch>
        </p:blipFill>
        <p:spPr>
          <a:xfrm>
            <a:off x="406575" y="2599152"/>
            <a:ext cx="2036523" cy="2262511"/>
          </a:xfrm>
          <a:prstGeom prst="rect">
            <a:avLst/>
          </a:prstGeom>
        </p:spPr>
      </p:pic>
      <p:pic>
        <p:nvPicPr>
          <p:cNvPr id="8" name="Picture 7">
            <a:extLst>
              <a:ext uri="{FF2B5EF4-FFF2-40B4-BE49-F238E27FC236}">
                <a16:creationId xmlns:a16="http://schemas.microsoft.com/office/drawing/2014/main" id="{DBD2E162-67CF-CDD0-DCCE-7A452DF455CA}"/>
              </a:ext>
            </a:extLst>
          </p:cNvPr>
          <p:cNvPicPr>
            <a:picLocks noChangeAspect="1"/>
          </p:cNvPicPr>
          <p:nvPr/>
        </p:nvPicPr>
        <p:blipFill>
          <a:blip r:embed="rId4"/>
          <a:stretch>
            <a:fillRect/>
          </a:stretch>
        </p:blipFill>
        <p:spPr>
          <a:xfrm>
            <a:off x="311700" y="836083"/>
            <a:ext cx="2400635" cy="1533739"/>
          </a:xfrm>
          <a:prstGeom prst="rect">
            <a:avLst/>
          </a:prstGeom>
        </p:spPr>
      </p:pic>
    </p:spTree>
    <p:extLst>
      <p:ext uri="{BB962C8B-B14F-4D97-AF65-F5344CB8AC3E}">
        <p14:creationId xmlns:p14="http://schemas.microsoft.com/office/powerpoint/2010/main" val="2479412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F1B70-5E2B-AAF8-B4B7-4FD6D7968647}"/>
              </a:ext>
            </a:extLst>
          </p:cNvPr>
          <p:cNvSpPr>
            <a:spLocks noGrp="1"/>
          </p:cNvSpPr>
          <p:nvPr>
            <p:ph type="title"/>
          </p:nvPr>
        </p:nvSpPr>
        <p:spPr>
          <a:xfrm>
            <a:off x="311700" y="581439"/>
            <a:ext cx="8520600" cy="699415"/>
          </a:xfrm>
        </p:spPr>
        <p:txBody>
          <a:bodyPr>
            <a:normAutofit fontScale="90000"/>
          </a:bodyPr>
          <a:lstStyle/>
          <a:p>
            <a:r>
              <a:rPr lang="en-GB" sz="1200">
                <a:latin typeface="Times New Roman"/>
                <a:ea typeface="+mj-lt"/>
                <a:cs typeface="+mj-lt"/>
              </a:rPr>
              <a:t>The project successfully demonstrates the potential of deep learning, particularly Convolutional Neural Networks (CNNs), in the early </a:t>
            </a:r>
            <a:br>
              <a:rPr lang="en-GB" sz="1200">
                <a:latin typeface="Times New Roman"/>
                <a:ea typeface="+mj-lt"/>
                <a:cs typeface="+mj-lt"/>
              </a:rPr>
            </a:br>
            <a:r>
              <a:rPr lang="en-GB" sz="1200">
                <a:latin typeface="Times New Roman"/>
                <a:ea typeface="+mj-lt"/>
                <a:cs typeface="+mj-lt"/>
              </a:rPr>
              <a:t>detection of glaucoma using retinal fundus images. By leveraging pre-trained models and effective preprocessing techniques, the system </a:t>
            </a:r>
            <a:br>
              <a:rPr lang="en-GB" sz="1200">
                <a:latin typeface="Times New Roman"/>
                <a:ea typeface="+mj-lt"/>
                <a:cs typeface="+mj-lt"/>
              </a:rPr>
            </a:br>
            <a:r>
              <a:rPr lang="en-GB" sz="1200">
                <a:latin typeface="Times New Roman"/>
                <a:ea typeface="+mj-lt"/>
                <a:cs typeface="+mj-lt"/>
              </a:rPr>
              <a:t>improves diagnostic accuracy, reduces analysis time, and enhances accessibility. </a:t>
            </a:r>
            <a:endParaRPr lang="en-US" sz="1200">
              <a:latin typeface="Times New Roman"/>
            </a:endParaRPr>
          </a:p>
        </p:txBody>
      </p:sp>
      <p:sp>
        <p:nvSpPr>
          <p:cNvPr id="3" name="Text Placeholder 2">
            <a:extLst>
              <a:ext uri="{FF2B5EF4-FFF2-40B4-BE49-F238E27FC236}">
                <a16:creationId xmlns:a16="http://schemas.microsoft.com/office/drawing/2014/main" id="{4072C1D9-755D-024F-57BF-2C88E731E904}"/>
              </a:ext>
            </a:extLst>
          </p:cNvPr>
          <p:cNvSpPr>
            <a:spLocks noGrp="1"/>
          </p:cNvSpPr>
          <p:nvPr>
            <p:ph type="body" idx="1"/>
          </p:nvPr>
        </p:nvSpPr>
        <p:spPr>
          <a:xfrm>
            <a:off x="165162" y="1205610"/>
            <a:ext cx="8520600" cy="3844903"/>
          </a:xfrm>
        </p:spPr>
        <p:txBody>
          <a:bodyPr>
            <a:normAutofit fontScale="92500" lnSpcReduction="10000"/>
          </a:bodyPr>
          <a:lstStyle/>
          <a:p>
            <a:pPr indent="-304800" defTabSz="914400">
              <a:lnSpc>
                <a:spcPct val="115000"/>
              </a:lnSpc>
              <a:buClr>
                <a:schemeClr val="dk1"/>
              </a:buClr>
              <a:buSzPts val="1200"/>
              <a:buFont typeface="Wingdings" panose="05000000000000000000" pitchFamily="2" charset="2"/>
              <a:buChar char="§"/>
            </a:pPr>
            <a:r>
              <a:rPr lang="en-GB" sz="1200" b="1">
                <a:solidFill>
                  <a:schemeClr val="dk1"/>
                </a:solidFill>
                <a:latin typeface="Times New Roman"/>
                <a:ea typeface="+mn-lt"/>
                <a:cs typeface="+mn-lt"/>
              </a:rPr>
              <a:t>Dataset Expansion</a:t>
            </a:r>
            <a:r>
              <a:rPr lang="en-GB" sz="1200">
                <a:solidFill>
                  <a:schemeClr val="dk1"/>
                </a:solidFill>
                <a:latin typeface="Times New Roman"/>
                <a:ea typeface="+mn-lt"/>
                <a:cs typeface="+mn-lt"/>
              </a:rPr>
              <a:t>: Collect and integrate more diverse datasets, including real-world images from different populations, to improve generalization.</a:t>
            </a:r>
          </a:p>
          <a:p>
            <a:pPr indent="-304800" defTabSz="914400">
              <a:lnSpc>
                <a:spcPct val="114999"/>
              </a:lnSpc>
              <a:buClr>
                <a:srgbClr val="000000"/>
              </a:buClr>
              <a:buSzPts val="1200"/>
              <a:buChar char="§"/>
            </a:pPr>
            <a:endParaRPr lang="en-GB" sz="1200">
              <a:solidFill>
                <a:schemeClr val="dk1"/>
              </a:solidFill>
              <a:latin typeface="Times New Roman"/>
              <a:ea typeface="+mn-lt"/>
              <a:cs typeface="Times New Roman"/>
            </a:endParaRPr>
          </a:p>
          <a:p>
            <a:pPr marL="323850" indent="-171450" defTabSz="914400">
              <a:lnSpc>
                <a:spcPct val="114999"/>
              </a:lnSpc>
              <a:buClr>
                <a:srgbClr val="000000"/>
              </a:buClr>
              <a:buSzPts val="1200"/>
              <a:buFont typeface="Wingdings" panose="05000000000000000000" pitchFamily="2" charset="2"/>
              <a:buChar char="§"/>
            </a:pPr>
            <a:r>
              <a:rPr lang="en-GB" sz="1200" b="1">
                <a:solidFill>
                  <a:schemeClr val="dk1"/>
                </a:solidFill>
                <a:latin typeface="Times New Roman"/>
                <a:ea typeface="+mn-lt"/>
                <a:cs typeface="Times New Roman"/>
              </a:rPr>
              <a:t>   Multiclass Classification: </a:t>
            </a:r>
            <a:r>
              <a:rPr lang="en-GB" sz="1200">
                <a:solidFill>
                  <a:schemeClr val="dk1"/>
                </a:solidFill>
                <a:latin typeface="Times New Roman"/>
                <a:ea typeface="+mn-lt"/>
                <a:cs typeface="Times New Roman"/>
              </a:rPr>
              <a:t>Extend the model’s capabilities to detect and differentiate between multiple subtypes of glaucoma </a:t>
            </a:r>
          </a:p>
          <a:p>
            <a:pPr marL="152400" indent="0" defTabSz="914400">
              <a:lnSpc>
                <a:spcPct val="114999"/>
              </a:lnSpc>
              <a:buClr>
                <a:srgbClr val="000000"/>
              </a:buClr>
              <a:buSzPts val="1200"/>
              <a:buNone/>
            </a:pPr>
            <a:r>
              <a:rPr lang="en-GB" sz="1200">
                <a:solidFill>
                  <a:schemeClr val="dk1"/>
                </a:solidFill>
                <a:latin typeface="Times New Roman"/>
                <a:ea typeface="+mn-lt"/>
                <a:cs typeface="Times New Roman"/>
              </a:rPr>
              <a:t>        (e.g., primary    open-angle, angle-closure, secondary glaucoma)</a:t>
            </a:r>
            <a:endParaRPr lang="en-GB" sz="1200">
              <a:solidFill>
                <a:schemeClr val="dk1"/>
              </a:solidFill>
              <a:latin typeface="Times New Roman"/>
              <a:ea typeface="+mn-lt"/>
              <a:cs typeface="+mn-lt"/>
            </a:endParaRPr>
          </a:p>
          <a:p>
            <a:pPr indent="-304800" defTabSz="914400">
              <a:lnSpc>
                <a:spcPct val="114999"/>
              </a:lnSpc>
              <a:buClr>
                <a:srgbClr val="000000"/>
              </a:buClr>
              <a:buSzPts val="1200"/>
              <a:buFont typeface="Wingdings" panose="05000000000000000000" pitchFamily="2" charset="2"/>
              <a:buChar char="§"/>
            </a:pPr>
            <a:endParaRPr lang="en-GB" sz="1200">
              <a:solidFill>
                <a:schemeClr val="dk1"/>
              </a:solidFill>
              <a:latin typeface="Times New Roman"/>
              <a:ea typeface="+mn-lt"/>
              <a:cs typeface="Times New Roman"/>
            </a:endParaRPr>
          </a:p>
          <a:p>
            <a:pPr indent="-304800" defTabSz="914400">
              <a:lnSpc>
                <a:spcPct val="115000"/>
              </a:lnSpc>
              <a:buClr>
                <a:schemeClr val="dk1"/>
              </a:buClr>
              <a:buSzPts val="1200"/>
              <a:buFont typeface="Wingdings" panose="05000000000000000000" pitchFamily="2" charset="2"/>
              <a:buChar char="§"/>
            </a:pPr>
            <a:r>
              <a:rPr lang="en-GB" sz="1200" b="1">
                <a:solidFill>
                  <a:schemeClr val="dk1"/>
                </a:solidFill>
                <a:latin typeface="Times New Roman"/>
                <a:ea typeface="+mn-lt"/>
                <a:cs typeface="+mn-lt"/>
              </a:rPr>
              <a:t>Model Optimization</a:t>
            </a:r>
            <a:r>
              <a:rPr lang="en-GB" sz="1200">
                <a:solidFill>
                  <a:schemeClr val="dk1"/>
                </a:solidFill>
                <a:latin typeface="Times New Roman"/>
                <a:ea typeface="+mn-lt"/>
                <a:cs typeface="+mn-lt"/>
              </a:rPr>
              <a:t>: Enhance accuracy by experimenting with advanced deep learning architectures, transfer learning, and </a:t>
            </a:r>
          </a:p>
          <a:p>
            <a:pPr marL="152400" indent="0" defTabSz="914400">
              <a:lnSpc>
                <a:spcPct val="115000"/>
              </a:lnSpc>
              <a:buClr>
                <a:schemeClr val="dk1"/>
              </a:buClr>
              <a:buSzPts val="1200"/>
              <a:buNone/>
            </a:pPr>
            <a:r>
              <a:rPr lang="en-GB" sz="1200">
                <a:solidFill>
                  <a:schemeClr val="dk1"/>
                </a:solidFill>
                <a:latin typeface="Times New Roman"/>
                <a:ea typeface="+mn-lt"/>
                <a:cs typeface="+mn-lt"/>
              </a:rPr>
              <a:t>         hyperparameter tuning.</a:t>
            </a:r>
          </a:p>
          <a:p>
            <a:pPr marL="152400" indent="0" defTabSz="914400">
              <a:lnSpc>
                <a:spcPct val="115000"/>
              </a:lnSpc>
              <a:buClr>
                <a:schemeClr val="dk1"/>
              </a:buClr>
              <a:buSzPts val="1200"/>
              <a:buNone/>
            </a:pPr>
            <a:endParaRPr lang="en-GB" sz="1200">
              <a:solidFill>
                <a:schemeClr val="dk1"/>
              </a:solidFill>
              <a:latin typeface="Times New Roman"/>
              <a:ea typeface="+mn-lt"/>
              <a:cs typeface="+mn-lt"/>
            </a:endParaRPr>
          </a:p>
          <a:p>
            <a:pPr indent="-304800" defTabSz="914400">
              <a:lnSpc>
                <a:spcPct val="115000"/>
              </a:lnSpc>
              <a:buClr>
                <a:schemeClr val="dk1"/>
              </a:buClr>
              <a:buSzPts val="1200"/>
              <a:buFont typeface="Wingdings" panose="05000000000000000000" pitchFamily="2" charset="2"/>
              <a:buChar char="§"/>
            </a:pPr>
            <a:r>
              <a:rPr lang="en-GB" sz="1200" b="1">
                <a:solidFill>
                  <a:schemeClr val="dk1"/>
                </a:solidFill>
                <a:latin typeface="Times New Roman"/>
                <a:ea typeface="+mn-lt"/>
                <a:cs typeface="+mn-lt"/>
              </a:rPr>
              <a:t>Real-World Validation</a:t>
            </a:r>
            <a:r>
              <a:rPr lang="en-GB" sz="1200">
                <a:solidFill>
                  <a:schemeClr val="dk1"/>
                </a:solidFill>
                <a:latin typeface="Times New Roman"/>
                <a:ea typeface="+mn-lt"/>
                <a:cs typeface="+mn-lt"/>
              </a:rPr>
              <a:t>: Conduct clinical trials to validate model performance against standard diagnostic methods.</a:t>
            </a:r>
          </a:p>
          <a:p>
            <a:pPr marL="152400" indent="0" defTabSz="914400">
              <a:lnSpc>
                <a:spcPct val="115000"/>
              </a:lnSpc>
              <a:buClr>
                <a:schemeClr val="dk1"/>
              </a:buClr>
              <a:buSzPts val="1200"/>
              <a:buNone/>
            </a:pPr>
            <a:endParaRPr lang="en-GB" sz="1200">
              <a:solidFill>
                <a:schemeClr val="dk1"/>
              </a:solidFill>
              <a:latin typeface="Times New Roman"/>
              <a:ea typeface="+mn-lt"/>
              <a:cs typeface="+mn-lt"/>
            </a:endParaRPr>
          </a:p>
          <a:p>
            <a:pPr indent="-304800" defTabSz="914400">
              <a:lnSpc>
                <a:spcPct val="115000"/>
              </a:lnSpc>
              <a:buClr>
                <a:schemeClr val="dk1"/>
              </a:buClr>
              <a:buSzPts val="1200"/>
              <a:buFont typeface="Wingdings" panose="05000000000000000000" pitchFamily="2" charset="2"/>
              <a:buChar char="§"/>
            </a:pPr>
            <a:r>
              <a:rPr lang="en-GB" sz="1200" b="1">
                <a:solidFill>
                  <a:schemeClr val="dk1"/>
                </a:solidFill>
                <a:latin typeface="Times New Roman"/>
                <a:ea typeface="+mn-lt"/>
                <a:cs typeface="+mn-lt"/>
              </a:rPr>
              <a:t>Web &amp; Mobile Deployment</a:t>
            </a:r>
            <a:r>
              <a:rPr lang="en-GB" sz="1200">
                <a:solidFill>
                  <a:schemeClr val="dk1"/>
                </a:solidFill>
                <a:latin typeface="Times New Roman"/>
                <a:ea typeface="+mn-lt"/>
                <a:cs typeface="+mn-lt"/>
              </a:rPr>
              <a:t>: Fully implement and optimize the web-based system and mobile integration for real-time diagnosis.</a:t>
            </a:r>
          </a:p>
          <a:p>
            <a:pPr marL="152400" indent="0" defTabSz="914400">
              <a:lnSpc>
                <a:spcPct val="115000"/>
              </a:lnSpc>
              <a:buClr>
                <a:schemeClr val="dk1"/>
              </a:buClr>
              <a:buSzPts val="1200"/>
              <a:buNone/>
            </a:pPr>
            <a:endParaRPr lang="en-GB" sz="1200">
              <a:solidFill>
                <a:schemeClr val="dk1"/>
              </a:solidFill>
              <a:latin typeface="Times New Roman"/>
              <a:ea typeface="+mn-lt"/>
              <a:cs typeface="+mn-lt"/>
            </a:endParaRPr>
          </a:p>
          <a:p>
            <a:pPr indent="-304800" defTabSz="914400">
              <a:lnSpc>
                <a:spcPct val="115000"/>
              </a:lnSpc>
              <a:buClr>
                <a:schemeClr val="dk1"/>
              </a:buClr>
              <a:buSzPts val="1200"/>
              <a:buFont typeface="Wingdings" panose="05000000000000000000" pitchFamily="2" charset="2"/>
              <a:buChar char="§"/>
            </a:pPr>
            <a:r>
              <a:rPr lang="en-GB" sz="1200" b="1">
                <a:solidFill>
                  <a:schemeClr val="dk1"/>
                </a:solidFill>
                <a:latin typeface="Times New Roman"/>
                <a:ea typeface="+mn-lt"/>
                <a:cs typeface="+mn-lt"/>
              </a:rPr>
              <a:t>Regulatory Compliance &amp; Approval</a:t>
            </a:r>
            <a:r>
              <a:rPr lang="en-GB" sz="1200">
                <a:solidFill>
                  <a:schemeClr val="dk1"/>
                </a:solidFill>
                <a:latin typeface="Times New Roman"/>
                <a:ea typeface="+mn-lt"/>
                <a:cs typeface="+mn-lt"/>
              </a:rPr>
              <a:t>: Ensure compliance with medical regulations and obtain necessary certifications for real-world deployment.</a:t>
            </a:r>
          </a:p>
          <a:p>
            <a:pPr indent="-304800" defTabSz="914400">
              <a:lnSpc>
                <a:spcPct val="114999"/>
              </a:lnSpc>
              <a:buClr>
                <a:srgbClr val="000000"/>
              </a:buClr>
              <a:buSzPts val="1200"/>
              <a:buChar char="§"/>
            </a:pPr>
            <a:endParaRPr lang="en-GB" sz="1200">
              <a:solidFill>
                <a:schemeClr val="dk1"/>
              </a:solidFill>
              <a:latin typeface="Times New Roman"/>
              <a:ea typeface="+mn-lt"/>
              <a:cs typeface="+mn-lt"/>
            </a:endParaRPr>
          </a:p>
          <a:p>
            <a:pPr marL="323850" indent="-171450" defTabSz="914400">
              <a:lnSpc>
                <a:spcPct val="114999"/>
              </a:lnSpc>
              <a:buClr>
                <a:srgbClr val="000000"/>
              </a:buClr>
              <a:buSzPts val="1200"/>
              <a:buFont typeface="Wingdings" panose="05000000000000000000" pitchFamily="2" charset="2"/>
              <a:buChar char="§"/>
            </a:pPr>
            <a:r>
              <a:rPr lang="en-GB" sz="1200" b="1">
                <a:solidFill>
                  <a:schemeClr val="dk1"/>
                </a:solidFill>
                <a:latin typeface="Times New Roman"/>
                <a:ea typeface="+mn-lt"/>
                <a:cs typeface="Times New Roman"/>
              </a:rPr>
              <a:t>   Multi-Disease Detection: </a:t>
            </a:r>
            <a:r>
              <a:rPr lang="en-GB" sz="1200">
                <a:solidFill>
                  <a:schemeClr val="dk1"/>
                </a:solidFill>
                <a:latin typeface="Times New Roman"/>
                <a:ea typeface="+mn-lt"/>
                <a:cs typeface="Times New Roman"/>
              </a:rPr>
              <a:t>Incorporate detection of additional retinal diseases such as diabetic retinopathy, hypertensive retinopathy.</a:t>
            </a:r>
            <a:endParaRPr lang="en-GB" sz="1200">
              <a:solidFill>
                <a:schemeClr val="dk1"/>
              </a:solidFill>
              <a:latin typeface="Times New Roman"/>
              <a:ea typeface="+mn-lt"/>
              <a:cs typeface="+mn-lt"/>
            </a:endParaRPr>
          </a:p>
          <a:p>
            <a:pPr marL="152400" indent="0" defTabSz="914400">
              <a:lnSpc>
                <a:spcPct val="115000"/>
              </a:lnSpc>
              <a:buClr>
                <a:schemeClr val="dk1"/>
              </a:buClr>
              <a:buSzPts val="1200"/>
              <a:buNone/>
            </a:pPr>
            <a:endParaRPr lang="en-GB" sz="1200">
              <a:solidFill>
                <a:schemeClr val="dk1"/>
              </a:solidFill>
              <a:latin typeface="Times New Roman"/>
              <a:ea typeface="+mn-lt"/>
              <a:cs typeface="+mn-lt"/>
            </a:endParaRPr>
          </a:p>
          <a:p>
            <a:pPr marL="152400" indent="0" defTabSz="914400">
              <a:lnSpc>
                <a:spcPct val="115000"/>
              </a:lnSpc>
              <a:buClr>
                <a:schemeClr val="dk1"/>
              </a:buClr>
              <a:buSzPts val="1200"/>
              <a:buNone/>
            </a:pPr>
            <a:r>
              <a:rPr lang="en-GB" sz="1200">
                <a:solidFill>
                  <a:schemeClr val="dk1"/>
                </a:solidFill>
                <a:latin typeface="Times New Roman"/>
                <a:ea typeface="+mn-lt"/>
                <a:cs typeface="+mn-lt"/>
              </a:rPr>
              <a:t>GitHub link : </a:t>
            </a:r>
            <a:r>
              <a:rPr lang="en-GB" sz="1200">
                <a:solidFill>
                  <a:schemeClr val="dk1"/>
                </a:solidFill>
                <a:ea typeface="+mn-lt"/>
                <a:cs typeface="+mn-lt"/>
                <a:hlinkClick r:id="rId2">
                  <a:extLst>
                    <a:ext uri="{A12FA001-AC4F-418D-AE19-62706E023703}">
                      <ahyp:hlinkClr xmlns:ahyp="http://schemas.microsoft.com/office/drawing/2018/hyperlinkcolor" val="tx"/>
                    </a:ext>
                  </a:extLst>
                </a:hlinkClick>
              </a:rPr>
              <a:t> https://github.com/shravnid/G1-FINAL-PROJECT#</a:t>
            </a:r>
            <a:r>
              <a:rPr lang="en-GB" sz="1200">
                <a:solidFill>
                  <a:schemeClr val="dk1"/>
                </a:solidFill>
                <a:ea typeface="+mn-lt"/>
                <a:cs typeface="+mn-lt"/>
              </a:rPr>
              <a:t>  </a:t>
            </a:r>
            <a:endParaRPr lang="en-GB">
              <a:solidFill>
                <a:schemeClr val="dk1"/>
              </a:solidFill>
              <a:ea typeface="+mn-lt"/>
              <a:cs typeface="+mn-lt"/>
            </a:endParaRPr>
          </a:p>
        </p:txBody>
      </p:sp>
      <p:sp>
        <p:nvSpPr>
          <p:cNvPr id="5" name="TextBox 4">
            <a:extLst>
              <a:ext uri="{FF2B5EF4-FFF2-40B4-BE49-F238E27FC236}">
                <a16:creationId xmlns:a16="http://schemas.microsoft.com/office/drawing/2014/main" id="{A0C1C6A2-9A21-D61B-626C-9F1969CEF17C}"/>
              </a:ext>
            </a:extLst>
          </p:cNvPr>
          <p:cNvSpPr txBox="1"/>
          <p:nvPr/>
        </p:nvSpPr>
        <p:spPr>
          <a:xfrm>
            <a:off x="311700" y="181329"/>
            <a:ext cx="797701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a:latin typeface="Times New Roman"/>
                <a:cs typeface="Times New Roman"/>
              </a:rPr>
              <a:t>FUTURE </a:t>
            </a:r>
            <a:r>
              <a:rPr lang="en-GB" sz="2000" b="1">
                <a:latin typeface="Times New Roman"/>
                <a:ea typeface="+mj-ea"/>
                <a:cs typeface="Times New Roman"/>
              </a:rPr>
              <a:t>COURSE</a:t>
            </a:r>
            <a:r>
              <a:rPr lang="en-GB" sz="2000" b="1">
                <a:latin typeface="Times New Roman"/>
                <a:cs typeface="Times New Roman"/>
              </a:rPr>
              <a:t> OF ACTION</a:t>
            </a:r>
          </a:p>
        </p:txBody>
      </p:sp>
    </p:spTree>
    <p:extLst>
      <p:ext uri="{BB962C8B-B14F-4D97-AF65-F5344CB8AC3E}">
        <p14:creationId xmlns:p14="http://schemas.microsoft.com/office/powerpoint/2010/main" val="3973335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1BF3C-4F54-C1F6-3CD8-53E037B932B2}"/>
              </a:ext>
            </a:extLst>
          </p:cNvPr>
          <p:cNvSpPr>
            <a:spLocks noGrp="1"/>
          </p:cNvSpPr>
          <p:nvPr>
            <p:ph type="title"/>
          </p:nvPr>
        </p:nvSpPr>
        <p:spPr>
          <a:xfrm>
            <a:off x="311700" y="564275"/>
            <a:ext cx="8520600" cy="472281"/>
          </a:xfrm>
        </p:spPr>
        <p:txBody>
          <a:bodyPr>
            <a:noAutofit/>
          </a:bodyPr>
          <a:lstStyle/>
          <a:p>
            <a:r>
              <a:rPr lang="en-US" sz="2000" b="1">
                <a:latin typeface="Times New Roman"/>
                <a:cs typeface="Times New Roman"/>
              </a:rPr>
              <a:t>CONCLUSION</a:t>
            </a:r>
          </a:p>
        </p:txBody>
      </p:sp>
      <p:sp>
        <p:nvSpPr>
          <p:cNvPr id="6" name="Text Placeholder 5">
            <a:extLst>
              <a:ext uri="{FF2B5EF4-FFF2-40B4-BE49-F238E27FC236}">
                <a16:creationId xmlns:a16="http://schemas.microsoft.com/office/drawing/2014/main" id="{A6F36F1D-7EA0-D9A4-A974-F90633BD41EC}"/>
              </a:ext>
            </a:extLst>
          </p:cNvPr>
          <p:cNvSpPr>
            <a:spLocks noGrp="1"/>
          </p:cNvSpPr>
          <p:nvPr>
            <p:ph type="body" idx="1"/>
          </p:nvPr>
        </p:nvSpPr>
        <p:spPr>
          <a:xfrm>
            <a:off x="311700" y="1272197"/>
            <a:ext cx="8090018" cy="3307028"/>
          </a:xfrm>
        </p:spPr>
        <p:txBody>
          <a:bodyPr/>
          <a:lstStyle/>
          <a:p>
            <a:pPr>
              <a:buFont typeface="Wingdings" panose="05000000000000000000" pitchFamily="2" charset="2"/>
              <a:buChar char="§"/>
            </a:pPr>
            <a:r>
              <a:rPr lang="en-US" sz="1200">
                <a:solidFill>
                  <a:schemeClr val="dk1"/>
                </a:solidFill>
                <a:latin typeface="Times New Roman"/>
                <a:ea typeface="+mn-lt"/>
                <a:cs typeface="Times New Roman"/>
              </a:rPr>
              <a:t>This project demonstrates the effectiveness of deep learning models, particularly CNNs, in detecting glaucoma from retinal fundus images. </a:t>
            </a:r>
          </a:p>
          <a:p>
            <a:pPr marL="114300" indent="0">
              <a:buNone/>
            </a:pPr>
            <a:endParaRPr lang="en-US" sz="1200">
              <a:solidFill>
                <a:schemeClr val="dk1"/>
              </a:solidFill>
              <a:latin typeface="Times New Roman"/>
              <a:ea typeface="+mn-lt"/>
              <a:cs typeface="Times New Roman"/>
            </a:endParaRPr>
          </a:p>
          <a:p>
            <a:pPr>
              <a:buFont typeface="Wingdings" panose="05000000000000000000" pitchFamily="2" charset="2"/>
              <a:buChar char="§"/>
            </a:pPr>
            <a:r>
              <a:rPr lang="en-US" sz="1200">
                <a:solidFill>
                  <a:schemeClr val="dk1"/>
                </a:solidFill>
                <a:latin typeface="Times New Roman"/>
                <a:ea typeface="+mn-lt"/>
                <a:cs typeface="Times New Roman"/>
              </a:rPr>
              <a:t>Among the evaluated models, InceptionV3 showed the highest accuracy and recall, while </a:t>
            </a:r>
            <a:r>
              <a:rPr lang="en-US" sz="1200" err="1">
                <a:solidFill>
                  <a:schemeClr val="dk1"/>
                </a:solidFill>
                <a:latin typeface="Times New Roman"/>
                <a:ea typeface="+mn-lt"/>
                <a:cs typeface="Times New Roman"/>
              </a:rPr>
              <a:t>DenseNet</a:t>
            </a:r>
            <a:r>
              <a:rPr lang="en-US" sz="1200">
                <a:solidFill>
                  <a:schemeClr val="dk1"/>
                </a:solidFill>
                <a:latin typeface="Times New Roman"/>
                <a:ea typeface="+mn-lt"/>
                <a:cs typeface="Times New Roman"/>
              </a:rPr>
              <a:t> achieved perfect sensitivity with minimal false positives. </a:t>
            </a:r>
          </a:p>
          <a:p>
            <a:pPr marL="114300" indent="0">
              <a:buNone/>
            </a:pPr>
            <a:endParaRPr lang="en-US" sz="1200">
              <a:solidFill>
                <a:schemeClr val="dk1"/>
              </a:solidFill>
              <a:latin typeface="Times New Roman"/>
              <a:ea typeface="+mn-lt"/>
              <a:cs typeface="Times New Roman"/>
            </a:endParaRPr>
          </a:p>
          <a:p>
            <a:pPr>
              <a:buFont typeface="Wingdings" panose="05000000000000000000" pitchFamily="2" charset="2"/>
              <a:buChar char="§"/>
            </a:pPr>
            <a:r>
              <a:rPr lang="en-US" sz="1200">
                <a:solidFill>
                  <a:schemeClr val="dk1"/>
                </a:solidFill>
                <a:latin typeface="Times New Roman"/>
                <a:ea typeface="+mn-lt"/>
                <a:cs typeface="Times New Roman"/>
              </a:rPr>
              <a:t>VGG16 also performed reliably across all metrics, whereas ResNet-50 needs further tuning.</a:t>
            </a:r>
          </a:p>
          <a:p>
            <a:pPr marL="114300" indent="0">
              <a:buNone/>
            </a:pPr>
            <a:endParaRPr lang="en-US" sz="1200">
              <a:solidFill>
                <a:schemeClr val="dk1"/>
              </a:solidFill>
              <a:latin typeface="Times New Roman"/>
              <a:ea typeface="+mn-lt"/>
              <a:cs typeface="Times New Roman"/>
            </a:endParaRPr>
          </a:p>
          <a:p>
            <a:pPr>
              <a:buFont typeface="Wingdings" panose="05000000000000000000" pitchFamily="2" charset="2"/>
              <a:buChar char="§"/>
            </a:pPr>
            <a:r>
              <a:rPr lang="en-US" sz="1200">
                <a:solidFill>
                  <a:schemeClr val="dk1"/>
                </a:solidFill>
                <a:latin typeface="Times New Roman"/>
                <a:ea typeface="+mn-lt"/>
                <a:cs typeface="Times New Roman"/>
              </a:rPr>
              <a:t>A user-friendly interface and web application were developed to support real-time diagnosis using handheld fundus cameras.</a:t>
            </a:r>
          </a:p>
          <a:p>
            <a:pPr marL="114300" indent="0">
              <a:buNone/>
            </a:pPr>
            <a:endParaRPr lang="en-US" sz="1200">
              <a:solidFill>
                <a:schemeClr val="dk1"/>
              </a:solidFill>
              <a:latin typeface="Times New Roman"/>
              <a:ea typeface="+mn-lt"/>
              <a:cs typeface="Times New Roman"/>
            </a:endParaRPr>
          </a:p>
          <a:p>
            <a:pPr>
              <a:buFont typeface="Wingdings" panose="05000000000000000000" pitchFamily="2" charset="2"/>
              <a:buChar char="§"/>
            </a:pPr>
            <a:r>
              <a:rPr lang="en-US" sz="1200">
                <a:solidFill>
                  <a:schemeClr val="dk1"/>
                </a:solidFill>
                <a:latin typeface="Times New Roman"/>
                <a:ea typeface="+mn-lt"/>
                <a:cs typeface="Times New Roman"/>
              </a:rPr>
              <a:t>Advanced approaches such as ensemble models, attention mechanisms, and self-supervised learning offer promising future directions.</a:t>
            </a:r>
          </a:p>
          <a:p>
            <a:pPr marL="114300" indent="0">
              <a:buNone/>
            </a:pPr>
            <a:endParaRPr lang="en-US" sz="1200">
              <a:solidFill>
                <a:schemeClr val="dk1"/>
              </a:solidFill>
              <a:latin typeface="Times New Roman"/>
              <a:ea typeface="+mn-lt"/>
              <a:cs typeface="Times New Roman"/>
            </a:endParaRPr>
          </a:p>
          <a:p>
            <a:pPr>
              <a:buFont typeface="Wingdings" panose="05000000000000000000" pitchFamily="2" charset="2"/>
              <a:buChar char="§"/>
            </a:pPr>
            <a:r>
              <a:rPr lang="en-US" sz="1200">
                <a:solidFill>
                  <a:schemeClr val="dk1"/>
                </a:solidFill>
                <a:latin typeface="Times New Roman"/>
                <a:ea typeface="+mn-lt"/>
                <a:cs typeface="Times New Roman"/>
              </a:rPr>
              <a:t>Overall, this work lays a solid foundation for automated, accessible glaucoma screening, with potential to enhance early detection and assist in real-world clinical workflows.</a:t>
            </a:r>
          </a:p>
          <a:p>
            <a:endParaRPr lang="en-IN"/>
          </a:p>
        </p:txBody>
      </p:sp>
    </p:spTree>
    <p:extLst>
      <p:ext uri="{BB962C8B-B14F-4D97-AF65-F5344CB8AC3E}">
        <p14:creationId xmlns:p14="http://schemas.microsoft.com/office/powerpoint/2010/main" val="1771001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a:extLst>
            <a:ext uri="{FF2B5EF4-FFF2-40B4-BE49-F238E27FC236}">
              <a16:creationId xmlns:a16="http://schemas.microsoft.com/office/drawing/2014/main" id="{AA7B2DC3-4302-A362-27CC-1486515D8B41}"/>
            </a:ext>
          </a:extLst>
        </p:cNvPr>
        <p:cNvGrpSpPr/>
        <p:nvPr/>
      </p:nvGrpSpPr>
      <p:grpSpPr>
        <a:xfrm>
          <a:off x="0" y="0"/>
          <a:ext cx="0" cy="0"/>
          <a:chOff x="0" y="0"/>
          <a:chExt cx="0" cy="0"/>
        </a:xfrm>
      </p:grpSpPr>
      <p:sp>
        <p:nvSpPr>
          <p:cNvPr id="81" name="Google Shape;81;p16">
            <a:extLst>
              <a:ext uri="{FF2B5EF4-FFF2-40B4-BE49-F238E27FC236}">
                <a16:creationId xmlns:a16="http://schemas.microsoft.com/office/drawing/2014/main" id="{A4606541-FBDF-6993-BD29-18514CBAA2D6}"/>
              </a:ext>
            </a:extLst>
          </p:cNvPr>
          <p:cNvSpPr txBox="1">
            <a:spLocks noGrp="1"/>
          </p:cNvSpPr>
          <p:nvPr>
            <p:ph type="title"/>
          </p:nvPr>
        </p:nvSpPr>
        <p:spPr>
          <a:xfrm>
            <a:off x="311700" y="7241"/>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IN" sz="2000" b="1">
                <a:latin typeface="Times New Roman"/>
                <a:cs typeface="Times New Roman"/>
              </a:rPr>
              <a:t>INTRODUCTION</a:t>
            </a:r>
          </a:p>
        </p:txBody>
      </p:sp>
      <p:sp>
        <p:nvSpPr>
          <p:cNvPr id="82" name="Google Shape;82;p16">
            <a:extLst>
              <a:ext uri="{FF2B5EF4-FFF2-40B4-BE49-F238E27FC236}">
                <a16:creationId xmlns:a16="http://schemas.microsoft.com/office/drawing/2014/main" id="{436AA2E4-5DD5-615C-725F-5391601C80E9}"/>
              </a:ext>
            </a:extLst>
          </p:cNvPr>
          <p:cNvSpPr txBox="1"/>
          <p:nvPr/>
        </p:nvSpPr>
        <p:spPr>
          <a:xfrm>
            <a:off x="-126915" y="838541"/>
            <a:ext cx="8728222" cy="3466417"/>
          </a:xfrm>
          <a:prstGeom prst="rect">
            <a:avLst/>
          </a:prstGeom>
          <a:noFill/>
          <a:ln>
            <a:noFill/>
          </a:ln>
        </p:spPr>
        <p:txBody>
          <a:bodyPr spcFirstLastPara="1" wrap="square" lIns="91425" tIns="91425" rIns="91425" bIns="91425" anchor="t" anchorCtr="0">
            <a:noAutofit/>
          </a:bodyPr>
          <a:lstStyle/>
          <a:p>
            <a:pPr marL="495300" defTabSz="914400">
              <a:lnSpc>
                <a:spcPct val="135000"/>
              </a:lnSpc>
              <a:spcBef>
                <a:spcPts val="0"/>
              </a:spcBef>
              <a:buClr>
                <a:schemeClr val="dk1"/>
              </a:buClr>
              <a:buSzPts val="1200"/>
              <a:buFont typeface="Wingdings" panose="05000000000000000000" pitchFamily="2" charset="2"/>
              <a:buChar char="§"/>
            </a:pPr>
            <a:r>
              <a:rPr lang="en-US" sz="1400">
                <a:solidFill>
                  <a:schemeClr val="dk1"/>
                </a:solidFill>
                <a:latin typeface="Times New Roman"/>
                <a:cs typeface="Times New Roman"/>
              </a:rPr>
              <a:t>Glaucoma is a group of eye diseases that can cause vision loss and blindness by damaging a nerve in the back of your eye called the optic nerve</a:t>
            </a:r>
            <a:endParaRPr lang="en-US" sz="1400">
              <a:solidFill>
                <a:schemeClr val="dk1"/>
              </a:solidFill>
            </a:endParaRPr>
          </a:p>
          <a:p>
            <a:pPr marL="495300" defTabSz="914400">
              <a:lnSpc>
                <a:spcPct val="135000"/>
              </a:lnSpc>
              <a:spcBef>
                <a:spcPts val="0"/>
              </a:spcBef>
              <a:buClr>
                <a:schemeClr val="dk1"/>
              </a:buClr>
              <a:buSzPts val="1200"/>
              <a:buFont typeface="Wingdings" panose="05000000000000000000" pitchFamily="2" charset="2"/>
              <a:buChar char="§"/>
            </a:pPr>
            <a:r>
              <a:rPr lang="en-US" sz="1400">
                <a:solidFill>
                  <a:schemeClr val="dk1"/>
                </a:solidFill>
                <a:latin typeface="Times New Roman"/>
                <a:cs typeface="Times New Roman"/>
              </a:rPr>
              <a:t>One of the main causes of vision loss worldwide is glaucoma. Early detection is essential for successful intervention.</a:t>
            </a:r>
          </a:p>
          <a:p>
            <a:pPr marL="495300" defTabSz="914400">
              <a:lnSpc>
                <a:spcPct val="135000"/>
              </a:lnSpc>
              <a:spcBef>
                <a:spcPts val="0"/>
              </a:spcBef>
              <a:buClr>
                <a:schemeClr val="dk1"/>
              </a:buClr>
              <a:buSzPts val="1200"/>
              <a:buFont typeface="Wingdings" panose="05000000000000000000" pitchFamily="2" charset="2"/>
              <a:buChar char="§"/>
            </a:pPr>
            <a:r>
              <a:rPr lang="en-US" sz="1400">
                <a:solidFill>
                  <a:schemeClr val="dk1"/>
                </a:solidFill>
                <a:latin typeface="Times New Roman"/>
                <a:cs typeface="Times New Roman"/>
              </a:rPr>
              <a:t>Traditional glaucoma detection techniques are time-consuming, difficult, and expensive. A potential, cost effective answer is provided by neural network models.</a:t>
            </a:r>
          </a:p>
          <a:p>
            <a:pPr marL="495300" defTabSz="914400">
              <a:lnSpc>
                <a:spcPct val="135000"/>
              </a:lnSpc>
              <a:spcBef>
                <a:spcPts val="0"/>
              </a:spcBef>
              <a:buClr>
                <a:schemeClr val="dk1"/>
              </a:buClr>
              <a:buSzPts val="1200"/>
              <a:buFont typeface="Wingdings" panose="05000000000000000000" pitchFamily="2" charset="2"/>
              <a:buChar char="§"/>
            </a:pPr>
            <a:r>
              <a:rPr lang="en-US" sz="1400">
                <a:solidFill>
                  <a:schemeClr val="dk1"/>
                </a:solidFill>
                <a:latin typeface="Times New Roman"/>
                <a:cs typeface="Times New Roman"/>
              </a:rPr>
              <a:t>The Digital Fundus Image (DFI) is one of the most common and popular ways to diagnose glaucoma. DFI has become the best modality for thorough glaucoma screening because to how simple it is to acquire them in a non-invasive way that is appropriate for screening on a big scale.</a:t>
            </a:r>
          </a:p>
          <a:p>
            <a:pPr marL="495300" defTabSz="914400">
              <a:lnSpc>
                <a:spcPct val="135000"/>
              </a:lnSpc>
              <a:spcBef>
                <a:spcPts val="0"/>
              </a:spcBef>
              <a:buClr>
                <a:schemeClr val="dk1"/>
              </a:buClr>
              <a:buSzPts val="1200"/>
              <a:buFont typeface="Wingdings" panose="05000000000000000000" pitchFamily="2" charset="2"/>
              <a:buChar char="§"/>
            </a:pPr>
            <a:r>
              <a:rPr lang="en-US" sz="1400">
                <a:solidFill>
                  <a:schemeClr val="dk1"/>
                </a:solidFill>
                <a:latin typeface="Times New Roman"/>
                <a:cs typeface="Times New Roman"/>
              </a:rPr>
              <a:t>The assessment system to be employed comprises a variety of performance criteria, including the Confusion Matrix, Accuracy,F1-score, Precision, and ROC- AUC curve.</a:t>
            </a:r>
          </a:p>
          <a:p>
            <a:pPr marL="120650" lvl="0" defTabSz="685800">
              <a:lnSpc>
                <a:spcPct val="110000"/>
              </a:lnSpc>
              <a:spcBef>
                <a:spcPts val="0"/>
              </a:spcBef>
              <a:buClr>
                <a:schemeClr val="dk1"/>
              </a:buClr>
              <a:buSzPts val="1700"/>
            </a:pPr>
            <a:endParaRPr lang="en-US" sz="1600" spc="38">
              <a:solidFill>
                <a:schemeClr val="dk1"/>
              </a:solidFill>
              <a:latin typeface="Times New Roman"/>
              <a:cs typeface="Times New Roman"/>
            </a:endParaRPr>
          </a:p>
        </p:txBody>
      </p:sp>
    </p:spTree>
    <p:extLst>
      <p:ext uri="{BB962C8B-B14F-4D97-AF65-F5344CB8AC3E}">
        <p14:creationId xmlns:p14="http://schemas.microsoft.com/office/powerpoint/2010/main" val="637408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0B5E-1575-6F6C-916F-98551960BEF9}"/>
              </a:ext>
            </a:extLst>
          </p:cNvPr>
          <p:cNvSpPr>
            <a:spLocks noGrp="1"/>
          </p:cNvSpPr>
          <p:nvPr>
            <p:ph type="title"/>
          </p:nvPr>
        </p:nvSpPr>
        <p:spPr>
          <a:xfrm>
            <a:off x="410760" y="420517"/>
            <a:ext cx="8520600" cy="385060"/>
          </a:xfrm>
        </p:spPr>
        <p:txBody>
          <a:bodyPr>
            <a:normAutofit fontScale="90000"/>
          </a:bodyPr>
          <a:lstStyle/>
          <a:p>
            <a:r>
              <a:rPr lang="en-GB" sz="2000" b="1">
                <a:latin typeface="Times New Roman"/>
              </a:rPr>
              <a:t>REFERENCE PAPERS : </a:t>
            </a:r>
            <a:endParaRPr lang="en-US"/>
          </a:p>
        </p:txBody>
      </p:sp>
      <p:sp>
        <p:nvSpPr>
          <p:cNvPr id="6" name="Text Placeholder 5">
            <a:extLst>
              <a:ext uri="{FF2B5EF4-FFF2-40B4-BE49-F238E27FC236}">
                <a16:creationId xmlns:a16="http://schemas.microsoft.com/office/drawing/2014/main" id="{13B848CB-4670-5625-B413-68B892A0DF7E}"/>
              </a:ext>
            </a:extLst>
          </p:cNvPr>
          <p:cNvSpPr>
            <a:spLocks noGrp="1"/>
          </p:cNvSpPr>
          <p:nvPr>
            <p:ph type="body" idx="1"/>
          </p:nvPr>
        </p:nvSpPr>
        <p:spPr>
          <a:xfrm>
            <a:off x="326568" y="805577"/>
            <a:ext cx="8237034" cy="4434120"/>
          </a:xfrm>
        </p:spPr>
        <p:txBody>
          <a:bodyPr>
            <a:normAutofit/>
          </a:bodyPr>
          <a:lstStyle/>
          <a:p>
            <a:pPr marL="114300" indent="0">
              <a:buNone/>
            </a:pPr>
            <a:r>
              <a:rPr lang="en-IN" sz="1100">
                <a:latin typeface="Times New Roman"/>
                <a:cs typeface="Times New Roman"/>
              </a:rPr>
              <a:t>[1] M. T. Islam, S. T. </a:t>
            </a:r>
            <a:r>
              <a:rPr lang="en-IN" sz="1100" err="1">
                <a:latin typeface="Times New Roman"/>
                <a:cs typeface="Times New Roman"/>
              </a:rPr>
              <a:t>Mashfu</a:t>
            </a:r>
            <a:r>
              <a:rPr lang="en-IN" sz="1100">
                <a:latin typeface="Times New Roman"/>
                <a:cs typeface="Times New Roman"/>
              </a:rPr>
              <a:t>, A. Faisal, S. C. Siam, I. T. </a:t>
            </a:r>
            <a:r>
              <a:rPr lang="en-IN" sz="1100" err="1">
                <a:latin typeface="Times New Roman"/>
                <a:cs typeface="Times New Roman"/>
              </a:rPr>
              <a:t>Naheen</a:t>
            </a:r>
            <a:r>
              <a:rPr lang="en-IN" sz="1100">
                <a:latin typeface="Times New Roman"/>
                <a:cs typeface="Times New Roman"/>
              </a:rPr>
              <a:t>, and R. Khan, "Deep Learning-Based Glaucoma Detection With Cropped Optic Cup and Disc and Blood Vessel Segmentation," IEEE Access, vol. 10,Dec. 2021, </a:t>
            </a:r>
            <a:r>
              <a:rPr lang="en-IN" sz="1100">
                <a:latin typeface="Times New Roman"/>
                <a:cs typeface="Times New Roman"/>
                <a:hlinkClick r:id="rId2">
                  <a:extLst>
                    <a:ext uri="{A12FA001-AC4F-418D-AE19-62706E023703}">
                      <ahyp:hlinkClr xmlns:ahyp="http://schemas.microsoft.com/office/drawing/2018/hyperlinkcolor" val="tx"/>
                    </a:ext>
                  </a:extLst>
                </a:hlinkClick>
              </a:rPr>
              <a:t>https://ieeexplore.ieee.org/document/9664528</a:t>
            </a:r>
            <a:r>
              <a:rPr lang="en-IN" sz="1100">
                <a:latin typeface="Times New Roman"/>
                <a:cs typeface="Times New Roman"/>
              </a:rPr>
              <a:t> </a:t>
            </a:r>
            <a:endParaRPr lang="en-US" sz="1100">
              <a:latin typeface="Times New Roman"/>
              <a:cs typeface="Times New Roman"/>
            </a:endParaRPr>
          </a:p>
          <a:p>
            <a:pPr marL="0" indent="0">
              <a:buNone/>
            </a:pPr>
            <a:r>
              <a:rPr lang="en-IN" sz="1100">
                <a:latin typeface="Times New Roman"/>
                <a:cs typeface="Times New Roman"/>
              </a:rPr>
              <a:t>   </a:t>
            </a:r>
          </a:p>
          <a:p>
            <a:pPr marL="0" indent="0">
              <a:buNone/>
            </a:pPr>
            <a:r>
              <a:rPr lang="en-IN" sz="1100">
                <a:latin typeface="Times New Roman"/>
                <a:cs typeface="Times New Roman"/>
              </a:rPr>
              <a:t>   [2] Shuang Yu, Di Xiao, Shaun Frost, </a:t>
            </a:r>
            <a:r>
              <a:rPr lang="en-IN" sz="1100" err="1">
                <a:latin typeface="Times New Roman"/>
                <a:cs typeface="Times New Roman"/>
              </a:rPr>
              <a:t>Yogesan</a:t>
            </a:r>
            <a:r>
              <a:rPr lang="en-IN" sz="1100">
                <a:latin typeface="Times New Roman"/>
                <a:cs typeface="Times New Roman"/>
              </a:rPr>
              <a:t> </a:t>
            </a:r>
            <a:r>
              <a:rPr lang="en-IN" sz="1100" err="1">
                <a:latin typeface="Times New Roman"/>
                <a:cs typeface="Times New Roman"/>
              </a:rPr>
              <a:t>Kanagasingam</a:t>
            </a:r>
            <a:r>
              <a:rPr lang="en-IN" sz="1100">
                <a:latin typeface="Times New Roman"/>
                <a:cs typeface="Times New Roman"/>
              </a:rPr>
              <a:t>, Robust optic disc and cup segmentation with deep learning for             glaucoma detection, Computerized Medical Imaging and Graphics 2019, </a:t>
            </a:r>
            <a:r>
              <a:rPr lang="en-IN" sz="1100">
                <a:latin typeface="Times New Roman"/>
                <a:cs typeface="Times New Roman"/>
                <a:hlinkClick r:id="rId3">
                  <a:extLst>
                    <a:ext uri="{A12FA001-AC4F-418D-AE19-62706E023703}">
                      <ahyp:hlinkClr xmlns:ahyp="http://schemas.microsoft.com/office/drawing/2018/hyperlinkcolor" val="tx"/>
                    </a:ext>
                  </a:extLst>
                </a:hlinkClick>
              </a:rPr>
              <a:t>https://doi.org/10.1016/j.compmedimag.2019.02.005</a:t>
            </a:r>
            <a:r>
              <a:rPr lang="en-IN" sz="1100">
                <a:latin typeface="Times New Roman"/>
                <a:cs typeface="Times New Roman"/>
              </a:rPr>
              <a:t> </a:t>
            </a:r>
          </a:p>
          <a:p>
            <a:pPr marL="114300" indent="0">
              <a:buNone/>
            </a:pPr>
            <a:endParaRPr lang="en-IN" sz="1100">
              <a:latin typeface="Times New Roman"/>
              <a:cs typeface="Times New Roman"/>
            </a:endParaRPr>
          </a:p>
          <a:p>
            <a:pPr marL="114300" indent="0">
              <a:buNone/>
            </a:pPr>
            <a:r>
              <a:rPr lang="en-IN" sz="1100">
                <a:latin typeface="Times New Roman"/>
                <a:cs typeface="Times New Roman"/>
              </a:rPr>
              <a:t>[3] Maria </a:t>
            </a:r>
            <a:r>
              <a:rPr lang="en-IN" sz="1100" err="1">
                <a:latin typeface="Times New Roman"/>
                <a:cs typeface="Times New Roman"/>
              </a:rPr>
              <a:t>Ulfa</a:t>
            </a:r>
            <a:r>
              <a:rPr lang="en-IN" sz="1100">
                <a:latin typeface="Times New Roman"/>
                <a:cs typeface="Times New Roman"/>
              </a:rPr>
              <a:t> </a:t>
            </a:r>
            <a:r>
              <a:rPr lang="en-IN" sz="1100" err="1">
                <a:latin typeface="Times New Roman"/>
                <a:cs typeface="Times New Roman"/>
              </a:rPr>
              <a:t>Muthmainah</a:t>
            </a:r>
            <a:r>
              <a:rPr lang="en-IN" sz="1100">
                <a:latin typeface="Times New Roman"/>
                <a:cs typeface="Times New Roman"/>
              </a:rPr>
              <a:t>, Hanung Adi Nugroho, </a:t>
            </a:r>
            <a:r>
              <a:rPr lang="en-IN" sz="1100" err="1">
                <a:latin typeface="Times New Roman"/>
                <a:cs typeface="Times New Roman"/>
              </a:rPr>
              <a:t>Bondhan</a:t>
            </a:r>
            <a:r>
              <a:rPr lang="en-IN" sz="1100">
                <a:latin typeface="Times New Roman"/>
                <a:cs typeface="Times New Roman"/>
              </a:rPr>
              <a:t> </a:t>
            </a:r>
            <a:r>
              <a:rPr lang="en-IN" sz="1100" err="1">
                <a:latin typeface="Times New Roman"/>
                <a:cs typeface="Times New Roman"/>
              </a:rPr>
              <a:t>Winduratna</a:t>
            </a:r>
            <a:r>
              <a:rPr lang="en-IN" sz="1100">
                <a:latin typeface="Times New Roman"/>
                <a:cs typeface="Times New Roman"/>
              </a:rPr>
              <a:t>, “Analysis of retinal fundus images for classification of glaucoma,” 2018 IEEE Biomedical Innovations and Applications Conference (BIOMIC), 2018. Available: </a:t>
            </a:r>
            <a:r>
              <a:rPr lang="en-IN" sz="1100">
                <a:latin typeface="Times New Roman"/>
                <a:cs typeface="Times New Roman"/>
                <a:hlinkClick r:id="rId4">
                  <a:extLst>
                    <a:ext uri="{A12FA001-AC4F-418D-AE19-62706E023703}">
                      <ahyp:hlinkClr xmlns:ahyp="http://schemas.microsoft.com/office/drawing/2018/hyperlinkcolor" val="tx"/>
                    </a:ext>
                  </a:extLst>
                </a:hlinkClick>
              </a:rPr>
              <a:t>https://sci-hub.se/http://dx.doi.org/10.1109/BIOMIC.2018.8610605</a:t>
            </a:r>
          </a:p>
          <a:p>
            <a:pPr marL="114300" indent="0">
              <a:buNone/>
            </a:pPr>
            <a:endParaRPr lang="en-IN" sz="1100">
              <a:latin typeface="Times New Roman"/>
              <a:cs typeface="Times New Roman"/>
            </a:endParaRPr>
          </a:p>
          <a:p>
            <a:pPr marL="114300" indent="0">
              <a:buNone/>
            </a:pPr>
            <a:r>
              <a:rPr lang="en-IN" sz="1100">
                <a:latin typeface="Times New Roman"/>
                <a:cs typeface="Times New Roman"/>
              </a:rPr>
              <a:t>[4] O. J. Afolabi, G. P. Mabuza-</a:t>
            </a:r>
            <a:r>
              <a:rPr lang="en-IN" sz="1100" err="1">
                <a:latin typeface="Times New Roman"/>
                <a:cs typeface="Times New Roman"/>
              </a:rPr>
              <a:t>Hocquet</a:t>
            </a:r>
            <a:r>
              <a:rPr lang="en-IN" sz="1100">
                <a:latin typeface="Times New Roman"/>
                <a:cs typeface="Times New Roman"/>
              </a:rPr>
              <a:t>, F. V. </a:t>
            </a:r>
            <a:r>
              <a:rPr lang="en-IN" sz="1100" err="1">
                <a:latin typeface="Times New Roman"/>
                <a:cs typeface="Times New Roman"/>
              </a:rPr>
              <a:t>Nelwamondo</a:t>
            </a:r>
            <a:r>
              <a:rPr lang="en-IN" sz="1100">
                <a:latin typeface="Times New Roman"/>
                <a:cs typeface="Times New Roman"/>
              </a:rPr>
              <a:t> and B. S. Paul, "The Use of U-Net Lite and Extreme Gradient Boost (XGB) for Glaucoma Detection," in IEEE Access, vol. 9, pp. 47411-47424, 2021, </a:t>
            </a:r>
            <a:r>
              <a:rPr lang="en-IN" sz="1100" err="1">
                <a:latin typeface="Times New Roman"/>
                <a:cs typeface="Times New Roman"/>
              </a:rPr>
              <a:t>doi</a:t>
            </a:r>
            <a:r>
              <a:rPr lang="en-IN" sz="1100">
                <a:latin typeface="Times New Roman"/>
                <a:cs typeface="Times New Roman"/>
              </a:rPr>
              <a:t>: </a:t>
            </a:r>
            <a:r>
              <a:rPr lang="en-IN" sz="1100">
                <a:latin typeface="Times New Roman"/>
                <a:cs typeface="Times New Roman"/>
                <a:hlinkClick r:id="rId5">
                  <a:extLst>
                    <a:ext uri="{A12FA001-AC4F-418D-AE19-62706E023703}">
                      <ahyp:hlinkClr xmlns:ahyp="http://schemas.microsoft.com/office/drawing/2018/hyperlinkcolor" val="tx"/>
                    </a:ext>
                  </a:extLst>
                </a:hlinkClick>
              </a:rPr>
              <a:t>https://doi.org/10.1109/ACCESS.2021.3068204</a:t>
            </a:r>
            <a:r>
              <a:rPr lang="en-IN" sz="1100">
                <a:latin typeface="Times New Roman"/>
                <a:cs typeface="Times New Roman"/>
              </a:rPr>
              <a:t> </a:t>
            </a:r>
          </a:p>
          <a:p>
            <a:pPr marL="114300" indent="0">
              <a:buNone/>
            </a:pPr>
            <a:endParaRPr lang="en-IN" sz="1100">
              <a:latin typeface="Times New Roman"/>
              <a:cs typeface="Times New Roman"/>
            </a:endParaRPr>
          </a:p>
          <a:p>
            <a:pPr marL="114300" indent="0">
              <a:buNone/>
            </a:pPr>
            <a:r>
              <a:rPr lang="en-IN" sz="1100">
                <a:latin typeface="Times New Roman"/>
                <a:cs typeface="Times New Roman"/>
              </a:rPr>
              <a:t>[5] </a:t>
            </a:r>
            <a:r>
              <a:rPr lang="en-US" sz="1100">
                <a:latin typeface="Times New Roman"/>
                <a:cs typeface="Times New Roman"/>
                <a:hlinkClick r:id="rId6">
                  <a:extLst>
                    <a:ext uri="{A12FA001-AC4F-418D-AE19-62706E023703}">
                      <ahyp:hlinkClr xmlns:ahyp="http://schemas.microsoft.com/office/drawing/2018/hyperlinkcolor" val="tx"/>
                    </a:ext>
                  </a:extLst>
                </a:hlinkClick>
              </a:rPr>
              <a:t>Omar Bernabé</a:t>
            </a:r>
            <a:r>
              <a:rPr lang="en-US" sz="1100">
                <a:latin typeface="Times New Roman"/>
                <a:cs typeface="Times New Roman"/>
              </a:rPr>
              <a:t>; </a:t>
            </a:r>
            <a:r>
              <a:rPr lang="en-US" sz="1100">
                <a:latin typeface="Times New Roman"/>
                <a:cs typeface="Times New Roman"/>
                <a:hlinkClick r:id="rId7">
                  <a:extLst>
                    <a:ext uri="{A12FA001-AC4F-418D-AE19-62706E023703}">
                      <ahyp:hlinkClr xmlns:ahyp="http://schemas.microsoft.com/office/drawing/2018/hyperlinkcolor" val="tx"/>
                    </a:ext>
                  </a:extLst>
                </a:hlinkClick>
              </a:rPr>
              <a:t>Elena Acevedo</a:t>
            </a:r>
            <a:r>
              <a:rPr lang="en-US" sz="1100">
                <a:latin typeface="Times New Roman"/>
                <a:cs typeface="Times New Roman"/>
              </a:rPr>
              <a:t>; </a:t>
            </a:r>
            <a:r>
              <a:rPr lang="en-US" sz="1100">
                <a:latin typeface="Times New Roman"/>
                <a:cs typeface="Times New Roman"/>
                <a:hlinkClick r:id="rId8">
                  <a:extLst>
                    <a:ext uri="{A12FA001-AC4F-418D-AE19-62706E023703}">
                      <ahyp:hlinkClr xmlns:ahyp="http://schemas.microsoft.com/office/drawing/2018/hyperlinkcolor" val="tx"/>
                    </a:ext>
                  </a:extLst>
                </a:hlinkClick>
              </a:rPr>
              <a:t>Antonio Acevedo</a:t>
            </a:r>
            <a:r>
              <a:rPr lang="en-US" sz="1100">
                <a:latin typeface="Times New Roman"/>
                <a:cs typeface="Times New Roman"/>
              </a:rPr>
              <a:t>; </a:t>
            </a:r>
            <a:r>
              <a:rPr lang="en-US" sz="1100">
                <a:latin typeface="Times New Roman"/>
                <a:cs typeface="Times New Roman"/>
                <a:hlinkClick r:id="rId9">
                  <a:extLst>
                    <a:ext uri="{A12FA001-AC4F-418D-AE19-62706E023703}">
                      <ahyp:hlinkClr xmlns:ahyp="http://schemas.microsoft.com/office/drawing/2018/hyperlinkcolor" val="tx"/>
                    </a:ext>
                  </a:extLst>
                </a:hlinkClick>
              </a:rPr>
              <a:t>Ricardo Carreño</a:t>
            </a:r>
            <a:r>
              <a:rPr lang="en-US" sz="1100">
                <a:latin typeface="Times New Roman"/>
                <a:cs typeface="Times New Roman"/>
              </a:rPr>
              <a:t>; </a:t>
            </a:r>
            <a:r>
              <a:rPr lang="en-US" sz="1100">
                <a:latin typeface="Times New Roman"/>
                <a:cs typeface="Times New Roman"/>
                <a:hlinkClick r:id="rId10">
                  <a:extLst>
                    <a:ext uri="{A12FA001-AC4F-418D-AE19-62706E023703}">
                      <ahyp:hlinkClr xmlns:ahyp="http://schemas.microsoft.com/office/drawing/2018/hyperlinkcolor" val="tx"/>
                    </a:ext>
                  </a:extLst>
                </a:hlinkClick>
              </a:rPr>
              <a:t>Sandra Gómez</a:t>
            </a:r>
            <a:r>
              <a:rPr lang="en-US" sz="1100">
                <a:latin typeface="Times New Roman"/>
                <a:cs typeface="Times New Roman"/>
              </a:rPr>
              <a:t>, “Classification of eye diseases in fundus images,” 2021 International Conference on Computing, Communication and Green Engineering (CCGE), 2021. Available: </a:t>
            </a:r>
            <a:r>
              <a:rPr lang="en-US" sz="1100">
                <a:latin typeface="Times New Roman"/>
                <a:cs typeface="Times New Roman"/>
                <a:hlinkClick r:id="rId11">
                  <a:extLst>
                    <a:ext uri="{A12FA001-AC4F-418D-AE19-62706E023703}">
                      <ahyp:hlinkClr xmlns:ahyp="http://schemas.microsoft.com/office/drawing/2018/hyperlinkcolor" val="tx"/>
                    </a:ext>
                  </a:extLst>
                </a:hlinkClick>
              </a:rPr>
              <a:t>https://ieeexplore.ieee.org/abstract/document/9474508</a:t>
            </a:r>
            <a:r>
              <a:rPr lang="en-US" sz="1100">
                <a:latin typeface="Times New Roman"/>
                <a:cs typeface="Times New Roman"/>
              </a:rPr>
              <a:t> </a:t>
            </a:r>
            <a:endParaRPr lang="en-IN" sz="1100">
              <a:latin typeface="Times New Roman"/>
              <a:cs typeface="Times New Roman"/>
            </a:endParaRPr>
          </a:p>
          <a:p>
            <a:pPr marL="114300" indent="0">
              <a:buNone/>
            </a:pPr>
            <a:endParaRPr lang="en-IN" sz="1100">
              <a:latin typeface="Times New Roman"/>
              <a:cs typeface="Times New Roman"/>
            </a:endParaRPr>
          </a:p>
          <a:p>
            <a:pPr marL="114300" indent="0">
              <a:buNone/>
            </a:pPr>
            <a:r>
              <a:rPr lang="en-IN" sz="1100">
                <a:latin typeface="Times New Roman"/>
                <a:cs typeface="Times New Roman"/>
              </a:rPr>
              <a:t>[6] </a:t>
            </a:r>
            <a:r>
              <a:rPr lang="en-US" sz="1100">
                <a:latin typeface="Times New Roman"/>
                <a:cs typeface="Times New Roman"/>
              </a:rPr>
              <a:t>Rajendra Acharya U , </a:t>
            </a:r>
            <a:r>
              <a:rPr lang="en-US" sz="1100" err="1">
                <a:latin typeface="Times New Roman"/>
                <a:cs typeface="Times New Roman"/>
              </a:rPr>
              <a:t>Kannathal</a:t>
            </a:r>
            <a:r>
              <a:rPr lang="en-US" sz="1100">
                <a:latin typeface="Times New Roman"/>
                <a:cs typeface="Times New Roman"/>
              </a:rPr>
              <a:t> N , E. Y. K. Ng , Lim Choo Min , Jasjit S. Suri, “Computer-based classification of eye diseases,” Proceedings of the 28th Annual International Conference of the IEEE Engineering in Medicine and Biology Society (EMBS), pp. 3022–3025, 2006. Available: </a:t>
            </a:r>
            <a:r>
              <a:rPr lang="en-US" sz="1100">
                <a:latin typeface="Times New Roman"/>
                <a:cs typeface="Times New Roman"/>
                <a:hlinkClick r:id="rId12">
                  <a:extLst>
                    <a:ext uri="{A12FA001-AC4F-418D-AE19-62706E023703}">
                      <ahyp:hlinkClr xmlns:ahyp="http://schemas.microsoft.com/office/drawing/2018/hyperlinkcolor" val="tx"/>
                    </a:ext>
                  </a:extLst>
                </a:hlinkClick>
              </a:rPr>
              <a:t>https://sci-hub.se/https://doi.org/10.1109/IEMBS.2006.260211</a:t>
            </a:r>
            <a:r>
              <a:rPr lang="en-US" sz="1100">
                <a:latin typeface="Times New Roman"/>
                <a:cs typeface="Times New Roman"/>
              </a:rPr>
              <a:t> </a:t>
            </a:r>
            <a:endParaRPr lang="en-IN" sz="1100">
              <a:latin typeface="Times New Roman"/>
              <a:cs typeface="Times New Roman"/>
            </a:endParaRPr>
          </a:p>
        </p:txBody>
      </p:sp>
    </p:spTree>
    <p:extLst>
      <p:ext uri="{BB962C8B-B14F-4D97-AF65-F5344CB8AC3E}">
        <p14:creationId xmlns:p14="http://schemas.microsoft.com/office/powerpoint/2010/main" val="2037324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4932-69D0-CD9C-46C2-3ABB1CD07338}"/>
              </a:ext>
            </a:extLst>
          </p:cNvPr>
          <p:cNvSpPr>
            <a:spLocks noGrp="1"/>
          </p:cNvSpPr>
          <p:nvPr>
            <p:ph type="ctrTitle"/>
          </p:nvPr>
        </p:nvSpPr>
        <p:spPr/>
        <p:txBody>
          <a:bodyPr/>
          <a:lstStyle/>
          <a:p>
            <a:r>
              <a:rPr lang="en" sz="4800">
                <a:latin typeface="Times New Roman"/>
                <a:cs typeface="Times New Roman"/>
              </a:rPr>
              <a:t>THANK YOU</a:t>
            </a:r>
            <a:endParaRPr lang="en-IN"/>
          </a:p>
        </p:txBody>
      </p:sp>
    </p:spTree>
    <p:extLst>
      <p:ext uri="{BB962C8B-B14F-4D97-AF65-F5344CB8AC3E}">
        <p14:creationId xmlns:p14="http://schemas.microsoft.com/office/powerpoint/2010/main" val="3229355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1341175" y="793000"/>
            <a:ext cx="9192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a:t>
            </a:r>
            <a:endParaRPr/>
          </a:p>
        </p:txBody>
      </p:sp>
      <p:pic>
        <p:nvPicPr>
          <p:cNvPr id="75" name="Google Shape;75;p15"/>
          <p:cNvPicPr preferRelativeResize="0"/>
          <p:nvPr/>
        </p:nvPicPr>
        <p:blipFill rotWithShape="1">
          <a:blip r:embed="rId3">
            <a:alphaModFix/>
          </a:blip>
          <a:srcRect b="5159"/>
          <a:stretch/>
        </p:blipFill>
        <p:spPr>
          <a:xfrm>
            <a:off x="645025" y="544640"/>
            <a:ext cx="7375280" cy="3390894"/>
          </a:xfrm>
          <a:prstGeom prst="rect">
            <a:avLst/>
          </a:prstGeom>
          <a:noFill/>
          <a:ln>
            <a:noFill/>
          </a:ln>
        </p:spPr>
      </p:pic>
      <p:sp>
        <p:nvSpPr>
          <p:cNvPr id="76" name="Google Shape;76;p15"/>
          <p:cNvSpPr txBox="1"/>
          <p:nvPr/>
        </p:nvSpPr>
        <p:spPr>
          <a:xfrm>
            <a:off x="801600" y="4113577"/>
            <a:ext cx="7373700" cy="4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Times New Roman"/>
                <a:ea typeface="Times New Roman"/>
                <a:cs typeface="Times New Roman"/>
                <a:sym typeface="Times New Roman"/>
              </a:rPr>
              <a:t>(</a:t>
            </a:r>
            <a:r>
              <a:rPr lang="en" sz="1900">
                <a:solidFill>
                  <a:schemeClr val="dk1"/>
                </a:solidFill>
                <a:latin typeface="Times New Roman"/>
                <a:ea typeface="Times New Roman"/>
                <a:cs typeface="Times New Roman"/>
                <a:sym typeface="Times New Roman"/>
              </a:rPr>
              <a:t>a)</a:t>
            </a:r>
            <a:r>
              <a:rPr lang="en" sz="1600">
                <a:solidFill>
                  <a:schemeClr val="dk1"/>
                </a:solidFill>
                <a:latin typeface="Times New Roman"/>
                <a:ea typeface="Times New Roman"/>
                <a:cs typeface="Times New Roman"/>
                <a:sym typeface="Times New Roman"/>
              </a:rPr>
              <a:t>Main structure of a healthy optic disc  </a:t>
            </a:r>
            <a:r>
              <a:rPr lang="en" sz="1500">
                <a:solidFill>
                  <a:schemeClr val="dk1"/>
                </a:solidFill>
                <a:latin typeface="Times New Roman"/>
                <a:ea typeface="Times New Roman"/>
                <a:cs typeface="Times New Roman"/>
                <a:sym typeface="Times New Roman"/>
              </a:rPr>
              <a:t>                  </a:t>
            </a:r>
            <a:r>
              <a:rPr lang="en" sz="1700">
                <a:solidFill>
                  <a:schemeClr val="dk1"/>
                </a:solidFill>
                <a:latin typeface="Times New Roman"/>
                <a:ea typeface="Times New Roman"/>
                <a:cs typeface="Times New Roman"/>
                <a:sym typeface="Times New Roman"/>
              </a:rPr>
              <a:t> (b)Glaucoma affected disc  </a:t>
            </a:r>
            <a:endParaRPr sz="17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IN" sz="2000" b="1">
                <a:latin typeface="Times New Roman"/>
                <a:cs typeface="Times New Roman"/>
              </a:rPr>
              <a:t>PROBLEM</a:t>
            </a:r>
            <a:r>
              <a:rPr lang="en-IN">
                <a:latin typeface="Times New Roman"/>
                <a:cs typeface="Times New Roman"/>
              </a:rPr>
              <a:t> </a:t>
            </a:r>
            <a:r>
              <a:rPr lang="en-IN" sz="2000" b="1">
                <a:latin typeface="Times New Roman"/>
                <a:cs typeface="Times New Roman"/>
              </a:rPr>
              <a:t>STATEMENT</a:t>
            </a:r>
          </a:p>
        </p:txBody>
      </p:sp>
      <p:sp>
        <p:nvSpPr>
          <p:cNvPr id="82" name="Google Shape;82;p16"/>
          <p:cNvSpPr txBox="1"/>
          <p:nvPr/>
        </p:nvSpPr>
        <p:spPr>
          <a:xfrm>
            <a:off x="311700" y="1286106"/>
            <a:ext cx="8066532" cy="3466417"/>
          </a:xfrm>
          <a:prstGeom prst="rect">
            <a:avLst/>
          </a:prstGeom>
          <a:noFill/>
          <a:ln>
            <a:noFill/>
          </a:ln>
        </p:spPr>
        <p:txBody>
          <a:bodyPr spcFirstLastPara="1" wrap="square" lIns="91425" tIns="91425" rIns="91425" bIns="91425" anchor="t" anchorCtr="0">
            <a:noAutofit/>
          </a:bodyPr>
          <a:lstStyle/>
          <a:p>
            <a:pPr marL="457200" lvl="0" indent="-336550" defTabSz="685800">
              <a:lnSpc>
                <a:spcPct val="110000"/>
              </a:lnSpc>
              <a:spcBef>
                <a:spcPts val="0"/>
              </a:spcBef>
              <a:buClr>
                <a:schemeClr val="dk1"/>
              </a:buClr>
              <a:buSzPts val="1700"/>
              <a:buFont typeface="Wingdings" panose="05000000000000000000" pitchFamily="2" charset="2"/>
              <a:buChar char="§"/>
            </a:pPr>
            <a:r>
              <a:rPr lang="en-US" sz="1600" spc="38">
                <a:solidFill>
                  <a:schemeClr val="dk1"/>
                </a:solidFill>
                <a:latin typeface="Times New Roman"/>
                <a:cs typeface="Times New Roman"/>
              </a:rPr>
              <a:t>The aim of research work is diagnosis of glaucoma with the help of interpretation of retinal fundus images. </a:t>
            </a:r>
          </a:p>
          <a:p>
            <a:pPr marL="406400" lvl="0" indent="-285750" defTabSz="685800">
              <a:lnSpc>
                <a:spcPct val="110000"/>
              </a:lnSpc>
              <a:spcBef>
                <a:spcPts val="0"/>
              </a:spcBef>
              <a:buClr>
                <a:schemeClr val="dk1"/>
              </a:buClr>
              <a:buSzPts val="1700"/>
              <a:buFont typeface="Wingdings" panose="05000000000000000000" pitchFamily="2" charset="2"/>
              <a:buChar char="§"/>
            </a:pPr>
            <a:endParaRPr lang="en-US" sz="1600" spc="38">
              <a:solidFill>
                <a:schemeClr val="dk1"/>
              </a:solidFill>
              <a:latin typeface="Times New Roman"/>
              <a:cs typeface="Times New Roman"/>
            </a:endParaRPr>
          </a:p>
          <a:p>
            <a:pPr marL="457200" lvl="0" indent="-336550" defTabSz="685800">
              <a:lnSpc>
                <a:spcPct val="110000"/>
              </a:lnSpc>
              <a:spcBef>
                <a:spcPts val="0"/>
              </a:spcBef>
              <a:buClr>
                <a:schemeClr val="dk1"/>
              </a:buClr>
              <a:buSzPts val="1700"/>
              <a:buFont typeface="Wingdings" panose="05000000000000000000" pitchFamily="2" charset="2"/>
              <a:buChar char="§"/>
            </a:pPr>
            <a:r>
              <a:rPr lang="en-US" sz="1600" spc="38">
                <a:solidFill>
                  <a:schemeClr val="dk1"/>
                </a:solidFill>
                <a:latin typeface="Times New Roman"/>
                <a:cs typeface="Times New Roman"/>
              </a:rPr>
              <a:t>It is planned to development a computerized detection system using machine learning </a:t>
            </a:r>
          </a:p>
          <a:p>
            <a:pPr marL="120650" lvl="0" defTabSz="685800">
              <a:lnSpc>
                <a:spcPct val="110000"/>
              </a:lnSpc>
              <a:spcBef>
                <a:spcPts val="0"/>
              </a:spcBef>
              <a:buClr>
                <a:schemeClr val="dk1"/>
              </a:buClr>
              <a:buSzPts val="1700"/>
            </a:pPr>
            <a:r>
              <a:rPr lang="en-US" sz="1600" spc="38">
                <a:solidFill>
                  <a:schemeClr val="dk1"/>
                </a:solidFill>
                <a:latin typeface="Times New Roman"/>
                <a:cs typeface="Times New Roman"/>
              </a:rPr>
              <a:t>      and deep learning techniques in the form of a web application &amp; handheld camera for      the assistance of health practitioners. </a:t>
            </a:r>
          </a:p>
          <a:p>
            <a:pPr marL="406400" lvl="0" indent="-285750" defTabSz="685800">
              <a:lnSpc>
                <a:spcPct val="110000"/>
              </a:lnSpc>
              <a:spcBef>
                <a:spcPts val="0"/>
              </a:spcBef>
              <a:buClr>
                <a:schemeClr val="dk1"/>
              </a:buClr>
              <a:buSzPts val="1700"/>
              <a:buFont typeface="Wingdings" panose="05000000000000000000" pitchFamily="2" charset="2"/>
              <a:buChar char="§"/>
            </a:pPr>
            <a:endParaRPr lang="en-US" sz="1600" spc="38">
              <a:solidFill>
                <a:schemeClr val="dk1"/>
              </a:solidFill>
              <a:latin typeface="Times New Roman"/>
              <a:cs typeface="Times New Roman"/>
            </a:endParaRPr>
          </a:p>
          <a:p>
            <a:pPr marL="457200" lvl="0" indent="-336550" defTabSz="685800">
              <a:lnSpc>
                <a:spcPct val="110000"/>
              </a:lnSpc>
              <a:spcBef>
                <a:spcPts val="0"/>
              </a:spcBef>
              <a:buClr>
                <a:schemeClr val="dk1"/>
              </a:buClr>
              <a:buSzPts val="1700"/>
              <a:buFont typeface="Wingdings" panose="05000000000000000000" pitchFamily="2" charset="2"/>
              <a:buChar char="§"/>
            </a:pPr>
            <a:r>
              <a:rPr lang="en-US" sz="1600" spc="38">
                <a:solidFill>
                  <a:schemeClr val="dk1"/>
                </a:solidFill>
                <a:latin typeface="Times New Roman"/>
                <a:cs typeface="Times New Roman"/>
              </a:rPr>
              <a:t>The proposed method will result in automatic screening of glaucoma diagnosis and classifies an input image as glaucomatous or healthy.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98C2B5F-FC6A-9F56-5AF9-15956B1DCBEB}"/>
              </a:ext>
            </a:extLst>
          </p:cNvPr>
          <p:cNvSpPr>
            <a:spLocks noGrp="1"/>
          </p:cNvSpPr>
          <p:nvPr>
            <p:ph type="sldNum" sz="quarter" idx="12"/>
          </p:nvPr>
        </p:nvSpPr>
        <p:spPr/>
        <p:txBody>
          <a:bodyPr>
            <a:normAutofit/>
          </a:bodyPr>
          <a:lstStyle/>
          <a:p>
            <a:pPr marL="0" lvl="0" indent="0" algn="r" rtl="0">
              <a:spcBef>
                <a:spcPts val="0"/>
              </a:spcBef>
              <a:spcAft>
                <a:spcPts val="0"/>
              </a:spcAft>
              <a:buNone/>
            </a:pPr>
            <a:fld id="{00000000-1234-1234-1234-123412341234}" type="slidenum">
              <a:rPr lang="en"/>
              <a:t>5</a:t>
            </a:fld>
            <a:endParaRPr lang="en"/>
          </a:p>
        </p:txBody>
      </p:sp>
      <p:graphicFrame>
        <p:nvGraphicFramePr>
          <p:cNvPr id="5" name="Table 4">
            <a:extLst>
              <a:ext uri="{FF2B5EF4-FFF2-40B4-BE49-F238E27FC236}">
                <a16:creationId xmlns:a16="http://schemas.microsoft.com/office/drawing/2014/main" id="{FA2BD9A8-AA83-8FCC-73E0-91B600001294}"/>
              </a:ext>
            </a:extLst>
          </p:cNvPr>
          <p:cNvGraphicFramePr>
            <a:graphicFrameLocks noGrp="1"/>
          </p:cNvGraphicFramePr>
          <p:nvPr>
            <p:extLst>
              <p:ext uri="{D42A27DB-BD31-4B8C-83A1-F6EECF244321}">
                <p14:modId xmlns:p14="http://schemas.microsoft.com/office/powerpoint/2010/main" val="4191927032"/>
              </p:ext>
            </p:extLst>
          </p:nvPr>
        </p:nvGraphicFramePr>
        <p:xfrm>
          <a:off x="274006" y="649787"/>
          <a:ext cx="8184950" cy="4068922"/>
        </p:xfrm>
        <a:graphic>
          <a:graphicData uri="http://schemas.openxmlformats.org/drawingml/2006/table">
            <a:tbl>
              <a:tblPr firstRow="1" bandRow="1">
                <a:tableStyleId>{417225E9-C7C8-4D80-9DA0-ED1B3D5A91CD}</a:tableStyleId>
              </a:tblPr>
              <a:tblGrid>
                <a:gridCol w="2061312">
                  <a:extLst>
                    <a:ext uri="{9D8B030D-6E8A-4147-A177-3AD203B41FA5}">
                      <a16:colId xmlns:a16="http://schemas.microsoft.com/office/drawing/2014/main" val="181767202"/>
                    </a:ext>
                  </a:extLst>
                </a:gridCol>
                <a:gridCol w="2284280">
                  <a:extLst>
                    <a:ext uri="{9D8B030D-6E8A-4147-A177-3AD203B41FA5}">
                      <a16:colId xmlns:a16="http://schemas.microsoft.com/office/drawing/2014/main" val="3093932405"/>
                    </a:ext>
                  </a:extLst>
                </a:gridCol>
                <a:gridCol w="1798145">
                  <a:extLst>
                    <a:ext uri="{9D8B030D-6E8A-4147-A177-3AD203B41FA5}">
                      <a16:colId xmlns:a16="http://schemas.microsoft.com/office/drawing/2014/main" val="2108086169"/>
                    </a:ext>
                  </a:extLst>
                </a:gridCol>
                <a:gridCol w="2041213">
                  <a:extLst>
                    <a:ext uri="{9D8B030D-6E8A-4147-A177-3AD203B41FA5}">
                      <a16:colId xmlns:a16="http://schemas.microsoft.com/office/drawing/2014/main" val="1346789097"/>
                    </a:ext>
                  </a:extLst>
                </a:gridCol>
              </a:tblGrid>
              <a:tr h="516698">
                <a:tc>
                  <a:txBody>
                    <a:bodyPr/>
                    <a:lstStyle/>
                    <a:p>
                      <a:r>
                        <a:rPr lang="en-GB" sz="1400" b="1">
                          <a:latin typeface="Times New Roman"/>
                        </a:rPr>
                        <a:t>PAPER</a:t>
                      </a:r>
                    </a:p>
                  </a:txBody>
                  <a:tcPr/>
                </a:tc>
                <a:tc>
                  <a:txBody>
                    <a:bodyPr/>
                    <a:lstStyle/>
                    <a:p>
                      <a:r>
                        <a:rPr lang="en-GB" sz="1400" b="1">
                          <a:latin typeface="Times New Roman"/>
                        </a:rPr>
                        <a:t>METHODOLOGY</a:t>
                      </a:r>
                    </a:p>
                  </a:txBody>
                  <a:tcPr/>
                </a:tc>
                <a:tc>
                  <a:txBody>
                    <a:bodyPr/>
                    <a:lstStyle/>
                    <a:p>
                      <a:r>
                        <a:rPr lang="en-GB" sz="1400" b="1">
                          <a:latin typeface="Times New Roman"/>
                        </a:rPr>
                        <a:t>DATASET</a:t>
                      </a:r>
                    </a:p>
                  </a:txBody>
                  <a:tcPr/>
                </a:tc>
                <a:tc>
                  <a:txBody>
                    <a:bodyPr/>
                    <a:lstStyle/>
                    <a:p>
                      <a:r>
                        <a:rPr lang="en-GB" sz="1400" b="1">
                          <a:latin typeface="Times New Roman"/>
                        </a:rPr>
                        <a:t>PERFORMANCE (ACCURACY)</a:t>
                      </a:r>
                    </a:p>
                  </a:txBody>
                  <a:tcPr/>
                </a:tc>
                <a:extLst>
                  <a:ext uri="{0D108BD9-81ED-4DB2-BD59-A6C34878D82A}">
                    <a16:rowId xmlns:a16="http://schemas.microsoft.com/office/drawing/2014/main" val="3602050085"/>
                  </a:ext>
                </a:extLst>
              </a:tr>
              <a:tr h="718032">
                <a:tc>
                  <a:txBody>
                    <a:bodyPr/>
                    <a:lstStyle/>
                    <a:p>
                      <a:pPr lvl="0" algn="l">
                        <a:lnSpc>
                          <a:spcPct val="100000"/>
                        </a:lnSpc>
                        <a:spcBef>
                          <a:spcPts val="0"/>
                        </a:spcBef>
                        <a:spcAft>
                          <a:spcPts val="0"/>
                        </a:spcAft>
                        <a:buNone/>
                      </a:pPr>
                      <a:r>
                        <a:rPr lang="en-GB" sz="1400">
                          <a:latin typeface="Times New Roman"/>
                        </a:rPr>
                        <a:t>Islam et al. [1] </a:t>
                      </a:r>
                      <a:endParaRPr lang="en-GB" sz="1400" b="1" i="0">
                        <a:solidFill>
                          <a:srgbClr val="333333"/>
                        </a:solidFill>
                        <a:latin typeface="Times New Roman"/>
                      </a:endParaRPr>
                    </a:p>
                    <a:p>
                      <a:pPr lvl="0">
                        <a:buNone/>
                      </a:pPr>
                      <a:r>
                        <a:rPr lang="en-GB" sz="1400">
                          <a:latin typeface="Times New Roman"/>
                        </a:rPr>
                        <a:t>2022</a:t>
                      </a:r>
                    </a:p>
                  </a:txBody>
                  <a:tcPr/>
                </a:tc>
                <a:tc>
                  <a:txBody>
                    <a:bodyPr/>
                    <a:lstStyle/>
                    <a:p>
                      <a:r>
                        <a:rPr lang="en-GB" sz="1400">
                          <a:latin typeface="Times New Roman"/>
                        </a:rPr>
                        <a:t>Deep Learning(</a:t>
                      </a:r>
                      <a:r>
                        <a:rPr lang="en-US" sz="1400" b="0" i="0" u="none" strike="noStrike" noProof="0">
                          <a:solidFill>
                            <a:schemeClr val="dk1"/>
                          </a:solidFill>
                          <a:latin typeface="Times New Roman"/>
                        </a:rPr>
                        <a:t>EfficientNet-b3, MobileNet)</a:t>
                      </a:r>
                    </a:p>
                  </a:txBody>
                  <a:tcPr/>
                </a:tc>
                <a:tc>
                  <a:txBody>
                    <a:bodyPr/>
                    <a:lstStyle/>
                    <a:p>
                      <a:pPr lvl="0" algn="l">
                        <a:lnSpc>
                          <a:spcPct val="100000"/>
                        </a:lnSpc>
                        <a:spcBef>
                          <a:spcPts val="0"/>
                        </a:spcBef>
                        <a:spcAft>
                          <a:spcPts val="0"/>
                        </a:spcAft>
                        <a:buNone/>
                      </a:pPr>
                      <a:r>
                        <a:rPr lang="en-GB" sz="1400" b="0" i="0" u="none" strike="noStrike" noProof="0">
                          <a:latin typeface="Times New Roman"/>
                        </a:rPr>
                        <a:t>Bangladesh eye Hospital-collected</a:t>
                      </a:r>
                      <a:endParaRPr lang="en-US" sz="1400">
                        <a:latin typeface="Times New Roman"/>
                      </a:endParaRPr>
                    </a:p>
                    <a:p>
                      <a:pPr lvl="0">
                        <a:buNone/>
                      </a:pPr>
                      <a:r>
                        <a:rPr lang="en-GB" sz="1400" b="0" i="0" u="none" strike="noStrike" noProof="0">
                          <a:latin typeface="Times New Roman"/>
                        </a:rPr>
                        <a:t>fundus pictures</a:t>
                      </a:r>
                      <a:endParaRPr lang="en-GB" sz="1400">
                        <a:latin typeface="Times New Roman"/>
                      </a:endParaRPr>
                    </a:p>
                  </a:txBody>
                  <a:tcPr/>
                </a:tc>
                <a:tc>
                  <a:txBody>
                    <a:bodyPr/>
                    <a:lstStyle/>
                    <a:p>
                      <a:pPr marL="35560" marR="0" lvl="0" indent="0" algn="l">
                        <a:lnSpc>
                          <a:spcPct val="100000"/>
                        </a:lnSpc>
                        <a:spcBef>
                          <a:spcPts val="0"/>
                        </a:spcBef>
                        <a:spcAft>
                          <a:spcPts val="0"/>
                        </a:spcAft>
                        <a:buClr>
                          <a:srgbClr val="000000"/>
                        </a:buClr>
                        <a:buNone/>
                      </a:pPr>
                      <a:r>
                        <a:rPr lang="en-US" sz="1400" b="0" i="0" u="none" strike="noStrike" kern="1200">
                          <a:solidFill>
                            <a:schemeClr val="dk1"/>
                          </a:solidFill>
                          <a:latin typeface="Times New Roman"/>
                          <a:cs typeface="Arial"/>
                        </a:rPr>
                        <a:t>EfficientNet-b3: 96.5%</a:t>
                      </a:r>
                    </a:p>
                    <a:p>
                      <a:pPr marL="35560" marR="0" lvl="0" indent="0" algn="l">
                        <a:lnSpc>
                          <a:spcPct val="100000"/>
                        </a:lnSpc>
                        <a:spcBef>
                          <a:spcPts val="0"/>
                        </a:spcBef>
                        <a:spcAft>
                          <a:spcPts val="0"/>
                        </a:spcAft>
                        <a:buClr>
                          <a:srgbClr val="000000"/>
                        </a:buClr>
                        <a:buNone/>
                      </a:pPr>
                      <a:r>
                        <a:rPr lang="en-US" sz="1400" b="0" i="0" u="none" strike="noStrike" kern="1200">
                          <a:solidFill>
                            <a:schemeClr val="dk1"/>
                          </a:solidFill>
                          <a:latin typeface="Times New Roman"/>
                          <a:cs typeface="Arial"/>
                        </a:rPr>
                        <a:t>MobileNet v2: 91.3% </a:t>
                      </a:r>
                    </a:p>
                  </a:txBody>
                  <a:tcPr/>
                </a:tc>
                <a:extLst>
                  <a:ext uri="{0D108BD9-81ED-4DB2-BD59-A6C34878D82A}">
                    <a16:rowId xmlns:a16="http://schemas.microsoft.com/office/drawing/2014/main" val="2904451018"/>
                  </a:ext>
                </a:extLst>
              </a:tr>
              <a:tr h="510195">
                <a:tc>
                  <a:txBody>
                    <a:bodyPr/>
                    <a:lstStyle/>
                    <a:p>
                      <a:pPr lvl="0">
                        <a:buNone/>
                      </a:pPr>
                      <a:r>
                        <a:rPr lang="en-GB" sz="1400" b="0" i="0" u="none" strike="noStrike" noProof="0">
                          <a:latin typeface="Times New Roman"/>
                        </a:rPr>
                        <a:t>Yu et al. [2]</a:t>
                      </a:r>
                    </a:p>
                  </a:txBody>
                  <a:tcPr/>
                </a:tc>
                <a:tc>
                  <a:txBody>
                    <a:bodyPr/>
                    <a:lstStyle/>
                    <a:p>
                      <a:pPr lvl="0">
                        <a:buNone/>
                      </a:pPr>
                      <a:r>
                        <a:rPr lang="en-GB" sz="1400" b="0" i="0" u="none" strike="noStrike" noProof="0">
                          <a:latin typeface="Times New Roman"/>
                        </a:rPr>
                        <a:t>U-Net for segmentation, SVM for classification</a:t>
                      </a:r>
                    </a:p>
                  </a:txBody>
                  <a:tcPr/>
                </a:tc>
                <a:tc>
                  <a:txBody>
                    <a:bodyPr/>
                    <a:lstStyle/>
                    <a:p>
                      <a:pPr lvl="0">
                        <a:buNone/>
                      </a:pPr>
                      <a:r>
                        <a:rPr lang="en-GB" sz="1400" b="0" i="0" u="none" strike="noStrike" noProof="0">
                          <a:solidFill>
                            <a:srgbClr val="1F1F1F"/>
                          </a:solidFill>
                          <a:latin typeface="Times New Roman"/>
                        </a:rPr>
                        <a:t>RIGA to DRISHTI-GS and RIM-ONE</a:t>
                      </a:r>
                      <a:endParaRPr lang="en-US" sz="1400">
                        <a:latin typeface="Times New Roman"/>
                      </a:endParaRPr>
                    </a:p>
                  </a:txBody>
                  <a:tcPr/>
                </a:tc>
                <a:tc>
                  <a:txBody>
                    <a:bodyPr/>
                    <a:lstStyle/>
                    <a:p>
                      <a:pPr lvl="0">
                        <a:buNone/>
                      </a:pPr>
                      <a:r>
                        <a:rPr lang="en-GB" sz="1400" b="0" i="0" u="none" strike="noStrike" noProof="0">
                          <a:solidFill>
                            <a:srgbClr val="1F1F1F"/>
                          </a:solidFill>
                          <a:latin typeface="Times New Roman"/>
                        </a:rPr>
                        <a:t>Average</a:t>
                      </a:r>
                      <a:r>
                        <a:rPr lang="en-US" sz="1400" b="0" i="0" u="none" strike="noStrike" noProof="0">
                          <a:solidFill>
                            <a:srgbClr val="1F1F1F"/>
                          </a:solidFill>
                          <a:latin typeface="Times New Roman"/>
                        </a:rPr>
                        <a:t> training accuracy</a:t>
                      </a:r>
                      <a:r>
                        <a:rPr lang="en-GB" sz="1400" b="0" i="0" u="none" strike="noStrike" noProof="0">
                          <a:solidFill>
                            <a:srgbClr val="1F1F1F"/>
                          </a:solidFill>
                          <a:latin typeface="Times New Roman"/>
                        </a:rPr>
                        <a:t> 93% an</a:t>
                      </a:r>
                      <a:r>
                        <a:rPr lang="en-US" sz="1400" b="0" i="0" u="none" strike="noStrike" noProof="0">
                          <a:solidFill>
                            <a:srgbClr val="1F1F1F"/>
                          </a:solidFill>
                          <a:latin typeface="Times New Roman"/>
                        </a:rPr>
                        <a:t>d test accuracy</a:t>
                      </a:r>
                      <a:r>
                        <a:rPr lang="en-GB" sz="1400" b="0" i="0" u="none" strike="noStrike" noProof="0">
                          <a:solidFill>
                            <a:srgbClr val="1F1F1F"/>
                          </a:solidFill>
                          <a:latin typeface="Times New Roman"/>
                        </a:rPr>
                        <a:t> value of 80.77% </a:t>
                      </a:r>
                      <a:endParaRPr lang="en-US" sz="1400">
                        <a:latin typeface="Times New Roman"/>
                      </a:endParaRPr>
                    </a:p>
                  </a:txBody>
                  <a:tcPr/>
                </a:tc>
                <a:extLst>
                  <a:ext uri="{0D108BD9-81ED-4DB2-BD59-A6C34878D82A}">
                    <a16:rowId xmlns:a16="http://schemas.microsoft.com/office/drawing/2014/main" val="2821221960"/>
                  </a:ext>
                </a:extLst>
              </a:tr>
              <a:tr h="1086911">
                <a:tc>
                  <a:txBody>
                    <a:bodyPr/>
                    <a:lstStyle/>
                    <a:p>
                      <a:pPr lvl="0">
                        <a:buNone/>
                      </a:pPr>
                      <a:r>
                        <a:rPr lang="en-GB" sz="1400" b="0" i="0" u="none" strike="noStrike" noProof="0">
                          <a:latin typeface="Times New Roman"/>
                        </a:rPr>
                        <a:t>Muthmainah et al. [3]</a:t>
                      </a:r>
                    </a:p>
                    <a:p>
                      <a:pPr lvl="0">
                        <a:buNone/>
                      </a:pPr>
                      <a:r>
                        <a:rPr lang="en-GB" sz="1400" b="0" i="0" u="none" strike="noStrike" noProof="0">
                          <a:latin typeface="Times New Roman"/>
                        </a:rPr>
                        <a:t>2018</a:t>
                      </a:r>
                    </a:p>
                  </a:txBody>
                  <a:tcPr/>
                </a:tc>
                <a:tc>
                  <a:txBody>
                    <a:bodyPr/>
                    <a:lstStyle/>
                    <a:p>
                      <a:pPr lvl="0">
                        <a:buNone/>
                      </a:pPr>
                      <a:r>
                        <a:rPr lang="en-GB" sz="1400" b="0" i="0" u="none" strike="noStrike" noProof="0">
                          <a:latin typeface="Times New Roman"/>
                        </a:rPr>
                        <a:t>support vector machine (SVM), k-nearest neighbor (k-NN), linear discriminant analysis (LDA), and Naive Bayes</a:t>
                      </a:r>
                      <a:endParaRPr lang="en-US" sz="1400">
                        <a:latin typeface="Times New Roman"/>
                      </a:endParaRPr>
                    </a:p>
                  </a:txBody>
                  <a:tcPr/>
                </a:tc>
                <a:tc>
                  <a:txBody>
                    <a:bodyPr/>
                    <a:lstStyle/>
                    <a:p>
                      <a:pPr lvl="0">
                        <a:buNone/>
                      </a:pPr>
                      <a:r>
                        <a:rPr lang="en-GB" sz="1400" b="0" i="0" u="none" strike="noStrike" noProof="0">
                          <a:latin typeface="Times New Roman"/>
                        </a:rPr>
                        <a:t>Public dataset of High Resolution Fundus (HRF)</a:t>
                      </a:r>
                      <a:endParaRPr lang="en-US" sz="1400">
                        <a:latin typeface="Times New Roman"/>
                      </a:endParaRPr>
                    </a:p>
                  </a:txBody>
                  <a:tcPr/>
                </a:tc>
                <a:tc>
                  <a:txBody>
                    <a:bodyPr/>
                    <a:lstStyle/>
                    <a:p>
                      <a:r>
                        <a:rPr lang="en-GB" sz="1400">
                          <a:latin typeface="Times New Roman"/>
                        </a:rPr>
                        <a:t>K-NN: 93.9%</a:t>
                      </a:r>
                    </a:p>
                    <a:p>
                      <a:pPr lvl="0">
                        <a:buNone/>
                      </a:pPr>
                      <a:r>
                        <a:rPr lang="en-GB" sz="1400">
                          <a:latin typeface="Times New Roman"/>
                        </a:rPr>
                        <a:t>SVM: 80%</a:t>
                      </a:r>
                    </a:p>
                    <a:p>
                      <a:pPr lvl="0">
                        <a:buNone/>
                      </a:pPr>
                      <a:r>
                        <a:rPr lang="en-GB" sz="1400">
                          <a:latin typeface="Times New Roman"/>
                        </a:rPr>
                        <a:t>Naïve Bayes: 86.7%</a:t>
                      </a:r>
                    </a:p>
                    <a:p>
                      <a:pPr lvl="0">
                        <a:buNone/>
                      </a:pPr>
                      <a:endParaRPr lang="en-GB" sz="1400">
                        <a:latin typeface="Times New Roman"/>
                      </a:endParaRPr>
                    </a:p>
                  </a:txBody>
                  <a:tcPr/>
                </a:tc>
                <a:extLst>
                  <a:ext uri="{0D108BD9-81ED-4DB2-BD59-A6C34878D82A}">
                    <a16:rowId xmlns:a16="http://schemas.microsoft.com/office/drawing/2014/main" val="427627400"/>
                  </a:ext>
                </a:extLst>
              </a:tr>
              <a:tr h="716122">
                <a:tc>
                  <a:txBody>
                    <a:bodyPr/>
                    <a:lstStyle/>
                    <a:p>
                      <a:pPr lvl="0">
                        <a:buNone/>
                      </a:pPr>
                      <a:r>
                        <a:rPr lang="en-GB" sz="1400" b="0" i="0" u="none" strike="noStrike" noProof="0">
                          <a:latin typeface="Times New Roman"/>
                        </a:rPr>
                        <a:t>Afolabi et al. [4] </a:t>
                      </a:r>
                    </a:p>
                    <a:p>
                      <a:pPr lvl="0">
                        <a:buNone/>
                      </a:pPr>
                      <a:r>
                        <a:rPr lang="en-GB" sz="1400" b="0" i="0" u="none" strike="noStrike" noProof="0">
                          <a:latin typeface="Times New Roman"/>
                        </a:rPr>
                        <a:t>2021</a:t>
                      </a:r>
                    </a:p>
                  </a:txBody>
                  <a:tcPr/>
                </a:tc>
                <a:tc>
                  <a:txBody>
                    <a:bodyPr/>
                    <a:lstStyle/>
                    <a:p>
                      <a:pPr lvl="0">
                        <a:buNone/>
                      </a:pPr>
                      <a:r>
                        <a:rPr lang="en-GB" sz="1400" b="0" i="0" u="none" strike="noStrike" noProof="0">
                          <a:latin typeface="Times New Roman"/>
                        </a:rPr>
                        <a:t>U-Net lite</a:t>
                      </a:r>
                    </a:p>
                  </a:txBody>
                  <a:tcPr/>
                </a:tc>
                <a:tc>
                  <a:txBody>
                    <a:bodyPr/>
                    <a:lstStyle/>
                    <a:p>
                      <a:pPr lvl="0">
                        <a:buNone/>
                      </a:pPr>
                      <a:r>
                        <a:rPr lang="en-GB" sz="1400" b="0" i="0" u="none" strike="noStrike" noProof="0">
                          <a:solidFill>
                            <a:srgbClr val="333333"/>
                          </a:solidFill>
                          <a:latin typeface="Times New Roman"/>
                        </a:rPr>
                        <a:t>DRIONS, DRISHTI-GS, RIM-ONE</a:t>
                      </a:r>
                      <a:endParaRPr lang="en-US" sz="1400">
                        <a:latin typeface="Times New Roman"/>
                      </a:endParaRPr>
                    </a:p>
                  </a:txBody>
                  <a:tcPr/>
                </a:tc>
                <a:tc>
                  <a:txBody>
                    <a:bodyPr/>
                    <a:lstStyle/>
                    <a:p>
                      <a:pPr lvl="0">
                        <a:buNone/>
                      </a:pPr>
                      <a:r>
                        <a:rPr lang="en-GB" sz="1400" b="0" i="0" u="none" strike="noStrike" noProof="0">
                          <a:solidFill>
                            <a:srgbClr val="333333"/>
                          </a:solidFill>
                          <a:latin typeface="Times New Roman"/>
                        </a:rPr>
                        <a:t>Accuracy: 88.6%  </a:t>
                      </a:r>
                      <a:endParaRPr lang="en-US" sz="1400">
                        <a:latin typeface="Times New Roman"/>
                      </a:endParaRPr>
                    </a:p>
                    <a:p>
                      <a:pPr lvl="0">
                        <a:buNone/>
                      </a:pPr>
                      <a:r>
                        <a:rPr lang="en-GB" sz="1400" b="0" i="0" u="none" strike="noStrike" noProof="0">
                          <a:solidFill>
                            <a:srgbClr val="333333"/>
                          </a:solidFill>
                          <a:latin typeface="Times New Roman"/>
                        </a:rPr>
                        <a:t>AUC-ROC of 93.6 %</a:t>
                      </a:r>
                      <a:endParaRPr lang="en-US" sz="1400">
                        <a:latin typeface="Times New Roman"/>
                      </a:endParaRPr>
                    </a:p>
                  </a:txBody>
                  <a:tcPr/>
                </a:tc>
                <a:extLst>
                  <a:ext uri="{0D108BD9-81ED-4DB2-BD59-A6C34878D82A}">
                    <a16:rowId xmlns:a16="http://schemas.microsoft.com/office/drawing/2014/main" val="2414337476"/>
                  </a:ext>
                </a:extLst>
              </a:tr>
            </a:tbl>
          </a:graphicData>
        </a:graphic>
      </p:graphicFrame>
      <p:sp>
        <p:nvSpPr>
          <p:cNvPr id="93" name="Google Shape;93;p18"/>
          <p:cNvSpPr txBox="1">
            <a:spLocks/>
          </p:cNvSpPr>
          <p:nvPr/>
        </p:nvSpPr>
        <p:spPr>
          <a:xfrm>
            <a:off x="187916" y="-206943"/>
            <a:ext cx="8520600" cy="897242"/>
          </a:xfrm>
          <a:prstGeom prst="rect">
            <a:avLst/>
          </a:prstGeom>
        </p:spPr>
        <p:txBody>
          <a:bodyPr spcFirstLastPara="1" wrap="square" lIns="91425" tIns="91425" rIns="91425" bIns="91425" anchor="b" anchorCtr="0">
            <a:normAutofit/>
          </a:bodyPr>
          <a:lstStyle>
            <a:lvl1pPr algn="l" defTabSz="685800" rtl="0" eaLnBrk="1" latinLnBrk="0" hangingPunct="1">
              <a:lnSpc>
                <a:spcPct val="100000"/>
              </a:lnSpc>
              <a:spcBef>
                <a:spcPct val="0"/>
              </a:spcBef>
              <a:buNone/>
              <a:defRPr sz="2400" kern="1200" cap="none" spc="0" baseline="0">
                <a:solidFill>
                  <a:schemeClr val="tx1"/>
                </a:solidFill>
                <a:latin typeface="+mj-lt"/>
                <a:ea typeface="+mj-ea"/>
                <a:cs typeface="+mj-cs"/>
              </a:defRPr>
            </a:lvl1pPr>
          </a:lstStyle>
          <a:p>
            <a:pPr>
              <a:spcBef>
                <a:spcPts val="0"/>
              </a:spcBef>
            </a:pPr>
            <a:r>
              <a:rPr lang="en-IN" sz="2000" b="1">
                <a:latin typeface="Times New Roman"/>
                <a:cs typeface="Times New Roman"/>
              </a:rPr>
              <a:t>LITERATURE</a:t>
            </a:r>
            <a:r>
              <a:rPr lang="en-IN">
                <a:latin typeface="Times New Roman"/>
                <a:cs typeface="Times New Roman"/>
              </a:rPr>
              <a:t> </a:t>
            </a:r>
            <a:r>
              <a:rPr lang="en-IN" sz="2000" b="1">
                <a:latin typeface="Times New Roman"/>
                <a:cs typeface="Times New Roman"/>
              </a:rPr>
              <a:t>REVIEW</a:t>
            </a:r>
          </a:p>
        </p:txBody>
      </p:sp>
    </p:spTree>
    <p:extLst>
      <p:ext uri="{BB962C8B-B14F-4D97-AF65-F5344CB8AC3E}">
        <p14:creationId xmlns:p14="http://schemas.microsoft.com/office/powerpoint/2010/main" val="196729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3DB8EF5-7528-99E5-2A6E-2CC4FA2AEF26}"/>
              </a:ext>
            </a:extLst>
          </p:cNvPr>
          <p:cNvSpPr>
            <a:spLocks noGrp="1"/>
          </p:cNvSpPr>
          <p:nvPr>
            <p:ph type="ftr" sz="quarter" idx="11"/>
          </p:nvPr>
        </p:nvSpPr>
        <p:spPr/>
        <p:txBody>
          <a:bodyPr/>
          <a:lstStyle/>
          <a:p>
            <a:r>
              <a:rPr lang="en-US"/>
              <a:t>
              </a:t>
            </a:r>
          </a:p>
        </p:txBody>
      </p:sp>
      <p:sp>
        <p:nvSpPr>
          <p:cNvPr id="5" name="TextBox 4">
            <a:extLst>
              <a:ext uri="{FF2B5EF4-FFF2-40B4-BE49-F238E27FC236}">
                <a16:creationId xmlns:a16="http://schemas.microsoft.com/office/drawing/2014/main" id="{6AC868B9-26A5-6B49-8E6A-5C6591F32669}"/>
              </a:ext>
            </a:extLst>
          </p:cNvPr>
          <p:cNvSpPr txBox="1"/>
          <p:nvPr/>
        </p:nvSpPr>
        <p:spPr>
          <a:xfrm>
            <a:off x="331933" y="583575"/>
            <a:ext cx="846147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imes New Roman"/>
                <a:ea typeface="+mj-ea"/>
                <a:cs typeface="Times New Roman"/>
              </a:rPr>
              <a:t>NEW</a:t>
            </a:r>
            <a:r>
              <a:rPr lang="en-US" b="1">
                <a:latin typeface="Times New Roman"/>
                <a:cs typeface="Times New Roman"/>
              </a:rPr>
              <a:t> </a:t>
            </a:r>
            <a:r>
              <a:rPr lang="en-US" sz="2000" b="1">
                <a:latin typeface="Times New Roman"/>
                <a:ea typeface="+mj-ea"/>
                <a:cs typeface="Times New Roman"/>
              </a:rPr>
              <a:t>TECHNOLOGIES</a:t>
            </a:r>
            <a:r>
              <a:rPr lang="en-US" b="1">
                <a:latin typeface="Times New Roman"/>
                <a:cs typeface="Times New Roman"/>
              </a:rPr>
              <a:t> FOR GLAUCOMA DETECTION</a:t>
            </a:r>
          </a:p>
        </p:txBody>
      </p:sp>
      <p:sp>
        <p:nvSpPr>
          <p:cNvPr id="8" name="TextBox 7">
            <a:extLst>
              <a:ext uri="{FF2B5EF4-FFF2-40B4-BE49-F238E27FC236}">
                <a16:creationId xmlns:a16="http://schemas.microsoft.com/office/drawing/2014/main" id="{CC6F2401-76E9-6EF7-8E73-A22B408CA92F}"/>
              </a:ext>
            </a:extLst>
          </p:cNvPr>
          <p:cNvSpPr txBox="1"/>
          <p:nvPr/>
        </p:nvSpPr>
        <p:spPr>
          <a:xfrm>
            <a:off x="331933" y="1055963"/>
            <a:ext cx="8025536"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a:latin typeface="Times New Roman"/>
                <a:cs typeface="Times New Roman"/>
              </a:rPr>
              <a:t>Ensemble &amp; Two-Stage Models</a:t>
            </a:r>
          </a:p>
          <a:p>
            <a:pPr marL="285750" indent="-285750">
              <a:buFont typeface="Arial"/>
              <a:buChar char="•"/>
            </a:pPr>
            <a:r>
              <a:rPr lang="en-GB" sz="1400">
                <a:latin typeface="Times New Roman"/>
                <a:ea typeface="+mn-lt"/>
                <a:cs typeface="+mn-lt"/>
              </a:rPr>
              <a:t>Combine a segmentation model (e.g., U-Net) to localize optic disc/cup, followed by a classifier (e.g., </a:t>
            </a:r>
            <a:r>
              <a:rPr lang="en-GB" sz="1400" err="1">
                <a:latin typeface="Times New Roman"/>
                <a:ea typeface="+mn-lt"/>
                <a:cs typeface="+mn-lt"/>
              </a:rPr>
              <a:t>ViT</a:t>
            </a:r>
            <a:r>
              <a:rPr lang="en-GB" sz="1400">
                <a:latin typeface="Times New Roman"/>
                <a:ea typeface="+mn-lt"/>
                <a:cs typeface="+mn-lt"/>
              </a:rPr>
              <a:t>, </a:t>
            </a:r>
            <a:r>
              <a:rPr lang="en-GB" sz="1400" err="1">
                <a:latin typeface="Times New Roman"/>
                <a:ea typeface="+mn-lt"/>
                <a:cs typeface="+mn-lt"/>
              </a:rPr>
              <a:t>EfficientNet</a:t>
            </a:r>
            <a:r>
              <a:rPr lang="en-GB" sz="1400">
                <a:latin typeface="Times New Roman"/>
                <a:ea typeface="+mn-lt"/>
                <a:cs typeface="+mn-lt"/>
              </a:rPr>
              <a:t>).</a:t>
            </a:r>
            <a:endParaRPr lang="en-GB" sz="1400">
              <a:latin typeface="Times New Roman"/>
              <a:cs typeface="Times New Roman"/>
            </a:endParaRPr>
          </a:p>
          <a:p>
            <a:pPr marL="285750" indent="-285750">
              <a:buFont typeface="Arial"/>
              <a:buChar char="•"/>
            </a:pPr>
            <a:r>
              <a:rPr lang="en-GB" sz="1400">
                <a:latin typeface="Times New Roman"/>
                <a:ea typeface="+mn-lt"/>
                <a:cs typeface="+mn-lt"/>
              </a:rPr>
              <a:t>Helps improve interpretability and focus.</a:t>
            </a:r>
            <a:endParaRPr lang="en-GB" sz="1400">
              <a:latin typeface="Times New Roman"/>
              <a:cs typeface="Times New Roman"/>
            </a:endParaRPr>
          </a:p>
          <a:p>
            <a:pPr algn="l"/>
            <a:endParaRPr lang="en-GB" sz="1400">
              <a:latin typeface="Times New Roman"/>
              <a:cs typeface="Times New Roman"/>
            </a:endParaRPr>
          </a:p>
          <a:p>
            <a:r>
              <a:rPr lang="en-GB" sz="1400" b="1">
                <a:latin typeface="Times New Roman"/>
                <a:cs typeface="Times New Roman"/>
              </a:rPr>
              <a:t>Hybrid or Attention-based Models</a:t>
            </a:r>
          </a:p>
          <a:p>
            <a:pPr marL="285750" indent="-285750">
              <a:buFont typeface="Arial"/>
              <a:buChar char="•"/>
            </a:pPr>
            <a:r>
              <a:rPr lang="en-GB" sz="1400" err="1">
                <a:latin typeface="Times New Roman"/>
                <a:ea typeface="+mn-lt"/>
                <a:cs typeface="+mn-lt"/>
              </a:rPr>
              <a:t>CoAtNet</a:t>
            </a:r>
            <a:r>
              <a:rPr lang="en-GB" sz="1400">
                <a:latin typeface="Times New Roman"/>
                <a:ea typeface="+mn-lt"/>
                <a:cs typeface="+mn-lt"/>
              </a:rPr>
              <a:t>: Combines convolution and attention for better spatial </a:t>
            </a:r>
            <a:r>
              <a:rPr lang="en-GB" sz="1400" err="1">
                <a:latin typeface="Times New Roman"/>
                <a:ea typeface="+mn-lt"/>
                <a:cs typeface="+mn-lt"/>
              </a:rPr>
              <a:t>modeling</a:t>
            </a:r>
            <a:r>
              <a:rPr lang="en-GB" sz="1400">
                <a:latin typeface="Times New Roman"/>
                <a:ea typeface="+mn-lt"/>
                <a:cs typeface="+mn-lt"/>
              </a:rPr>
              <a:t>—excellent for retinal features.</a:t>
            </a:r>
            <a:endParaRPr lang="en-GB" sz="1400">
              <a:latin typeface="Times New Roman"/>
              <a:cs typeface="Times New Roman"/>
            </a:endParaRPr>
          </a:p>
          <a:p>
            <a:pPr marL="285750" indent="-285750">
              <a:buFont typeface="Arial"/>
              <a:buChar char="•"/>
            </a:pPr>
            <a:r>
              <a:rPr lang="en-GB" sz="1400">
                <a:latin typeface="Times New Roman"/>
                <a:ea typeface="+mn-lt"/>
                <a:cs typeface="+mn-lt"/>
              </a:rPr>
              <a:t>Helps model </a:t>
            </a:r>
            <a:r>
              <a:rPr lang="en-GB" sz="1400" b="1">
                <a:latin typeface="Times New Roman"/>
                <a:ea typeface="+mn-lt"/>
                <a:cs typeface="+mn-lt"/>
              </a:rPr>
              <a:t>automatically emphasize</a:t>
            </a:r>
            <a:r>
              <a:rPr lang="en-GB" sz="1400">
                <a:latin typeface="Times New Roman"/>
                <a:ea typeface="+mn-lt"/>
                <a:cs typeface="+mn-lt"/>
              </a:rPr>
              <a:t> key clinical features without explicit annotation.</a:t>
            </a:r>
            <a:endParaRPr lang="en-GB" sz="1400">
              <a:latin typeface="Times New Roman"/>
              <a:cs typeface="Times New Roman"/>
            </a:endParaRPr>
          </a:p>
          <a:p>
            <a:pPr marL="285750" indent="-285750">
              <a:buFont typeface="Arial"/>
              <a:buChar char="•"/>
            </a:pPr>
            <a:endParaRPr lang="en-GB" sz="1400">
              <a:latin typeface="Times New Roman"/>
              <a:cs typeface="Times New Roman"/>
            </a:endParaRPr>
          </a:p>
          <a:p>
            <a:r>
              <a:rPr lang="en-GB" sz="1400" b="1">
                <a:latin typeface="Times New Roman"/>
                <a:cs typeface="Times New Roman"/>
              </a:rPr>
              <a:t>Self-Supervised Learning (SSL)</a:t>
            </a:r>
          </a:p>
          <a:p>
            <a:pPr marL="285750" indent="-285750">
              <a:buFont typeface="Arial"/>
              <a:buChar char="•"/>
            </a:pPr>
            <a:r>
              <a:rPr lang="en-GB" sz="1400" err="1">
                <a:latin typeface="Times New Roman"/>
                <a:ea typeface="+mn-lt"/>
                <a:cs typeface="+mn-lt"/>
              </a:rPr>
              <a:t>SimCLR</a:t>
            </a:r>
            <a:r>
              <a:rPr lang="en-GB" sz="1400">
                <a:latin typeface="Times New Roman"/>
                <a:ea typeface="+mn-lt"/>
                <a:cs typeface="+mn-lt"/>
              </a:rPr>
              <a:t>, MoCo, BYOL: Use unlabelled fundus images to pretrain your model, then fine-tune.</a:t>
            </a:r>
          </a:p>
          <a:p>
            <a:pPr marL="285750" indent="-285750">
              <a:buFont typeface="Arial"/>
              <a:buChar char="•"/>
            </a:pPr>
            <a:r>
              <a:rPr lang="en-GB" sz="1400">
                <a:latin typeface="Times New Roman"/>
                <a:ea typeface="+mn-lt"/>
                <a:cs typeface="+mn-lt"/>
              </a:rPr>
              <a:t>SIMCLR (Simple Contrastive Learning of Representations) learns representations by comparing augmented views of the same image.</a:t>
            </a:r>
          </a:p>
          <a:p>
            <a:pPr marL="285750" indent="-285750">
              <a:buFont typeface="Arial"/>
              <a:buChar char="•"/>
            </a:pPr>
            <a:r>
              <a:rPr lang="en-GB" sz="1400">
                <a:latin typeface="Times New Roman"/>
                <a:ea typeface="+mn-lt"/>
                <a:cs typeface="+mn-lt"/>
              </a:rPr>
              <a:t>Pretraining with SSL on large, unlabelled retinal datasets helps the model learn general retinal anatomy (vessels, disc shape, </a:t>
            </a:r>
            <a:r>
              <a:rPr lang="en-GB" sz="1400" err="1">
                <a:latin typeface="Times New Roman"/>
                <a:ea typeface="+mn-lt"/>
                <a:cs typeface="+mn-lt"/>
              </a:rPr>
              <a:t>color</a:t>
            </a:r>
            <a:r>
              <a:rPr lang="en-GB" sz="1400">
                <a:latin typeface="Times New Roman"/>
                <a:ea typeface="+mn-lt"/>
                <a:cs typeface="+mn-lt"/>
              </a:rPr>
              <a:t> gradients).</a:t>
            </a:r>
          </a:p>
        </p:txBody>
      </p:sp>
    </p:spTree>
    <p:extLst>
      <p:ext uri="{BB962C8B-B14F-4D97-AF65-F5344CB8AC3E}">
        <p14:creationId xmlns:p14="http://schemas.microsoft.com/office/powerpoint/2010/main" val="2512316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5B9AD-0CE1-7C18-6207-5033A7061070}"/>
              </a:ext>
            </a:extLst>
          </p:cNvPr>
          <p:cNvSpPr>
            <a:spLocks noGrp="1"/>
          </p:cNvSpPr>
          <p:nvPr>
            <p:ph type="title"/>
          </p:nvPr>
        </p:nvSpPr>
        <p:spPr>
          <a:xfrm>
            <a:off x="220986" y="133626"/>
            <a:ext cx="8520494" cy="588609"/>
          </a:xfrm>
        </p:spPr>
        <p:txBody>
          <a:bodyPr>
            <a:normAutofit fontScale="90000"/>
          </a:bodyPr>
          <a:lstStyle/>
          <a:p>
            <a:r>
              <a:rPr lang="en-US">
                <a:latin typeface="Times New Roman"/>
                <a:cs typeface="Times New Roman"/>
              </a:rPr>
              <a:t>  </a:t>
            </a:r>
            <a:r>
              <a:rPr lang="en-US" sz="2000" b="1">
                <a:latin typeface="Times New Roman"/>
                <a:cs typeface="Times New Roman"/>
              </a:rPr>
              <a:t>PROJECT</a:t>
            </a:r>
            <a:r>
              <a:rPr lang="en-US">
                <a:latin typeface="Times New Roman"/>
                <a:cs typeface="Times New Roman"/>
              </a:rPr>
              <a:t> </a:t>
            </a:r>
            <a:r>
              <a:rPr lang="en-US" sz="2000" b="1">
                <a:latin typeface="Times New Roman"/>
                <a:cs typeface="Times New Roman"/>
              </a:rPr>
              <a:t>PHASES</a:t>
            </a:r>
          </a:p>
        </p:txBody>
      </p:sp>
      <p:sp>
        <p:nvSpPr>
          <p:cNvPr id="3" name="Text Placeholder 2">
            <a:extLst>
              <a:ext uri="{FF2B5EF4-FFF2-40B4-BE49-F238E27FC236}">
                <a16:creationId xmlns:a16="http://schemas.microsoft.com/office/drawing/2014/main" id="{4E399597-DC29-C285-8A2D-15933D874412}"/>
              </a:ext>
            </a:extLst>
          </p:cNvPr>
          <p:cNvSpPr>
            <a:spLocks noGrp="1"/>
          </p:cNvSpPr>
          <p:nvPr>
            <p:ph type="body" idx="1"/>
          </p:nvPr>
        </p:nvSpPr>
        <p:spPr>
          <a:xfrm>
            <a:off x="223466" y="812613"/>
            <a:ext cx="8697067" cy="4398331"/>
          </a:xfrm>
        </p:spPr>
        <p:txBody>
          <a:bodyPr spcFirstLastPara="1" vert="horz" wrap="square" lIns="91425" tIns="91425" rIns="91425" bIns="91425" rtlCol="0" anchor="t" anchorCtr="0">
            <a:noAutofit/>
          </a:bodyPr>
          <a:lstStyle/>
          <a:p>
            <a:pPr marL="114300" indent="0">
              <a:buNone/>
            </a:pPr>
            <a:r>
              <a:rPr lang="en-US" sz="1250" b="1">
                <a:latin typeface="Times New Roman"/>
                <a:cs typeface="Times New Roman"/>
              </a:rPr>
              <a:t>Phase 1- Model Selection and Training</a:t>
            </a:r>
          </a:p>
          <a:p>
            <a:pPr marL="114300" indent="0">
              <a:buNone/>
            </a:pPr>
            <a:endParaRPr lang="en-US" sz="1250">
              <a:latin typeface="Times New Roman"/>
              <a:cs typeface="Times New Roman"/>
            </a:endParaRPr>
          </a:p>
          <a:p>
            <a:pPr>
              <a:buFont typeface="Arial" panose="05000000000000000000" pitchFamily="2" charset="2"/>
              <a:buChar char="•"/>
            </a:pPr>
            <a:r>
              <a:rPr lang="en-US" sz="1250">
                <a:latin typeface="Times New Roman"/>
                <a:cs typeface="Times New Roman"/>
              </a:rPr>
              <a:t>Evaluate</a:t>
            </a:r>
            <a:r>
              <a:rPr lang="en-US" sz="1250">
                <a:latin typeface="Times New Roman"/>
                <a:ea typeface="+mn-lt"/>
                <a:cs typeface="+mn-lt"/>
              </a:rPr>
              <a:t> and compare multiple pretrained models for glaucoma detection using retinal fundus images.</a:t>
            </a:r>
            <a:endParaRPr lang="en-US" sz="1250" b="1">
              <a:latin typeface="Times New Roman"/>
              <a:ea typeface="+mn-lt"/>
              <a:cs typeface="Times New Roman"/>
            </a:endParaRPr>
          </a:p>
          <a:p>
            <a:pPr>
              <a:buClr>
                <a:srgbClr val="404040"/>
              </a:buClr>
              <a:buFont typeface="Arial" panose="05000000000000000000" pitchFamily="2" charset="2"/>
              <a:buChar char="•"/>
            </a:pPr>
            <a:r>
              <a:rPr lang="en-US" sz="1250">
                <a:latin typeface="Times New Roman"/>
                <a:ea typeface="+mn-lt"/>
                <a:cs typeface="+mn-lt"/>
              </a:rPr>
              <a:t>Train the selected model using fundus images..</a:t>
            </a:r>
            <a:endParaRPr lang="en-US" sz="1250" b="1">
              <a:latin typeface="Times New Roman"/>
              <a:cs typeface="Times New Roman"/>
            </a:endParaRPr>
          </a:p>
          <a:p>
            <a:pPr marL="114300" indent="0">
              <a:buNone/>
            </a:pPr>
            <a:endParaRPr lang="en-US" sz="1250">
              <a:latin typeface="Times New Roman"/>
              <a:cs typeface="Times New Roman"/>
            </a:endParaRPr>
          </a:p>
          <a:p>
            <a:pPr marL="114300" indent="0">
              <a:buNone/>
            </a:pPr>
            <a:r>
              <a:rPr lang="en-US" sz="1250" b="1">
                <a:latin typeface="Times New Roman"/>
                <a:cs typeface="Times New Roman"/>
              </a:rPr>
              <a:t>Phase 2- UI Development</a:t>
            </a:r>
          </a:p>
          <a:p>
            <a:pPr marL="114300" indent="0">
              <a:buNone/>
            </a:pPr>
            <a:endParaRPr lang="en-US" sz="1250" b="1">
              <a:latin typeface="Times New Roman"/>
              <a:cs typeface="Times New Roman"/>
            </a:endParaRPr>
          </a:p>
          <a:p>
            <a:pPr>
              <a:buFont typeface="Arial" panose="05000000000000000000" pitchFamily="2" charset="2"/>
              <a:buChar char="•"/>
            </a:pPr>
            <a:r>
              <a:rPr lang="en-US" sz="1250">
                <a:latin typeface="Times New Roman"/>
                <a:ea typeface="+mn-lt"/>
                <a:cs typeface="+mn-lt"/>
              </a:rPr>
              <a:t>Design of User Interface (Frontend).</a:t>
            </a:r>
            <a:endParaRPr lang="en-US" sz="1250" b="1">
              <a:latin typeface="Times New Roman"/>
              <a:cs typeface="Times New Roman"/>
            </a:endParaRPr>
          </a:p>
          <a:p>
            <a:pPr>
              <a:buFont typeface="Arial" panose="05000000000000000000" pitchFamily="2" charset="2"/>
              <a:buChar char="•"/>
            </a:pPr>
            <a:r>
              <a:rPr lang="en-US" sz="1250">
                <a:latin typeface="Times New Roman"/>
                <a:ea typeface="+mn-lt"/>
                <a:cs typeface="+mn-lt"/>
              </a:rPr>
              <a:t>Integration with Model Inference Backend</a:t>
            </a:r>
            <a:endParaRPr lang="en-US" sz="1250">
              <a:latin typeface="Times New Roman"/>
              <a:cs typeface="Times New Roman"/>
            </a:endParaRPr>
          </a:p>
          <a:p>
            <a:pPr>
              <a:buClr>
                <a:srgbClr val="404040"/>
              </a:buClr>
              <a:buFont typeface="Arial" panose="05000000000000000000" pitchFamily="2" charset="2"/>
              <a:buChar char="•"/>
            </a:pPr>
            <a:endParaRPr lang="en-US" sz="1250">
              <a:latin typeface="Times New Roman"/>
              <a:cs typeface="Times New Roman"/>
            </a:endParaRPr>
          </a:p>
          <a:p>
            <a:pPr marL="114300" indent="0">
              <a:buClr>
                <a:srgbClr val="404040"/>
              </a:buClr>
              <a:buNone/>
            </a:pPr>
            <a:r>
              <a:rPr lang="en-US" sz="1250" b="1">
                <a:latin typeface="Times New Roman"/>
                <a:cs typeface="Times New Roman"/>
              </a:rPr>
              <a:t>Phase 3- Web App Development</a:t>
            </a:r>
          </a:p>
          <a:p>
            <a:pPr marL="114300" indent="0">
              <a:buClr>
                <a:srgbClr val="404040"/>
              </a:buClr>
              <a:buNone/>
            </a:pPr>
            <a:endParaRPr lang="en-US" sz="1250">
              <a:latin typeface="Times New Roman"/>
              <a:cs typeface="Times New Roman"/>
            </a:endParaRPr>
          </a:p>
          <a:p>
            <a:pPr>
              <a:buFont typeface="Arial" panose="05000000000000000000" pitchFamily="2" charset="2"/>
              <a:buChar char="•"/>
            </a:pPr>
            <a:r>
              <a:rPr lang="en-US" sz="1250">
                <a:latin typeface="Times New Roman"/>
                <a:ea typeface="+mn-lt"/>
                <a:cs typeface="+mn-lt"/>
              </a:rPr>
              <a:t>Smartphone + Lens Attachment Setup</a:t>
            </a:r>
          </a:p>
          <a:p>
            <a:pPr>
              <a:buClr>
                <a:srgbClr val="404040"/>
              </a:buClr>
              <a:buFont typeface="Arial" panose="05000000000000000000" pitchFamily="2" charset="2"/>
              <a:buChar char="•"/>
            </a:pPr>
            <a:r>
              <a:rPr lang="en-US" sz="1250">
                <a:latin typeface="Times New Roman"/>
                <a:ea typeface="+mn-lt"/>
                <a:cs typeface="Times New Roman"/>
              </a:rPr>
              <a:t>Capture</a:t>
            </a:r>
            <a:r>
              <a:rPr lang="en-US" sz="1250">
                <a:latin typeface="Times New Roman"/>
                <a:cs typeface="Times New Roman"/>
              </a:rPr>
              <a:t> the fundus images which will then be fed to the web application for testing.</a:t>
            </a:r>
          </a:p>
          <a:p>
            <a:pPr>
              <a:buClr>
                <a:srgbClr val="404040"/>
              </a:buClr>
              <a:buFont typeface="Arial" panose="05000000000000000000" pitchFamily="2" charset="2"/>
              <a:buChar char="•"/>
            </a:pPr>
            <a:endParaRPr lang="en-US" sz="1250">
              <a:latin typeface="Times New Roman"/>
              <a:cs typeface="Times New Roman"/>
            </a:endParaRPr>
          </a:p>
          <a:p>
            <a:pPr marL="114300" indent="0">
              <a:buNone/>
            </a:pPr>
            <a:r>
              <a:rPr lang="en-US" sz="1250" b="1">
                <a:latin typeface="Times New Roman"/>
                <a:cs typeface="Times New Roman"/>
              </a:rPr>
              <a:t>Phase 4- Clinical Testing</a:t>
            </a:r>
          </a:p>
          <a:p>
            <a:pPr marL="114300" indent="0">
              <a:buNone/>
            </a:pPr>
            <a:endParaRPr lang="en-US" sz="1250" b="1">
              <a:latin typeface="Times New Roman"/>
              <a:cs typeface="Times New Roman"/>
            </a:endParaRPr>
          </a:p>
          <a:p>
            <a:pPr>
              <a:buFont typeface="Arial" panose="05000000000000000000" pitchFamily="2" charset="2"/>
              <a:buChar char="•"/>
            </a:pPr>
            <a:r>
              <a:rPr lang="en-US" sz="1250">
                <a:latin typeface="Times New Roman"/>
                <a:ea typeface="+mn-lt"/>
                <a:cs typeface="+mn-lt"/>
              </a:rPr>
              <a:t>Conduct controlled testing of the system on real patients in a clinical or community setting, comparing results with ophthalmologist diagnosis to evaluate effectiveness.</a:t>
            </a:r>
            <a:endParaRPr lang="en-US" sz="1250" b="1">
              <a:latin typeface="Times New Roman"/>
              <a:cs typeface="Times New Roman"/>
            </a:endParaRPr>
          </a:p>
        </p:txBody>
      </p:sp>
    </p:spTree>
    <p:extLst>
      <p:ext uri="{BB962C8B-B14F-4D97-AF65-F5344CB8AC3E}">
        <p14:creationId xmlns:p14="http://schemas.microsoft.com/office/powerpoint/2010/main" val="65550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124982"/>
            <a:ext cx="8520600" cy="572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lang="en"/>
          </a:p>
          <a:p>
            <a:br>
              <a:rPr lang="en-IN">
                <a:latin typeface="Times New Roman"/>
                <a:cs typeface="Times New Roman"/>
              </a:rPr>
            </a:br>
            <a:r>
              <a:rPr lang="en-IN" sz="2200" b="1">
                <a:latin typeface="Times New Roman"/>
                <a:cs typeface="Times New Roman"/>
              </a:rPr>
              <a:t>METHODOLOGY</a:t>
            </a:r>
          </a:p>
        </p:txBody>
      </p:sp>
      <p:sp>
        <p:nvSpPr>
          <p:cNvPr id="100" name="Google Shape;100;p19"/>
          <p:cNvSpPr txBox="1">
            <a:spLocks noGrp="1"/>
          </p:cNvSpPr>
          <p:nvPr>
            <p:ph type="title" idx="4294967295"/>
          </p:nvPr>
        </p:nvSpPr>
        <p:spPr>
          <a:xfrm>
            <a:off x="311700" y="765175"/>
            <a:ext cx="8329613" cy="4133850"/>
          </a:xfrm>
          <a:prstGeom prst="rect">
            <a:avLst/>
          </a:prstGeom>
        </p:spPr>
        <p:txBody>
          <a:bodyPr spcFirstLastPara="1" vert="horz" wrap="square" lIns="91425" tIns="91425" rIns="91425" bIns="91425" rtlCol="0" anchor="b" anchorCtr="0">
            <a:noAutofit/>
          </a:bodyPr>
          <a:lstStyle/>
          <a:p>
            <a:pPr>
              <a:spcBef>
                <a:spcPts val="0"/>
              </a:spcBef>
            </a:pPr>
            <a:r>
              <a:rPr lang="en" sz="1200">
                <a:latin typeface="Times New Roman"/>
                <a:cs typeface="Times New Roman"/>
              </a:rPr>
              <a:t>Methodology comprises of following steps that will assist in Glaucoma Detection through Machine learning and deep learning techniques:</a:t>
            </a:r>
            <a:br>
              <a:rPr lang="en" sz="1200">
                <a:latin typeface="Times New Roman"/>
                <a:cs typeface="Times New Roman"/>
              </a:rPr>
            </a:br>
            <a:endParaRPr lang="en-US" sz="1200">
              <a:latin typeface="Times New Roman"/>
              <a:cs typeface="Times New Roman"/>
            </a:endParaRPr>
          </a:p>
          <a:p>
            <a:pPr marL="130175">
              <a:spcBef>
                <a:spcPts val="0"/>
              </a:spcBef>
              <a:buSzPct val="120930"/>
            </a:pPr>
            <a:r>
              <a:rPr lang="en" sz="1200" b="1">
                <a:latin typeface="Times New Roman"/>
                <a:cs typeface="Times New Roman"/>
              </a:rPr>
              <a:t>1.     Acquire Ophthalmology Dataset </a:t>
            </a:r>
            <a:r>
              <a:rPr lang="en" sz="1200">
                <a:latin typeface="Times New Roman"/>
                <a:cs typeface="Times New Roman"/>
              </a:rPr>
              <a:t>– </a:t>
            </a:r>
            <a:r>
              <a:rPr lang="en" sz="1200" b="0">
                <a:latin typeface="Times New Roman"/>
                <a:cs typeface="Times New Roman"/>
              </a:rPr>
              <a:t>Collect raw data related to eye health and visual function. </a:t>
            </a:r>
          </a:p>
          <a:p>
            <a:pPr marL="457200">
              <a:spcBef>
                <a:spcPts val="0"/>
              </a:spcBef>
            </a:pPr>
            <a:r>
              <a:rPr lang="en" sz="1200" b="0">
                <a:latin typeface="Times New Roman"/>
                <a:cs typeface="Times New Roman"/>
              </a:rPr>
              <a:t>Collaboration with ophthalmologist -  Dr. Abhijeet Deshpande</a:t>
            </a:r>
          </a:p>
          <a:p>
            <a:pPr marL="457200">
              <a:spcBef>
                <a:spcPts val="0"/>
              </a:spcBef>
            </a:pPr>
            <a:r>
              <a:rPr lang="en" sz="1200" b="0">
                <a:latin typeface="Times New Roman"/>
                <a:cs typeface="Times New Roman"/>
              </a:rPr>
              <a:t>                                                              Spandan Diagnostics, Ramdaspeth. </a:t>
            </a:r>
          </a:p>
          <a:p>
            <a:pPr marL="147320">
              <a:spcBef>
                <a:spcPts val="0"/>
              </a:spcBef>
              <a:buSzPct val="100000"/>
            </a:pPr>
            <a:r>
              <a:rPr lang="en" sz="1200" b="1">
                <a:latin typeface="Times New Roman"/>
                <a:cs typeface="Times New Roman"/>
              </a:rPr>
              <a:t>2.    Data Preprocessing :</a:t>
            </a:r>
          </a:p>
          <a:p>
            <a:pPr marL="457200" indent="-309880">
              <a:lnSpc>
                <a:spcPct val="114999"/>
              </a:lnSpc>
              <a:spcBef>
                <a:spcPts val="0"/>
              </a:spcBef>
              <a:buSzPct val="100000"/>
              <a:buChar char="●"/>
            </a:pPr>
            <a:r>
              <a:rPr lang="en" sz="1200" b="0">
                <a:latin typeface="Times New Roman"/>
                <a:cs typeface="Times New Roman"/>
              </a:rPr>
              <a:t>Reduce noise.</a:t>
            </a:r>
          </a:p>
          <a:p>
            <a:pPr marL="457200" indent="-309880">
              <a:lnSpc>
                <a:spcPct val="114999"/>
              </a:lnSpc>
              <a:spcBef>
                <a:spcPts val="0"/>
              </a:spcBef>
              <a:buSzPct val="100000"/>
              <a:buChar char="●"/>
            </a:pPr>
            <a:r>
              <a:rPr lang="en" sz="1200" b="0">
                <a:latin typeface="Times New Roman"/>
                <a:cs typeface="Times New Roman"/>
              </a:rPr>
              <a:t>Data augmentation and Resizing of Fundus images. </a:t>
            </a:r>
          </a:p>
          <a:p>
            <a:pPr marL="147320">
              <a:lnSpc>
                <a:spcPct val="114999"/>
              </a:lnSpc>
              <a:spcBef>
                <a:spcPts val="0"/>
              </a:spcBef>
              <a:buSzPct val="100000"/>
            </a:pPr>
            <a:r>
              <a:rPr lang="en" sz="1200" b="1">
                <a:latin typeface="Times New Roman"/>
                <a:cs typeface="Times New Roman"/>
              </a:rPr>
              <a:t>3.     Analyze Visual Function Data</a:t>
            </a:r>
            <a:r>
              <a:rPr lang="en" sz="1200">
                <a:latin typeface="Times New Roman"/>
                <a:cs typeface="Times New Roman"/>
              </a:rPr>
              <a:t> – </a:t>
            </a:r>
            <a:r>
              <a:rPr lang="en" sz="1200" b="0">
                <a:latin typeface="Times New Roman"/>
                <a:cs typeface="Times New Roman"/>
              </a:rPr>
              <a:t>Extract relevant features such as visual sharpness, contrast sensitivity, and retinal</a:t>
            </a:r>
            <a:br>
              <a:rPr lang="en" sz="1200" b="0">
                <a:latin typeface="Times New Roman"/>
                <a:cs typeface="Times New Roman"/>
              </a:rPr>
            </a:br>
            <a:r>
              <a:rPr lang="en" sz="1200" b="0">
                <a:latin typeface="Times New Roman"/>
                <a:cs typeface="Times New Roman"/>
              </a:rPr>
              <a:t>        segmentation.</a:t>
            </a:r>
          </a:p>
          <a:p>
            <a:pPr marL="165735">
              <a:lnSpc>
                <a:spcPct val="114999"/>
              </a:lnSpc>
              <a:spcBef>
                <a:spcPts val="0"/>
              </a:spcBef>
              <a:buSzPct val="76744"/>
            </a:pPr>
            <a:r>
              <a:rPr lang="en" sz="1200" b="1">
                <a:latin typeface="Times New Roman"/>
                <a:cs typeface="Times New Roman"/>
              </a:rPr>
              <a:t>4.     Apply CNN for Prediction</a:t>
            </a:r>
            <a:r>
              <a:rPr lang="en" sz="1200">
                <a:latin typeface="Times New Roman"/>
                <a:cs typeface="Times New Roman"/>
              </a:rPr>
              <a:t> – </a:t>
            </a:r>
            <a:r>
              <a:rPr lang="en" sz="1200" b="0">
                <a:latin typeface="Times New Roman"/>
                <a:cs typeface="Times New Roman"/>
              </a:rPr>
              <a:t>Train and test Convolutional Neural Network (CNN) models including VGG16,</a:t>
            </a:r>
            <a:br>
              <a:rPr lang="en" sz="1200" b="0">
                <a:latin typeface="Times New Roman"/>
                <a:cs typeface="Times New Roman"/>
              </a:rPr>
            </a:br>
            <a:r>
              <a:rPr lang="en" sz="1200" b="0">
                <a:latin typeface="Times New Roman"/>
                <a:cs typeface="Times New Roman"/>
              </a:rPr>
              <a:t>        Resnet-50, DenseNet and Inception-V3 to classify fundus images as Glaucomatous and Healthy. </a:t>
            </a:r>
            <a:br>
              <a:rPr lang="en" sz="1200" b="0">
                <a:latin typeface="Times New Roman"/>
                <a:cs typeface="Times New Roman"/>
              </a:rPr>
            </a:br>
            <a:r>
              <a:rPr lang="en" sz="1200" b="1">
                <a:latin typeface="Times New Roman"/>
                <a:cs typeface="Times New Roman"/>
              </a:rPr>
              <a:t>5.    Analyze Results &amp; Predict Diagnosis </a:t>
            </a:r>
            <a:r>
              <a:rPr lang="en" sz="1200">
                <a:latin typeface="Times New Roman"/>
                <a:cs typeface="Times New Roman"/>
              </a:rPr>
              <a:t>– </a:t>
            </a:r>
            <a:r>
              <a:rPr lang="en" sz="1200" b="0">
                <a:latin typeface="Times New Roman"/>
                <a:cs typeface="Times New Roman"/>
              </a:rPr>
              <a:t>Evaluate CNN performance, interpret predictions, and derive diagnostic</a:t>
            </a:r>
            <a:br>
              <a:rPr lang="en" sz="1200" b="0">
                <a:latin typeface="Times New Roman"/>
                <a:cs typeface="Times New Roman"/>
              </a:rPr>
            </a:br>
            <a:r>
              <a:rPr lang="en" sz="1200" b="0">
                <a:latin typeface="Times New Roman"/>
                <a:cs typeface="Times New Roman"/>
              </a:rPr>
              <a:t>        insights.</a:t>
            </a:r>
            <a:br>
              <a:rPr lang="en" sz="1200">
                <a:latin typeface="Times New Roman"/>
                <a:cs typeface="Times New Roman"/>
              </a:rPr>
            </a:br>
            <a:r>
              <a:rPr lang="en" sz="1200" b="1">
                <a:latin typeface="Times New Roman"/>
                <a:cs typeface="Times New Roman"/>
              </a:rPr>
              <a:t>6.    Web application development </a:t>
            </a:r>
            <a:r>
              <a:rPr lang="en" sz="1200" b="0">
                <a:latin typeface="Times New Roman"/>
                <a:cs typeface="Times New Roman"/>
              </a:rPr>
              <a:t>- A user-friendly web interface will be designed to allow users to upload retinal images </a:t>
            </a:r>
            <a:br>
              <a:rPr lang="en" sz="1200" b="0">
                <a:latin typeface="Times New Roman"/>
                <a:cs typeface="Times New Roman"/>
              </a:rPr>
            </a:br>
            <a:r>
              <a:rPr lang="en" sz="1200" b="0">
                <a:latin typeface="Times New Roman"/>
                <a:cs typeface="Times New Roman"/>
              </a:rPr>
              <a:t>       from  a Hand Held Retinal Camera and receive instant feedback.</a:t>
            </a:r>
            <a:br>
              <a:rPr lang="en" sz="1300" b="0">
                <a:latin typeface="Times New Roman"/>
                <a:cs typeface="Times New Roman"/>
              </a:rPr>
            </a:br>
            <a:endParaRPr lang="en" sz="1300" b="0">
              <a:latin typeface="Times New Roman"/>
              <a:cs typeface="Times New Roman"/>
            </a:endParaRPr>
          </a:p>
          <a:p>
            <a:pPr marL="457200" lvl="0" indent="0" algn="l" rtl="0">
              <a:spcBef>
                <a:spcPts val="0"/>
              </a:spcBef>
              <a:spcAft>
                <a:spcPts val="0"/>
              </a:spcAft>
              <a:buNone/>
            </a:pP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253884" y="197526"/>
            <a:ext cx="8520600" cy="572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sz="2000" b="1">
                <a:latin typeface="Times New Roman"/>
                <a:cs typeface="Times New Roman"/>
              </a:rPr>
              <a:t>DATASETS</a:t>
            </a:r>
          </a:p>
        </p:txBody>
      </p:sp>
      <p:graphicFrame>
        <p:nvGraphicFramePr>
          <p:cNvPr id="107" name="Google Shape;107;p20"/>
          <p:cNvGraphicFramePr/>
          <p:nvPr>
            <p:extLst>
              <p:ext uri="{D42A27DB-BD31-4B8C-83A1-F6EECF244321}">
                <p14:modId xmlns:p14="http://schemas.microsoft.com/office/powerpoint/2010/main" val="1669836685"/>
              </p:ext>
            </p:extLst>
          </p:nvPr>
        </p:nvGraphicFramePr>
        <p:xfrm>
          <a:off x="735904" y="1017739"/>
          <a:ext cx="7560527" cy="3628578"/>
        </p:xfrm>
        <a:graphic>
          <a:graphicData uri="http://schemas.openxmlformats.org/drawingml/2006/table">
            <a:tbl>
              <a:tblPr>
                <a:noFill/>
                <a:tableStyleId>{417225E9-C7C8-4D80-9DA0-ED1B3D5A91CD}</a:tableStyleId>
              </a:tblPr>
              <a:tblGrid>
                <a:gridCol w="1148852">
                  <a:extLst>
                    <a:ext uri="{9D8B030D-6E8A-4147-A177-3AD203B41FA5}">
                      <a16:colId xmlns:a16="http://schemas.microsoft.com/office/drawing/2014/main" val="20000"/>
                    </a:ext>
                  </a:extLst>
                </a:gridCol>
                <a:gridCol w="1067369">
                  <a:extLst>
                    <a:ext uri="{9D8B030D-6E8A-4147-A177-3AD203B41FA5}">
                      <a16:colId xmlns:a16="http://schemas.microsoft.com/office/drawing/2014/main" val="20001"/>
                    </a:ext>
                  </a:extLst>
                </a:gridCol>
                <a:gridCol w="1253696">
                  <a:extLst>
                    <a:ext uri="{9D8B030D-6E8A-4147-A177-3AD203B41FA5}">
                      <a16:colId xmlns:a16="http://schemas.microsoft.com/office/drawing/2014/main" val="20002"/>
                    </a:ext>
                  </a:extLst>
                </a:gridCol>
                <a:gridCol w="1205775">
                  <a:extLst>
                    <a:ext uri="{9D8B030D-6E8A-4147-A177-3AD203B41FA5}">
                      <a16:colId xmlns:a16="http://schemas.microsoft.com/office/drawing/2014/main" val="20003"/>
                    </a:ext>
                  </a:extLst>
                </a:gridCol>
                <a:gridCol w="998220">
                  <a:extLst>
                    <a:ext uri="{9D8B030D-6E8A-4147-A177-3AD203B41FA5}">
                      <a16:colId xmlns:a16="http://schemas.microsoft.com/office/drawing/2014/main" val="20004"/>
                    </a:ext>
                  </a:extLst>
                </a:gridCol>
                <a:gridCol w="1886615">
                  <a:extLst>
                    <a:ext uri="{9D8B030D-6E8A-4147-A177-3AD203B41FA5}">
                      <a16:colId xmlns:a16="http://schemas.microsoft.com/office/drawing/2014/main" val="20005"/>
                    </a:ext>
                  </a:extLst>
                </a:gridCol>
              </a:tblGrid>
              <a:tr h="901292">
                <a:tc>
                  <a:txBody>
                    <a:bodyPr/>
                    <a:lstStyle/>
                    <a:p>
                      <a:pPr marL="0" lvl="0" indent="0" algn="l" rtl="0">
                        <a:spcBef>
                          <a:spcPts val="0"/>
                        </a:spcBef>
                        <a:spcAft>
                          <a:spcPts val="0"/>
                        </a:spcAft>
                        <a:buNone/>
                      </a:pPr>
                      <a:r>
                        <a:rPr lang="en" sz="1300" b="1">
                          <a:latin typeface="Times New Roman"/>
                        </a:rPr>
                        <a:t>DATASET</a:t>
                      </a:r>
                      <a:endParaRPr sz="1300" b="1">
                        <a:latin typeface="Times New Roman"/>
                      </a:endParaRPr>
                    </a:p>
                  </a:txBody>
                  <a:tcPr marL="91425" marR="91425" marT="91425" marB="91425"/>
                </a:tc>
                <a:tc>
                  <a:txBody>
                    <a:bodyPr/>
                    <a:lstStyle/>
                    <a:p>
                      <a:pPr marL="0" lvl="0" indent="0" algn="l" rtl="0">
                        <a:spcBef>
                          <a:spcPts val="0"/>
                        </a:spcBef>
                        <a:spcAft>
                          <a:spcPts val="0"/>
                        </a:spcAft>
                        <a:buNone/>
                      </a:pPr>
                      <a:r>
                        <a:rPr lang="en" sz="1300" b="1">
                          <a:latin typeface="Times New Roman"/>
                        </a:rPr>
                        <a:t>TOTAL IMAGES</a:t>
                      </a:r>
                      <a:endParaRPr sz="1300" b="1">
                        <a:latin typeface="Times New Roman"/>
                      </a:endParaRPr>
                    </a:p>
                  </a:txBody>
                  <a:tcPr marL="91425" marR="91425" marT="91425" marB="91425"/>
                </a:tc>
                <a:tc>
                  <a:txBody>
                    <a:bodyPr/>
                    <a:lstStyle/>
                    <a:p>
                      <a:pPr marL="0" lvl="0" indent="0" algn="l" rtl="0">
                        <a:spcBef>
                          <a:spcPts val="0"/>
                        </a:spcBef>
                        <a:spcAft>
                          <a:spcPts val="0"/>
                        </a:spcAft>
                        <a:buNone/>
                      </a:pPr>
                      <a:r>
                        <a:rPr lang="en" sz="1300" b="1">
                          <a:latin typeface="Times New Roman"/>
                        </a:rPr>
                        <a:t>COLLECTED</a:t>
                      </a:r>
                      <a:endParaRPr sz="1300" b="1">
                        <a:latin typeface="Times New Roman"/>
                      </a:endParaRPr>
                    </a:p>
                  </a:txBody>
                  <a:tcPr marL="91425" marR="91425" marT="91425" marB="91425"/>
                </a:tc>
                <a:tc>
                  <a:txBody>
                    <a:bodyPr/>
                    <a:lstStyle/>
                    <a:p>
                      <a:pPr marL="0" lvl="0" indent="0" algn="l" rtl="0">
                        <a:spcBef>
                          <a:spcPts val="0"/>
                        </a:spcBef>
                        <a:spcAft>
                          <a:spcPts val="0"/>
                        </a:spcAft>
                        <a:buNone/>
                      </a:pPr>
                      <a:r>
                        <a:rPr lang="en" sz="1300" b="1">
                          <a:latin typeface="Times New Roman"/>
                        </a:rPr>
                        <a:t>GLAUCOMA IMAGES</a:t>
                      </a:r>
                      <a:endParaRPr sz="1300" b="1">
                        <a:latin typeface="Times New Roman"/>
                      </a:endParaRPr>
                    </a:p>
                  </a:txBody>
                  <a:tcPr marL="91425" marR="91425" marT="91425" marB="91425"/>
                </a:tc>
                <a:tc>
                  <a:txBody>
                    <a:bodyPr/>
                    <a:lstStyle/>
                    <a:p>
                      <a:pPr marL="0" lvl="0" indent="0" algn="l" rtl="0">
                        <a:spcBef>
                          <a:spcPts val="0"/>
                        </a:spcBef>
                        <a:spcAft>
                          <a:spcPts val="0"/>
                        </a:spcAft>
                        <a:buNone/>
                      </a:pPr>
                      <a:r>
                        <a:rPr lang="en-GB" sz="1300" b="1">
                          <a:latin typeface="Times New Roman"/>
                        </a:rPr>
                        <a:t>NORMAL </a:t>
                      </a:r>
                    </a:p>
                    <a:p>
                      <a:pPr marL="0" lvl="0" indent="0" algn="l" rtl="0">
                        <a:spcBef>
                          <a:spcPts val="0"/>
                        </a:spcBef>
                        <a:spcAft>
                          <a:spcPts val="0"/>
                        </a:spcAft>
                        <a:buNone/>
                      </a:pPr>
                      <a:r>
                        <a:rPr lang="en-GB" sz="1300" b="1">
                          <a:latin typeface="Times New Roman"/>
                        </a:rPr>
                        <a:t>IMAGES</a:t>
                      </a:r>
                    </a:p>
                  </a:txBody>
                  <a:tcPr marL="91425" marR="91425" marT="91425" marB="91425"/>
                </a:tc>
                <a:tc>
                  <a:txBody>
                    <a:bodyPr/>
                    <a:lstStyle/>
                    <a:p>
                      <a:pPr marL="0" lvl="0" indent="0" algn="l" rtl="0">
                        <a:spcBef>
                          <a:spcPts val="0"/>
                        </a:spcBef>
                        <a:spcAft>
                          <a:spcPts val="0"/>
                        </a:spcAft>
                        <a:buNone/>
                      </a:pPr>
                      <a:r>
                        <a:rPr lang="en" sz="1300" b="1">
                          <a:latin typeface="Times New Roman"/>
                        </a:rPr>
                        <a:t>RESOLUTION</a:t>
                      </a:r>
                      <a:endParaRPr sz="1300" b="1">
                        <a:latin typeface="Times New Roman"/>
                      </a:endParaRPr>
                    </a:p>
                  </a:txBody>
                  <a:tcPr marL="91425" marR="91425" marT="91425" marB="91425"/>
                </a:tc>
                <a:extLst>
                  <a:ext uri="{0D108BD9-81ED-4DB2-BD59-A6C34878D82A}">
                    <a16:rowId xmlns:a16="http://schemas.microsoft.com/office/drawing/2014/main" val="10000"/>
                  </a:ext>
                </a:extLst>
              </a:tr>
              <a:tr h="585255">
                <a:tc>
                  <a:txBody>
                    <a:bodyPr/>
                    <a:lstStyle/>
                    <a:p>
                      <a:pPr marL="0" lvl="0" indent="0" algn="l" rtl="0">
                        <a:spcBef>
                          <a:spcPts val="0"/>
                        </a:spcBef>
                        <a:spcAft>
                          <a:spcPts val="0"/>
                        </a:spcAft>
                        <a:buNone/>
                      </a:pPr>
                      <a:r>
                        <a:rPr lang="en-IN" sz="1300">
                          <a:latin typeface="Times New Roman"/>
                        </a:rPr>
                        <a:t>DRISHTI-GS1</a:t>
                      </a:r>
                    </a:p>
                  </a:txBody>
                  <a:tcPr marL="91425" marR="91425" marT="91425" marB="91425"/>
                </a:tc>
                <a:tc>
                  <a:txBody>
                    <a:bodyPr/>
                    <a:lstStyle/>
                    <a:p>
                      <a:pPr marL="0" lvl="0" indent="0" algn="l" rtl="0">
                        <a:spcBef>
                          <a:spcPts val="0"/>
                        </a:spcBef>
                        <a:spcAft>
                          <a:spcPts val="0"/>
                        </a:spcAft>
                        <a:buNone/>
                      </a:pPr>
                      <a:r>
                        <a:rPr lang="en" sz="1300">
                          <a:latin typeface="Times New Roman"/>
                        </a:rPr>
                        <a:t>101</a:t>
                      </a:r>
                    </a:p>
                  </a:txBody>
                  <a:tcPr marL="91425" marR="91425" marT="91425" marB="91425"/>
                </a:tc>
                <a:tc>
                  <a:txBody>
                    <a:bodyPr/>
                    <a:lstStyle/>
                    <a:p>
                      <a:pPr marL="0" lvl="0" indent="0" algn="l" rtl="0">
                        <a:spcBef>
                          <a:spcPts val="0"/>
                        </a:spcBef>
                        <a:spcAft>
                          <a:spcPts val="0"/>
                        </a:spcAft>
                        <a:buNone/>
                      </a:pPr>
                      <a:r>
                        <a:rPr lang="en-IN" sz="1300">
                          <a:latin typeface="Times New Roman"/>
                        </a:rPr>
                        <a:t>KAGGLE</a:t>
                      </a:r>
                    </a:p>
                  </a:txBody>
                  <a:tcPr marL="91425" marR="91425" marT="91425" marB="91425"/>
                </a:tc>
                <a:tc>
                  <a:txBody>
                    <a:bodyPr/>
                    <a:lstStyle/>
                    <a:p>
                      <a:pPr marL="0" lvl="0" indent="0" algn="l" rtl="0">
                        <a:spcBef>
                          <a:spcPts val="0"/>
                        </a:spcBef>
                        <a:spcAft>
                          <a:spcPts val="0"/>
                        </a:spcAft>
                        <a:buNone/>
                      </a:pPr>
                      <a:r>
                        <a:rPr lang="en" sz="1300">
                          <a:latin typeface="Times New Roman"/>
                        </a:rPr>
                        <a:t>70</a:t>
                      </a:r>
                    </a:p>
                  </a:txBody>
                  <a:tcPr marL="91425" marR="91425" marT="91425" marB="91425"/>
                </a:tc>
                <a:tc>
                  <a:txBody>
                    <a:bodyPr/>
                    <a:lstStyle/>
                    <a:p>
                      <a:pPr marL="0" lvl="0" indent="0" algn="l" rtl="0">
                        <a:spcBef>
                          <a:spcPts val="0"/>
                        </a:spcBef>
                        <a:spcAft>
                          <a:spcPts val="0"/>
                        </a:spcAft>
                        <a:buNone/>
                      </a:pPr>
                      <a:r>
                        <a:rPr lang="en" sz="1300">
                          <a:latin typeface="Times New Roman"/>
                        </a:rPr>
                        <a:t>31</a:t>
                      </a:r>
                    </a:p>
                  </a:txBody>
                  <a:tcPr marL="91425" marR="91425" marT="91425" marB="91425"/>
                </a:tc>
                <a:tc>
                  <a:txBody>
                    <a:bodyPr/>
                    <a:lstStyle/>
                    <a:p>
                      <a:pPr marL="0" lvl="0" indent="0" algn="l" rtl="0">
                        <a:spcBef>
                          <a:spcPts val="0"/>
                        </a:spcBef>
                        <a:spcAft>
                          <a:spcPts val="0"/>
                        </a:spcAft>
                        <a:buNone/>
                      </a:pPr>
                      <a:r>
                        <a:rPr lang="en-IN" sz="1300">
                          <a:latin typeface="Times New Roman"/>
                        </a:rPr>
                        <a:t>2896 x 1944 PNG</a:t>
                      </a:r>
                    </a:p>
                  </a:txBody>
                  <a:tcPr marL="91425" marR="91425" marT="91425" marB="91425"/>
                </a:tc>
                <a:extLst>
                  <a:ext uri="{0D108BD9-81ED-4DB2-BD59-A6C34878D82A}">
                    <a16:rowId xmlns:a16="http://schemas.microsoft.com/office/drawing/2014/main" val="10001"/>
                  </a:ext>
                </a:extLst>
              </a:tr>
              <a:tr h="678895">
                <a:tc>
                  <a:txBody>
                    <a:bodyPr/>
                    <a:lstStyle/>
                    <a:p>
                      <a:pPr marL="0" lvl="0" indent="0" algn="l" rtl="0">
                        <a:spcBef>
                          <a:spcPts val="0"/>
                        </a:spcBef>
                        <a:spcAft>
                          <a:spcPts val="0"/>
                        </a:spcAft>
                        <a:buNone/>
                      </a:pPr>
                      <a:r>
                        <a:rPr lang="en-IN" sz="1300">
                          <a:latin typeface="Times New Roman"/>
                        </a:rPr>
                        <a:t>ORIGA-R</a:t>
                      </a:r>
                    </a:p>
                  </a:txBody>
                  <a:tcPr marL="91425" marR="91425" marT="91425" marB="91425"/>
                </a:tc>
                <a:tc>
                  <a:txBody>
                    <a:bodyPr/>
                    <a:lstStyle/>
                    <a:p>
                      <a:pPr marL="0" lvl="0" indent="0" algn="l" rtl="0">
                        <a:spcBef>
                          <a:spcPts val="0"/>
                        </a:spcBef>
                        <a:spcAft>
                          <a:spcPts val="0"/>
                        </a:spcAft>
                        <a:buNone/>
                      </a:pPr>
                      <a:r>
                        <a:rPr lang="en" sz="1300">
                          <a:latin typeface="Times New Roman"/>
                        </a:rPr>
                        <a:t>650</a:t>
                      </a:r>
                    </a:p>
                  </a:txBody>
                  <a:tcPr marL="91425" marR="91425" marT="91425" marB="91425"/>
                </a:tc>
                <a:tc>
                  <a:txBody>
                    <a:bodyPr/>
                    <a:lstStyle/>
                    <a:p>
                      <a:pPr marL="0" lvl="0" indent="0" algn="l" rtl="0">
                        <a:spcBef>
                          <a:spcPts val="0"/>
                        </a:spcBef>
                        <a:spcAft>
                          <a:spcPts val="0"/>
                        </a:spcAft>
                        <a:buNone/>
                      </a:pPr>
                      <a:r>
                        <a:rPr lang="en-IN" sz="1300">
                          <a:latin typeface="Times New Roman"/>
                        </a:rPr>
                        <a:t>KAGGLE</a:t>
                      </a:r>
                    </a:p>
                  </a:txBody>
                  <a:tcPr marL="91425" marR="91425" marT="91425" marB="91425"/>
                </a:tc>
                <a:tc>
                  <a:txBody>
                    <a:bodyPr/>
                    <a:lstStyle/>
                    <a:p>
                      <a:pPr marL="0" lvl="0" indent="0" algn="l" rtl="0">
                        <a:spcBef>
                          <a:spcPts val="0"/>
                        </a:spcBef>
                        <a:spcAft>
                          <a:spcPts val="0"/>
                        </a:spcAft>
                        <a:buNone/>
                      </a:pPr>
                      <a:r>
                        <a:rPr lang="en" sz="1300">
                          <a:latin typeface="Times New Roman"/>
                        </a:rPr>
                        <a:t>168</a:t>
                      </a:r>
                    </a:p>
                  </a:txBody>
                  <a:tcPr marL="91425" marR="91425" marT="91425" marB="91425"/>
                </a:tc>
                <a:tc>
                  <a:txBody>
                    <a:bodyPr/>
                    <a:lstStyle/>
                    <a:p>
                      <a:pPr marL="0" lvl="0" indent="0" algn="l" rtl="0">
                        <a:spcBef>
                          <a:spcPts val="0"/>
                        </a:spcBef>
                        <a:spcAft>
                          <a:spcPts val="0"/>
                        </a:spcAft>
                        <a:buNone/>
                      </a:pPr>
                      <a:r>
                        <a:rPr lang="en" sz="1300">
                          <a:latin typeface="Times New Roman"/>
                        </a:rPr>
                        <a:t>482</a:t>
                      </a: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IN" sz="1300">
                          <a:latin typeface="Times New Roman"/>
                        </a:rPr>
                        <a:t>3072 x 2048 JPEG</a:t>
                      </a:r>
                    </a:p>
                  </a:txBody>
                  <a:tcPr marL="91425" marR="91425" marT="91425" marB="91425"/>
                </a:tc>
                <a:extLst>
                  <a:ext uri="{0D108BD9-81ED-4DB2-BD59-A6C34878D82A}">
                    <a16:rowId xmlns:a16="http://schemas.microsoft.com/office/drawing/2014/main" val="10002"/>
                  </a:ext>
                </a:extLst>
              </a:tr>
              <a:tr h="678895">
                <a:tc>
                  <a:txBody>
                    <a:bodyPr/>
                    <a:lstStyle/>
                    <a:p>
                      <a:pPr marL="0" lvl="0" indent="0" algn="l" rtl="0">
                        <a:lnSpc>
                          <a:spcPct val="115000"/>
                        </a:lnSpc>
                        <a:spcBef>
                          <a:spcPts val="0"/>
                        </a:spcBef>
                        <a:spcAft>
                          <a:spcPts val="0"/>
                        </a:spcAft>
                        <a:buNone/>
                      </a:pPr>
                      <a:r>
                        <a:rPr lang="en-IN" sz="1300">
                          <a:solidFill>
                            <a:schemeClr val="dk1"/>
                          </a:solidFill>
                          <a:latin typeface="Times New Roman"/>
                        </a:rPr>
                        <a:t>ACRIMA </a:t>
                      </a:r>
                    </a:p>
                  </a:txBody>
                  <a:tcPr marL="91425" marR="91425" marT="91425" marB="91425"/>
                </a:tc>
                <a:tc>
                  <a:txBody>
                    <a:bodyPr/>
                    <a:lstStyle/>
                    <a:p>
                      <a:pPr marL="0" marR="0" lvl="0" indent="0" algn="l" rtl="0">
                        <a:lnSpc>
                          <a:spcPct val="115000"/>
                        </a:lnSpc>
                        <a:spcBef>
                          <a:spcPts val="0"/>
                        </a:spcBef>
                        <a:spcAft>
                          <a:spcPts val="0"/>
                        </a:spcAft>
                        <a:buNone/>
                      </a:pPr>
                      <a:r>
                        <a:rPr lang="en" sz="1300">
                          <a:latin typeface="Times New Roman"/>
                        </a:rPr>
                        <a:t>705</a:t>
                      </a:r>
                      <a:endParaRPr lang="en" sz="1300" b="1">
                        <a:solidFill>
                          <a:schemeClr val="dk1"/>
                        </a:solidFill>
                        <a:latin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IN" sz="1300">
                          <a:latin typeface="Times New Roman"/>
                        </a:rPr>
                        <a:t>KAGGLE</a:t>
                      </a:r>
                      <a:endParaRPr lang="en-IN" sz="1300" b="1">
                        <a:solidFill>
                          <a:schemeClr val="dk1"/>
                        </a:solidFill>
                        <a:latin typeface="Times New Roman"/>
                      </a:endParaRPr>
                    </a:p>
                  </a:txBody>
                  <a:tcPr marL="91425" marR="91425" marT="91425" marB="91425"/>
                </a:tc>
                <a:tc>
                  <a:txBody>
                    <a:bodyPr/>
                    <a:lstStyle/>
                    <a:p>
                      <a:pPr marL="0" marR="0" lvl="0" indent="0" algn="l" rtl="0">
                        <a:lnSpc>
                          <a:spcPct val="115000"/>
                        </a:lnSpc>
                        <a:spcBef>
                          <a:spcPts val="0"/>
                        </a:spcBef>
                        <a:spcAft>
                          <a:spcPts val="0"/>
                        </a:spcAft>
                        <a:buNone/>
                      </a:pPr>
                      <a:r>
                        <a:rPr lang="en" sz="1300">
                          <a:latin typeface="Times New Roman"/>
                        </a:rPr>
                        <a:t>396</a:t>
                      </a:r>
                      <a:endParaRPr lang="en" sz="1300" b="1">
                        <a:solidFill>
                          <a:schemeClr val="dk1"/>
                        </a:solidFill>
                        <a:latin typeface="Times New Roman"/>
                      </a:endParaRPr>
                    </a:p>
                  </a:txBody>
                  <a:tcPr marL="91425" marR="91425" marT="91425" marB="91425"/>
                </a:tc>
                <a:tc>
                  <a:txBody>
                    <a:bodyPr/>
                    <a:lstStyle/>
                    <a:p>
                      <a:pPr marL="0" lvl="0" indent="0" algn="l" rtl="0">
                        <a:spcBef>
                          <a:spcPts val="0"/>
                        </a:spcBef>
                        <a:spcAft>
                          <a:spcPts val="0"/>
                        </a:spcAft>
                        <a:buNone/>
                      </a:pPr>
                      <a:r>
                        <a:rPr lang="en" sz="1300">
                          <a:latin typeface="Times New Roman"/>
                        </a:rPr>
                        <a:t>309</a:t>
                      </a: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pl-PL" sz="1300">
                          <a:latin typeface="Times New Roman"/>
                        </a:rPr>
                        <a:t>178x178 to 1420 x 1420 JPEG.</a:t>
                      </a:r>
                    </a:p>
                  </a:txBody>
                  <a:tcPr marL="91425" marR="91425" marT="91425" marB="91425"/>
                </a:tc>
                <a:extLst>
                  <a:ext uri="{0D108BD9-81ED-4DB2-BD59-A6C34878D82A}">
                    <a16:rowId xmlns:a16="http://schemas.microsoft.com/office/drawing/2014/main" val="10003"/>
                  </a:ext>
                </a:extLst>
              </a:tr>
              <a:tr h="784241">
                <a:tc>
                  <a:txBody>
                    <a:bodyPr/>
                    <a:lstStyle/>
                    <a:p>
                      <a:pPr marL="0" lvl="0" indent="0" algn="l" rtl="0">
                        <a:spcBef>
                          <a:spcPts val="0"/>
                        </a:spcBef>
                        <a:spcAft>
                          <a:spcPts val="0"/>
                        </a:spcAft>
                        <a:buNone/>
                      </a:pPr>
                      <a:r>
                        <a:rPr lang="en-IN" sz="1300">
                          <a:latin typeface="Times New Roman"/>
                        </a:rPr>
                        <a:t>PRIVATE DATASET</a:t>
                      </a:r>
                    </a:p>
                  </a:txBody>
                  <a:tcPr marL="91425" marR="91425" marT="91425" marB="91425"/>
                </a:tc>
                <a:tc>
                  <a:txBody>
                    <a:bodyPr/>
                    <a:lstStyle/>
                    <a:p>
                      <a:pPr marL="0" lvl="0" indent="0" algn="l" rtl="0">
                        <a:spcBef>
                          <a:spcPts val="0"/>
                        </a:spcBef>
                        <a:spcAft>
                          <a:spcPts val="0"/>
                        </a:spcAft>
                        <a:buNone/>
                      </a:pPr>
                      <a:r>
                        <a:rPr lang="en" sz="1300">
                          <a:latin typeface="Times New Roman"/>
                        </a:rPr>
                        <a:t>60</a:t>
                      </a:r>
                    </a:p>
                  </a:txBody>
                  <a:tcPr marL="91425" marR="91425" marT="91425" marB="91425"/>
                </a:tc>
                <a:tc>
                  <a:txBody>
                    <a:bodyPr/>
                    <a:lstStyle/>
                    <a:p>
                      <a:pPr marL="0" lvl="0" indent="0" algn="l" rtl="0">
                        <a:spcBef>
                          <a:spcPts val="0"/>
                        </a:spcBef>
                        <a:spcAft>
                          <a:spcPts val="0"/>
                        </a:spcAft>
                        <a:buNone/>
                      </a:pPr>
                      <a:r>
                        <a:rPr lang="en-IN" sz="1300">
                          <a:latin typeface="Times New Roman"/>
                        </a:rPr>
                        <a:t>FROM DR. ABHIJEET DESHPANDE</a:t>
                      </a:r>
                    </a:p>
                  </a:txBody>
                  <a:tcPr marL="91425" marR="91425" marT="91425" marB="91425"/>
                </a:tc>
                <a:tc>
                  <a:txBody>
                    <a:bodyPr/>
                    <a:lstStyle/>
                    <a:p>
                      <a:pPr marL="0" lvl="0" indent="0" algn="l" rtl="0">
                        <a:spcBef>
                          <a:spcPts val="0"/>
                        </a:spcBef>
                        <a:spcAft>
                          <a:spcPts val="0"/>
                        </a:spcAft>
                        <a:buNone/>
                      </a:pPr>
                      <a:r>
                        <a:rPr lang="en" sz="1300">
                          <a:latin typeface="Times New Roman"/>
                        </a:rPr>
                        <a:t>60</a:t>
                      </a:r>
                    </a:p>
                  </a:txBody>
                  <a:tcPr marL="91425" marR="91425" marT="91425" marB="91425"/>
                </a:tc>
                <a:tc>
                  <a:txBody>
                    <a:bodyPr/>
                    <a:lstStyle/>
                    <a:p>
                      <a:pPr marL="0" lvl="0" indent="0" algn="l" rtl="0">
                        <a:spcBef>
                          <a:spcPts val="0"/>
                        </a:spcBef>
                        <a:spcAft>
                          <a:spcPts val="0"/>
                        </a:spcAft>
                        <a:buNone/>
                      </a:pPr>
                      <a:r>
                        <a:rPr lang="en" sz="1300">
                          <a:latin typeface="Times New Roman"/>
                        </a:rPr>
                        <a:t>-</a:t>
                      </a:r>
                    </a:p>
                  </a:txBody>
                  <a:tcPr marL="91425" marR="91425" marT="91425" marB="91425"/>
                </a:tc>
                <a:tc>
                  <a:txBody>
                    <a:bodyPr/>
                    <a:lstStyle/>
                    <a:p>
                      <a:pPr marL="0" lvl="0" indent="0" algn="l" rtl="0">
                        <a:spcBef>
                          <a:spcPts val="0"/>
                        </a:spcBef>
                        <a:spcAft>
                          <a:spcPts val="0"/>
                        </a:spcAft>
                        <a:buNone/>
                      </a:pPr>
                      <a:r>
                        <a:rPr lang="en-US" sz="1300">
                          <a:latin typeface="Times New Roman"/>
                        </a:rPr>
                        <a:t>549x550 PNG</a:t>
                      </a: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21</Slides>
  <Notes>9</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Deep Learning-Based Glaucoma Detection Using Convolutional Neural Networks on Retinal images.</vt:lpstr>
      <vt:lpstr>INTRODUCTION</vt:lpstr>
      <vt:lpstr>.</vt:lpstr>
      <vt:lpstr>PROBLEM STATEMENT</vt:lpstr>
      <vt:lpstr>PowerPoint Presentation</vt:lpstr>
      <vt:lpstr>PowerPoint Presentation</vt:lpstr>
      <vt:lpstr>  PROJECT PHASES</vt:lpstr>
      <vt:lpstr>  METHODOLOGY</vt:lpstr>
      <vt:lpstr>DATASETS</vt:lpstr>
      <vt:lpstr> PRE-PROCESSING</vt:lpstr>
      <vt:lpstr>PowerPoint Presentation</vt:lpstr>
      <vt:lpstr>MODELS</vt:lpstr>
      <vt:lpstr>Result </vt:lpstr>
      <vt:lpstr>Confusion Matrix</vt:lpstr>
      <vt:lpstr>Step wise implementation of the entire system</vt:lpstr>
      <vt:lpstr>UI DESIGN</vt:lpstr>
      <vt:lpstr>Hand-held fundus camera</vt:lpstr>
      <vt:lpstr>The project successfully demonstrates the potential of deep learning, particularly Convolutional Neural Networks (CNNs), in the early  detection of glaucoma using retinal fundus images. By leveraging pre-trained models and effective preprocessing techniques, the system  improves diagnostic accuracy, reduces analysis time, and enhances accessibility. </vt:lpstr>
      <vt:lpstr>CONCLUSION</vt:lpstr>
      <vt:lpstr>REFERENCE PAPERS :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Learning-Based Glaucoma Detection Using Convolutional Neural Networks on Retinal images.</dc:title>
  <cp:revision>7</cp:revision>
  <cp:lastPrinted>2025-05-15T20:05:05Z</cp:lastPrinted>
  <dcterms:modified xsi:type="dcterms:W3CDTF">2025-05-16T19:37:36Z</dcterms:modified>
</cp:coreProperties>
</file>