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2" r:id="rId2"/>
  </p:sldMasterIdLst>
  <p:notesMasterIdLst>
    <p:notesMasterId r:id="rId26"/>
  </p:notesMasterIdLst>
  <p:sldIdLst>
    <p:sldId id="300" r:id="rId3"/>
    <p:sldId id="287" r:id="rId4"/>
    <p:sldId id="258" r:id="rId5"/>
    <p:sldId id="285" r:id="rId6"/>
    <p:sldId id="259" r:id="rId7"/>
    <p:sldId id="260" r:id="rId8"/>
    <p:sldId id="261" r:id="rId9"/>
    <p:sldId id="291" r:id="rId10"/>
    <p:sldId id="290" r:id="rId11"/>
    <p:sldId id="263" r:id="rId12"/>
    <p:sldId id="262" r:id="rId13"/>
    <p:sldId id="264" r:id="rId14"/>
    <p:sldId id="293" r:id="rId15"/>
    <p:sldId id="292" r:id="rId16"/>
    <p:sldId id="277" r:id="rId17"/>
    <p:sldId id="278" r:id="rId18"/>
    <p:sldId id="279" r:id="rId19"/>
    <p:sldId id="280" r:id="rId20"/>
    <p:sldId id="294" r:id="rId21"/>
    <p:sldId id="295" r:id="rId22"/>
    <p:sldId id="281" r:id="rId23"/>
    <p:sldId id="298" r:id="rId24"/>
    <p:sldId id="299" r:id="rId25"/>
  </p:sldIdLst>
  <p:sldSz cx="12192000" cy="6858000"/>
  <p:notesSz cx="6858000" cy="9144000"/>
  <p:embeddedFontLst>
    <p:embeddedFont>
      <p:font typeface="Bookman Old Style" panose="02050604050505020204" pitchFamily="18"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Libre Franklin" pitchFamily="2" charset="0"/>
      <p:regular r:id="rId35"/>
      <p:bold r:id="rId36"/>
      <p:italic r:id="rId37"/>
      <p:boldItalic r:id="rId38"/>
    </p:embeddedFont>
    <p:embeddedFont>
      <p:font typeface="Roboto" panose="02000000000000000000" pitchFamily="2" charset="0"/>
      <p:regular r:id="rId39"/>
      <p:bold r:id="rId40"/>
      <p:italic r:id="rId41"/>
      <p:boldItalic r:id="rId42"/>
    </p:embeddedFont>
    <p:embeddedFont>
      <p:font typeface="Tw Cen MT" panose="020B0602020104020603"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gpUgrxBeuQ80/xLhPV6Lk0ia68G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0920F0-9DE8-4B69-929F-9495C71B6AEE}" v="91" dt="2023-12-16T08:04:41.3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font" Target="fonts/font16.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3.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4" Type="http://schemas.openxmlformats.org/officeDocument/2006/relationships/font" Target="fonts/font18.fntdata"/><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56" Type="http://customschemas.google.com/relationships/presentationmetadata" Target="meta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c912551c5c_0_1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c912551c5c_0_1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g1c912551c5c_0_18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17</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c912551c5c_0_1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c912551c5c_0_1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g1c912551c5c_0_19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18</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c912551c5c_0_1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c912551c5c_0_19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g1c912551c5c_0_19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c912551c5c_0_1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c912551c5c_0_15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g1c912551c5c_0_15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15</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c912551c5c_0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c912551c5c_0_1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g1c912551c5c_0_17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20-Dec-23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6185451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20-Dec-23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1932661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20-Dec-23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1909181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20-Dec-23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7282443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20-Dec-23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93188731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20-Dec-23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2922419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20-Dec-23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11180677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20-Dec-23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17157940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20-Dec-23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10349577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7"/>
        <p:cNvGrpSpPr/>
        <p:nvPr/>
      </p:nvGrpSpPr>
      <p:grpSpPr>
        <a:xfrm>
          <a:off x="0" y="0"/>
          <a:ext cx="0" cy="0"/>
          <a:chOff x="0" y="0"/>
          <a:chExt cx="0" cy="0"/>
        </a:xfrm>
      </p:grpSpPr>
      <p:sp>
        <p:nvSpPr>
          <p:cNvPr id="18" name="Google Shape;18;g1c912551c5c_0_59"/>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1c912551c5c_0_5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954156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20-Dec-23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77824248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20-Dec-23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73364446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20-Dec-23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15495239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20-Dec-23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7721068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20-Dec-23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54444686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20-Dec-23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63370540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20-Dec-23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080274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20-Dec-23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09874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4"/>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20-Dec-23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81706035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8.tmp"/></Relationships>
</file>

<file path=ppt/slides/_rels/slide11.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0.tmp"/></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8.xml"/><Relationship Id="rId4" Type="http://schemas.openxmlformats.org/officeDocument/2006/relationships/image" Target="../media/image24.tmp"/></Relationships>
</file>

<file path=ppt/slides/_rels/slide15.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https://ml-web-app-aprf3sqylwqnjqhbhhgufi.streamlit.app/"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2.tmp"/></Relationships>
</file>

<file path=ppt/slides/_rels/slide8.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age 5 | Five Star Hotel Images - Free Download on Freepik">
            <a:extLst>
              <a:ext uri="{FF2B5EF4-FFF2-40B4-BE49-F238E27FC236}">
                <a16:creationId xmlns:a16="http://schemas.microsoft.com/office/drawing/2014/main" id="{0A4AEAD6-F287-A3C1-5496-9924C42AD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59647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794C8FE-989B-4466-4A3B-76F48BA3DBB8}"/>
              </a:ext>
            </a:extLst>
          </p:cNvPr>
          <p:cNvSpPr txBox="1"/>
          <p:nvPr/>
        </p:nvSpPr>
        <p:spPr>
          <a:xfrm>
            <a:off x="6857380" y="674973"/>
            <a:ext cx="6096000" cy="1323439"/>
          </a:xfrm>
          <a:prstGeom prst="rect">
            <a:avLst/>
          </a:prstGeom>
          <a:noFill/>
        </p:spPr>
        <p:txBody>
          <a:bodyPr wrap="square">
            <a:spAutoFit/>
          </a:bodyPr>
          <a:lstStyle/>
          <a:p>
            <a:r>
              <a:rPr lang="en-IN" sz="4000" b="1" dirty="0">
                <a:effectLst>
                  <a:outerShdw blurRad="38100" dist="38100" dir="2700000" algn="tl">
                    <a:srgbClr val="000000">
                      <a:alpha val="43137"/>
                    </a:srgbClr>
                  </a:outerShdw>
                </a:effectLst>
                <a:latin typeface="Bookman Old Style"/>
                <a:ea typeface="Bookman Old Style"/>
                <a:cs typeface="Bookman Old Style"/>
                <a:sym typeface="Bookman Old Style"/>
              </a:rPr>
              <a:t>Hotel </a:t>
            </a:r>
            <a:r>
              <a:rPr lang="en-IN" sz="4000" b="1" dirty="0">
                <a:effectLst>
                  <a:outerShdw blurRad="38100" dist="38100" dir="2700000" algn="tl">
                    <a:srgbClr val="000000">
                      <a:alpha val="43137"/>
                    </a:srgbClr>
                  </a:outerShdw>
                </a:effectLst>
                <a:latin typeface="Bookman Old Style"/>
                <a:sym typeface="Bookman Old Style"/>
              </a:rPr>
              <a:t>Review </a:t>
            </a:r>
            <a:r>
              <a:rPr lang="en-IN" sz="4000" b="1" dirty="0">
                <a:effectLst>
                  <a:outerShdw blurRad="38100" dist="38100" dir="2700000" algn="tl">
                    <a:srgbClr val="000000">
                      <a:alpha val="43137"/>
                    </a:srgbClr>
                  </a:outerShdw>
                </a:effectLst>
                <a:latin typeface="Bookman Old Style"/>
                <a:ea typeface="Bookman Old Style"/>
                <a:cs typeface="Bookman Old Style"/>
                <a:sym typeface="Bookman Old Style"/>
              </a:rPr>
              <a:t>Data Analysis</a:t>
            </a:r>
            <a:endParaRPr lang="en-IN" sz="4000" b="1"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C64A6AB5-871F-159E-C19E-CBD29674DFD6}"/>
              </a:ext>
            </a:extLst>
          </p:cNvPr>
          <p:cNvSpPr txBox="1"/>
          <p:nvPr/>
        </p:nvSpPr>
        <p:spPr>
          <a:xfrm>
            <a:off x="7237047" y="2364336"/>
            <a:ext cx="4804508" cy="584775"/>
          </a:xfrm>
          <a:prstGeom prst="rect">
            <a:avLst/>
          </a:prstGeom>
          <a:noFill/>
        </p:spPr>
        <p:txBody>
          <a:bodyPr wrap="square">
            <a:spAutoFit/>
          </a:bodyPr>
          <a:lstStyle/>
          <a:p>
            <a:r>
              <a:rPr lang="en-IN" sz="3200" dirty="0">
                <a:latin typeface="Bookman Old Style"/>
                <a:sym typeface="Bookman Old Style"/>
              </a:rPr>
              <a:t>Mentor- Iftekar Patel</a:t>
            </a:r>
            <a:endParaRPr lang="en-IN" sz="2400" dirty="0">
              <a:latin typeface="Bookman Old Style"/>
              <a:sym typeface="Bookman Old Style"/>
            </a:endParaRPr>
          </a:p>
        </p:txBody>
      </p:sp>
      <p:cxnSp>
        <p:nvCxnSpPr>
          <p:cNvPr id="7" name="Straight Connector 6">
            <a:extLst>
              <a:ext uri="{FF2B5EF4-FFF2-40B4-BE49-F238E27FC236}">
                <a16:creationId xmlns:a16="http://schemas.microsoft.com/office/drawing/2014/main" id="{8A19F62C-7578-6ECE-1DB8-132A8203A002}"/>
              </a:ext>
            </a:extLst>
          </p:cNvPr>
          <p:cNvCxnSpPr>
            <a:cxnSpLocks/>
          </p:cNvCxnSpPr>
          <p:nvPr/>
        </p:nvCxnSpPr>
        <p:spPr>
          <a:xfrm>
            <a:off x="7159424" y="3087166"/>
            <a:ext cx="440947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3B34925-05D3-433C-E8B8-600A89C8BFAF}"/>
              </a:ext>
            </a:extLst>
          </p:cNvPr>
          <p:cNvSpPr txBox="1"/>
          <p:nvPr/>
        </p:nvSpPr>
        <p:spPr>
          <a:xfrm>
            <a:off x="8435086" y="3465478"/>
            <a:ext cx="2408429" cy="584775"/>
          </a:xfrm>
          <a:prstGeom prst="rect">
            <a:avLst/>
          </a:prstGeom>
          <a:noFill/>
        </p:spPr>
        <p:txBody>
          <a:bodyPr wrap="square">
            <a:spAutoFit/>
          </a:bodyPr>
          <a:lstStyle/>
          <a:p>
            <a:r>
              <a:rPr lang="en-IN" sz="3200" dirty="0">
                <a:effectLst>
                  <a:outerShdw blurRad="38100" dist="38100" dir="2700000" algn="tl">
                    <a:srgbClr val="000000">
                      <a:alpha val="43137"/>
                    </a:srgbClr>
                  </a:outerShdw>
                </a:effectLst>
                <a:latin typeface="Bookman Old Style"/>
                <a:sym typeface="Bookman Old Style"/>
              </a:rPr>
              <a:t>Group-4</a:t>
            </a:r>
          </a:p>
        </p:txBody>
      </p:sp>
      <p:sp>
        <p:nvSpPr>
          <p:cNvPr id="5" name="Rectangle 4">
            <a:extLst>
              <a:ext uri="{FF2B5EF4-FFF2-40B4-BE49-F238E27FC236}">
                <a16:creationId xmlns:a16="http://schemas.microsoft.com/office/drawing/2014/main" id="{FCBBE7F1-5F8D-BF17-616D-9A679F60CBEF}"/>
              </a:ext>
            </a:extLst>
          </p:cNvPr>
          <p:cNvSpPr/>
          <p:nvPr/>
        </p:nvSpPr>
        <p:spPr>
          <a:xfrm>
            <a:off x="0" y="0"/>
            <a:ext cx="6596477" cy="6858000"/>
          </a:xfrm>
          <a:prstGeom prst="rect">
            <a:avLst/>
          </a:prstGeom>
          <a:noFill/>
          <a:ln>
            <a:solidFill>
              <a:schemeClr val="tx1">
                <a:lumMod val="95000"/>
                <a:lumOff val="5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508A2016-EA0C-77CD-79D2-C59F148905E2}"/>
              </a:ext>
            </a:extLst>
          </p:cNvPr>
          <p:cNvSpPr/>
          <p:nvPr/>
        </p:nvSpPr>
        <p:spPr>
          <a:xfrm>
            <a:off x="0" y="0"/>
            <a:ext cx="6596477" cy="6858000"/>
          </a:xfrm>
          <a:prstGeom prst="rect">
            <a:avLst/>
          </a:prstGeom>
          <a:noFill/>
          <a:ln>
            <a:solidFill>
              <a:schemeClr val="accent1">
                <a:lumMod val="5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68A1846B-06C8-2D19-D7B3-4816D957CA04}"/>
              </a:ext>
            </a:extLst>
          </p:cNvPr>
          <p:cNvSpPr txBox="1"/>
          <p:nvPr/>
        </p:nvSpPr>
        <p:spPr>
          <a:xfrm>
            <a:off x="7056356" y="4416178"/>
            <a:ext cx="2677392" cy="830997"/>
          </a:xfrm>
          <a:prstGeom prst="rect">
            <a:avLst/>
          </a:prstGeom>
          <a:noFill/>
        </p:spPr>
        <p:txBody>
          <a:bodyPr wrap="square">
            <a:spAutoFit/>
          </a:bodyPr>
          <a:lstStyle/>
          <a:p>
            <a:pPr marL="285750" indent="-285750">
              <a:buFont typeface="Arial" panose="020B0604020202020204" pitchFamily="34" charset="0"/>
              <a:buChar char="•"/>
            </a:pPr>
            <a:r>
              <a:rPr lang="en-IN" sz="1600" dirty="0">
                <a:latin typeface="Bookman Old Style"/>
                <a:sym typeface="Bookman Old Style"/>
              </a:rPr>
              <a:t>Sinduja T                 </a:t>
            </a:r>
          </a:p>
          <a:p>
            <a:pPr marL="285750" indent="-285750">
              <a:buFont typeface="Arial" panose="020B0604020202020204" pitchFamily="34" charset="0"/>
              <a:buChar char="•"/>
            </a:pPr>
            <a:r>
              <a:rPr lang="en-IN" sz="1600" dirty="0">
                <a:latin typeface="Bookman Old Style"/>
                <a:sym typeface="Bookman Old Style"/>
              </a:rPr>
              <a:t>Rugved Chaudhari</a:t>
            </a:r>
          </a:p>
          <a:p>
            <a:pPr marL="285750" indent="-285750">
              <a:buFont typeface="Arial" panose="020B0604020202020204" pitchFamily="34" charset="0"/>
              <a:buChar char="•"/>
            </a:pPr>
            <a:r>
              <a:rPr lang="en-IN" sz="1600" dirty="0">
                <a:latin typeface="Bookman Old Style"/>
                <a:sym typeface="Bookman Old Style"/>
              </a:rPr>
              <a:t>Azim Khan </a:t>
            </a:r>
          </a:p>
        </p:txBody>
      </p:sp>
      <p:sp>
        <p:nvSpPr>
          <p:cNvPr id="12" name="TextBox 11">
            <a:extLst>
              <a:ext uri="{FF2B5EF4-FFF2-40B4-BE49-F238E27FC236}">
                <a16:creationId xmlns:a16="http://schemas.microsoft.com/office/drawing/2014/main" id="{ED73B91B-2CF4-6B8A-A04E-5C3D43CA5931}"/>
              </a:ext>
            </a:extLst>
          </p:cNvPr>
          <p:cNvSpPr txBox="1"/>
          <p:nvPr/>
        </p:nvSpPr>
        <p:spPr>
          <a:xfrm>
            <a:off x="9624647" y="4416177"/>
            <a:ext cx="2567353" cy="830997"/>
          </a:xfrm>
          <a:prstGeom prst="rect">
            <a:avLst/>
          </a:prstGeom>
          <a:noFill/>
        </p:spPr>
        <p:txBody>
          <a:bodyPr wrap="square">
            <a:spAutoFit/>
          </a:bodyPr>
          <a:lstStyle/>
          <a:p>
            <a:pPr marL="285750" indent="-285750">
              <a:buFont typeface="Arial" panose="020B0604020202020204" pitchFamily="34" charset="0"/>
              <a:buChar char="•"/>
            </a:pPr>
            <a:r>
              <a:rPr lang="en-IN" sz="1600" dirty="0">
                <a:latin typeface="Bookman Old Style"/>
                <a:sym typeface="Bookman Old Style"/>
              </a:rPr>
              <a:t>Neeraj Kumar N.M           </a:t>
            </a:r>
          </a:p>
          <a:p>
            <a:pPr marL="285750" indent="-285750">
              <a:buFont typeface="Arial" panose="020B0604020202020204" pitchFamily="34" charset="0"/>
              <a:buChar char="•"/>
            </a:pPr>
            <a:r>
              <a:rPr lang="en-IN" sz="1600" dirty="0">
                <a:latin typeface="Bookman Old Style"/>
                <a:sym typeface="Bookman Old Style"/>
              </a:rPr>
              <a:t>Krishna Nayak</a:t>
            </a:r>
          </a:p>
          <a:p>
            <a:pPr marL="285750" indent="-285750">
              <a:buFont typeface="Arial" panose="020B0604020202020204" pitchFamily="34" charset="0"/>
              <a:buChar char="•"/>
            </a:pPr>
            <a:r>
              <a:rPr lang="en-IN" sz="1600" dirty="0">
                <a:latin typeface="Bookman Old Style"/>
                <a:sym typeface="Bookman Old Style"/>
              </a:rPr>
              <a:t>Vaibhavi Jagtap</a:t>
            </a:r>
          </a:p>
        </p:txBody>
      </p:sp>
    </p:spTree>
    <p:extLst>
      <p:ext uri="{BB962C8B-B14F-4D97-AF65-F5344CB8AC3E}">
        <p14:creationId xmlns:p14="http://schemas.microsoft.com/office/powerpoint/2010/main" val="4256339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7" name="Picture 6">
            <a:extLst>
              <a:ext uri="{FF2B5EF4-FFF2-40B4-BE49-F238E27FC236}">
                <a16:creationId xmlns:a16="http://schemas.microsoft.com/office/drawing/2014/main" id="{EF152BE1-9EDC-335C-6926-C4477FCF8C21}"/>
              </a:ext>
            </a:extLst>
          </p:cNvPr>
          <p:cNvPicPr>
            <a:picLocks noChangeAspect="1"/>
          </p:cNvPicPr>
          <p:nvPr/>
        </p:nvPicPr>
        <p:blipFill>
          <a:blip r:embed="rId3"/>
          <a:stretch>
            <a:fillRect/>
          </a:stretch>
        </p:blipFill>
        <p:spPr>
          <a:xfrm>
            <a:off x="7077209" y="998414"/>
            <a:ext cx="4294176" cy="3529231"/>
          </a:xfrm>
          <a:prstGeom prst="rect">
            <a:avLst/>
          </a:prstGeom>
        </p:spPr>
      </p:pic>
      <p:pic>
        <p:nvPicPr>
          <p:cNvPr id="3" name="Picture 2">
            <a:extLst>
              <a:ext uri="{FF2B5EF4-FFF2-40B4-BE49-F238E27FC236}">
                <a16:creationId xmlns:a16="http://schemas.microsoft.com/office/drawing/2014/main" id="{10C73474-A85C-D036-9467-D831067C45FC}"/>
              </a:ext>
            </a:extLst>
          </p:cNvPr>
          <p:cNvPicPr>
            <a:picLocks noChangeAspect="1"/>
          </p:cNvPicPr>
          <p:nvPr/>
        </p:nvPicPr>
        <p:blipFill>
          <a:blip r:embed="rId4"/>
          <a:stretch>
            <a:fillRect/>
          </a:stretch>
        </p:blipFill>
        <p:spPr>
          <a:xfrm>
            <a:off x="1407008" y="1095143"/>
            <a:ext cx="4810509" cy="3529231"/>
          </a:xfrm>
          <a:prstGeom prst="rect">
            <a:avLst/>
          </a:prstGeom>
        </p:spPr>
      </p:pic>
      <p:sp>
        <p:nvSpPr>
          <p:cNvPr id="2" name="Rectangle 1">
            <a:extLst>
              <a:ext uri="{FF2B5EF4-FFF2-40B4-BE49-F238E27FC236}">
                <a16:creationId xmlns:a16="http://schemas.microsoft.com/office/drawing/2014/main" id="{53ADAABB-2C08-141C-7857-FEEAB2126ED0}"/>
              </a:ext>
            </a:extLst>
          </p:cNvPr>
          <p:cNvSpPr/>
          <p:nvPr/>
        </p:nvSpPr>
        <p:spPr>
          <a:xfrm>
            <a:off x="1418353" y="1050369"/>
            <a:ext cx="4810509" cy="3383397"/>
          </a:xfrm>
          <a:prstGeom prst="rect">
            <a:avLst/>
          </a:prstGeom>
          <a:noFill/>
          <a:ln>
            <a:solidFill>
              <a:schemeClr val="accent4">
                <a:lumMod val="20000"/>
                <a:lumOff val="8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0FAD358C-FBEC-503E-261B-8D529C42F880}"/>
              </a:ext>
            </a:extLst>
          </p:cNvPr>
          <p:cNvSpPr/>
          <p:nvPr/>
        </p:nvSpPr>
        <p:spPr>
          <a:xfrm>
            <a:off x="7065864" y="1095143"/>
            <a:ext cx="4294176" cy="3529231"/>
          </a:xfrm>
          <a:prstGeom prst="rect">
            <a:avLst/>
          </a:prstGeom>
          <a:noFill/>
          <a:ln>
            <a:solidFill>
              <a:schemeClr val="accent5">
                <a:lumMod val="20000"/>
                <a:lumOff val="8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4F089639-7740-E7D8-6A6A-57A1A6A0EE8A}"/>
              </a:ext>
            </a:extLst>
          </p:cNvPr>
          <p:cNvSpPr/>
          <p:nvPr/>
        </p:nvSpPr>
        <p:spPr>
          <a:xfrm>
            <a:off x="2102338" y="813748"/>
            <a:ext cx="2860431" cy="43376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32B4CA58-C383-F868-D3FA-1124F2C1C633}"/>
              </a:ext>
            </a:extLst>
          </p:cNvPr>
          <p:cNvSpPr txBox="1"/>
          <p:nvPr/>
        </p:nvSpPr>
        <p:spPr>
          <a:xfrm>
            <a:off x="132862" y="502364"/>
            <a:ext cx="6096000" cy="461665"/>
          </a:xfrm>
          <a:prstGeom prst="rect">
            <a:avLst/>
          </a:prstGeom>
          <a:noFill/>
        </p:spPr>
        <p:txBody>
          <a:bodyPr wrap="square">
            <a:spAutoFit/>
          </a:bodyPr>
          <a:lstStyle/>
          <a:p>
            <a:pPr marL="0" marR="0" lvl="0" indent="0" algn="ctr" rtl="0">
              <a:spcBef>
                <a:spcPts val="0"/>
              </a:spcBef>
              <a:spcAft>
                <a:spcPts val="0"/>
              </a:spcAft>
              <a:buClr>
                <a:schemeClr val="dk1"/>
              </a:buClr>
              <a:buSzPts val="1600"/>
              <a:buFont typeface="Libre Franklin"/>
              <a:buNone/>
            </a:pPr>
            <a:r>
              <a:rPr lang="en-IN" sz="2400" dirty="0">
                <a:solidFill>
                  <a:schemeClr val="dk1"/>
                </a:solidFill>
                <a:latin typeface="Times New Roman" panose="02020603050405020304" pitchFamily="18" charset="0"/>
                <a:ea typeface="Libre Franklin"/>
                <a:cs typeface="Times New Roman" panose="02020603050405020304" pitchFamily="18" charset="0"/>
                <a:sym typeface="Libre Franklin"/>
              </a:rPr>
              <a:t>Sentiment Analysis</a:t>
            </a:r>
            <a:endParaRPr lang="en-IN" sz="2400" dirty="0">
              <a:solidFill>
                <a:schemeClr val="dk1"/>
              </a:solidFill>
              <a:latin typeface="Times New Roman" panose="02020603050405020304" pitchFamily="18" charset="0"/>
              <a:cs typeface="Times New Roman" panose="02020603050405020304" pitchFamily="18" charset="0"/>
              <a:sym typeface="Arial"/>
            </a:endParaRPr>
          </a:p>
        </p:txBody>
      </p:sp>
      <p:sp>
        <p:nvSpPr>
          <p:cNvPr id="11" name="TextBox 10">
            <a:extLst>
              <a:ext uri="{FF2B5EF4-FFF2-40B4-BE49-F238E27FC236}">
                <a16:creationId xmlns:a16="http://schemas.microsoft.com/office/drawing/2014/main" id="{4DBD6722-3C2C-2962-0720-5134C5DC2896}"/>
              </a:ext>
            </a:extLst>
          </p:cNvPr>
          <p:cNvSpPr txBox="1"/>
          <p:nvPr/>
        </p:nvSpPr>
        <p:spPr>
          <a:xfrm>
            <a:off x="6982691" y="4874702"/>
            <a:ext cx="4388694" cy="1323439"/>
          </a:xfrm>
          <a:prstGeom prst="rect">
            <a:avLst/>
          </a:prstGeom>
          <a:noFill/>
          <a:ln>
            <a:solidFill>
              <a:schemeClr val="accent5">
                <a:lumMod val="75000"/>
              </a:schemeClr>
            </a:solidFill>
          </a:ln>
        </p:spPr>
        <p:txBody>
          <a:bodyPr wrap="square">
            <a:spAutoFit/>
          </a:bodyPr>
          <a:lstStyle/>
          <a:p>
            <a:pPr marL="0" marR="0" lvl="0" indent="0" algn="l" rtl="0">
              <a:spcBef>
                <a:spcPts val="0"/>
              </a:spcBef>
              <a:spcAft>
                <a:spcPts val="0"/>
              </a:spcAft>
              <a:buNone/>
            </a:pPr>
            <a:r>
              <a:rPr lang="en-US" sz="1600" dirty="0">
                <a:solidFill>
                  <a:schemeClr val="tx1"/>
                </a:solidFill>
                <a:latin typeface="+mj-lt"/>
                <a:ea typeface="Consolas"/>
                <a:cs typeface="Consolas"/>
                <a:sym typeface="Consolas"/>
              </a:rPr>
              <a:t>From above graph we can conclude  our dataset is biased towards  positive side and positive sentiment percentage is </a:t>
            </a:r>
            <a:r>
              <a:rPr lang="en-US" sz="1600" dirty="0">
                <a:solidFill>
                  <a:srgbClr val="FF0000"/>
                </a:solidFill>
                <a:latin typeface="+mj-lt"/>
                <a:ea typeface="Consolas"/>
                <a:cs typeface="Consolas"/>
                <a:sym typeface="Consolas"/>
              </a:rPr>
              <a:t>73.7%,</a:t>
            </a:r>
            <a:r>
              <a:rPr lang="en-US" sz="1600" dirty="0">
                <a:solidFill>
                  <a:schemeClr val="tx1"/>
                </a:solidFill>
                <a:latin typeface="+mj-lt"/>
                <a:ea typeface="Consolas"/>
                <a:cs typeface="Consolas"/>
                <a:sym typeface="Consolas"/>
              </a:rPr>
              <a:t>negative sentiment percentage is </a:t>
            </a:r>
            <a:r>
              <a:rPr lang="en-US" sz="1600" dirty="0">
                <a:solidFill>
                  <a:srgbClr val="FF0000"/>
                </a:solidFill>
                <a:latin typeface="+mj-lt"/>
                <a:ea typeface="Consolas"/>
                <a:cs typeface="Consolas"/>
                <a:sym typeface="Consolas"/>
              </a:rPr>
              <a:t>15.7%</a:t>
            </a:r>
            <a:r>
              <a:rPr lang="en-US" sz="1600" dirty="0">
                <a:solidFill>
                  <a:schemeClr val="tx1"/>
                </a:solidFill>
                <a:latin typeface="+mj-lt"/>
                <a:ea typeface="Consolas"/>
                <a:cs typeface="Consolas"/>
                <a:sym typeface="Consolas"/>
              </a:rPr>
              <a:t> and for neutral sentiment is </a:t>
            </a:r>
            <a:r>
              <a:rPr lang="en-US" sz="1600" dirty="0">
                <a:solidFill>
                  <a:srgbClr val="FF0000"/>
                </a:solidFill>
                <a:latin typeface="+mj-lt"/>
                <a:ea typeface="Consolas"/>
                <a:cs typeface="Consolas"/>
                <a:sym typeface="Consolas"/>
              </a:rPr>
              <a:t>10.7%</a:t>
            </a:r>
            <a:r>
              <a:rPr lang="en-US" sz="1600" dirty="0">
                <a:solidFill>
                  <a:schemeClr val="tx1"/>
                </a:solidFill>
                <a:latin typeface="+mj-lt"/>
                <a:ea typeface="Consolas"/>
                <a:cs typeface="Consolas"/>
                <a:sym typeface="Consolas"/>
              </a:rPr>
              <a:t>.</a:t>
            </a:r>
            <a:endParaRPr lang="en-US" sz="1200" b="1" dirty="0">
              <a:solidFill>
                <a:schemeClr val="tx1"/>
              </a:solidFill>
              <a:latin typeface="+mj-lt"/>
            </a:endParaRPr>
          </a:p>
        </p:txBody>
      </p:sp>
      <p:sp>
        <p:nvSpPr>
          <p:cNvPr id="13" name="TextBox 12">
            <a:extLst>
              <a:ext uri="{FF2B5EF4-FFF2-40B4-BE49-F238E27FC236}">
                <a16:creationId xmlns:a16="http://schemas.microsoft.com/office/drawing/2014/main" id="{91557186-5DBA-6603-2336-B5E8E68256C3}"/>
              </a:ext>
            </a:extLst>
          </p:cNvPr>
          <p:cNvSpPr txBox="1"/>
          <p:nvPr/>
        </p:nvSpPr>
        <p:spPr>
          <a:xfrm>
            <a:off x="1357713" y="4981771"/>
            <a:ext cx="4865217" cy="646331"/>
          </a:xfrm>
          <a:prstGeom prst="rect">
            <a:avLst/>
          </a:prstGeom>
          <a:noFill/>
          <a:ln>
            <a:solidFill>
              <a:schemeClr val="accent5">
                <a:lumMod val="75000"/>
              </a:schemeClr>
            </a:solidFill>
          </a:ln>
        </p:spPr>
        <p:txBody>
          <a:bodyPr wrap="square">
            <a:spAutoFit/>
          </a:bodyPr>
          <a:lstStyle/>
          <a:p>
            <a:pPr marL="285750" marR="0" lvl="0" indent="-285750" algn="l" rtl="0">
              <a:spcBef>
                <a:spcPts val="0"/>
              </a:spcBef>
              <a:spcAft>
                <a:spcPts val="0"/>
              </a:spcAft>
              <a:buFont typeface="Wingdings" panose="05000000000000000000" pitchFamily="2" charset="2"/>
              <a:buChar char="Ø"/>
            </a:pPr>
            <a:r>
              <a:rPr lang="en-US" sz="1800" dirty="0">
                <a:solidFill>
                  <a:schemeClr val="tx1"/>
                </a:solidFill>
                <a:latin typeface="+mj-lt"/>
                <a:sym typeface="Consolas"/>
              </a:rPr>
              <a:t>In this plot, we plot the Sentiment Score for different sentiment. </a:t>
            </a:r>
            <a:endParaRPr lang="en-US" sz="1800" dirty="0">
              <a:solidFill>
                <a:schemeClr val="tx1"/>
              </a:solidFill>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p:nvPr/>
        </p:nvSpPr>
        <p:spPr>
          <a:xfrm>
            <a:off x="1413134" y="807852"/>
            <a:ext cx="3434497" cy="369291"/>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spAutoFit/>
          </a:bodyPr>
          <a:lstStyle/>
          <a:p>
            <a:pPr marL="0" marR="0" lvl="0" indent="0" algn="l" rtl="0">
              <a:spcBef>
                <a:spcPts val="0"/>
              </a:spcBef>
              <a:spcAft>
                <a:spcPts val="0"/>
              </a:spcAft>
              <a:buNone/>
            </a:pPr>
            <a:r>
              <a:rPr lang="en-IN" sz="1800" b="1" u="sng" dirty="0">
                <a:solidFill>
                  <a:schemeClr val="dk1"/>
                </a:solidFill>
                <a:latin typeface="Arial"/>
                <a:ea typeface="Arial"/>
                <a:cs typeface="Arial"/>
                <a:sym typeface="Arial"/>
              </a:rPr>
              <a:t>STEPS FOR DATA CLEANING</a:t>
            </a:r>
            <a:endParaRPr lang="en-IN" sz="2000" b="1" u="sng" dirty="0">
              <a:solidFill>
                <a:schemeClr val="dk1"/>
              </a:solidFill>
              <a:latin typeface="Arial"/>
              <a:ea typeface="Arial"/>
              <a:cs typeface="Arial"/>
              <a:sym typeface="Arial"/>
            </a:endParaRPr>
          </a:p>
        </p:txBody>
      </p:sp>
      <p:sp>
        <p:nvSpPr>
          <p:cNvPr id="122" name="Google Shape;122;p7"/>
          <p:cNvSpPr txBox="1"/>
          <p:nvPr/>
        </p:nvSpPr>
        <p:spPr>
          <a:xfrm>
            <a:off x="1476642" y="1684509"/>
            <a:ext cx="3142129" cy="2308284"/>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Geo"/>
              <a:buAutoNum type="arabicPeriod"/>
            </a:pPr>
            <a:r>
              <a:rPr lang="en-IN" sz="1800" b="1" dirty="0">
                <a:solidFill>
                  <a:schemeClr val="dk1"/>
                </a:solidFill>
                <a:ea typeface="Consolas"/>
                <a:cs typeface="Consolas"/>
                <a:sym typeface="Consolas"/>
              </a:rPr>
              <a:t>Lower Case Conversion</a:t>
            </a:r>
          </a:p>
          <a:p>
            <a:pPr marL="342900" marR="0" lvl="0" indent="-342900" algn="l" rtl="0">
              <a:spcBef>
                <a:spcPts val="0"/>
              </a:spcBef>
              <a:spcAft>
                <a:spcPts val="0"/>
              </a:spcAft>
              <a:buClr>
                <a:schemeClr val="dk1"/>
              </a:buClr>
              <a:buSzPts val="1800"/>
              <a:buFont typeface="Geo"/>
              <a:buAutoNum type="arabicPeriod"/>
            </a:pPr>
            <a:r>
              <a:rPr lang="en-IN" sz="1800" b="1" dirty="0">
                <a:ea typeface="Consolas"/>
                <a:cs typeface="Consolas"/>
                <a:sym typeface="Consolas"/>
              </a:rPr>
              <a:t>Remove links, </a:t>
            </a:r>
          </a:p>
          <a:p>
            <a:pPr marR="0" lvl="0" algn="l" rtl="0">
              <a:spcBef>
                <a:spcPts val="0"/>
              </a:spcBef>
              <a:spcAft>
                <a:spcPts val="0"/>
              </a:spcAft>
              <a:buClr>
                <a:schemeClr val="dk1"/>
              </a:buClr>
              <a:buSzPts val="1800"/>
            </a:pPr>
            <a:r>
              <a:rPr lang="en-IN" sz="1800" b="1" dirty="0">
                <a:ea typeface="Consolas"/>
                <a:cs typeface="Consolas"/>
                <a:sym typeface="Consolas"/>
              </a:rPr>
              <a:t>     emails, digits, extra space</a:t>
            </a:r>
          </a:p>
          <a:p>
            <a:pPr marR="0" lvl="0" algn="l" rtl="0">
              <a:spcBef>
                <a:spcPts val="0"/>
              </a:spcBef>
              <a:spcAft>
                <a:spcPts val="0"/>
              </a:spcAft>
              <a:buClr>
                <a:schemeClr val="dk1"/>
              </a:buClr>
              <a:buSzPts val="1800"/>
            </a:pPr>
            <a:r>
              <a:rPr lang="en-IN" sz="1800" b="1" dirty="0">
                <a:ea typeface="Consolas"/>
                <a:cs typeface="Consolas"/>
                <a:sym typeface="Consolas"/>
              </a:rPr>
              <a:t>     and emojis.</a:t>
            </a:r>
          </a:p>
          <a:p>
            <a:pPr>
              <a:buClr>
                <a:schemeClr val="dk1"/>
              </a:buClr>
              <a:buSzPts val="1800"/>
            </a:pPr>
            <a:r>
              <a:rPr lang="en-IN" sz="1800" b="1" dirty="0">
                <a:ea typeface="Consolas"/>
                <a:cs typeface="Consolas"/>
                <a:sym typeface="Consolas"/>
              </a:rPr>
              <a:t>3.  </a:t>
            </a:r>
            <a:r>
              <a:rPr lang="en-IN" sz="1800" b="1" dirty="0">
                <a:solidFill>
                  <a:schemeClr val="dk1"/>
                </a:solidFill>
                <a:ea typeface="Consolas"/>
                <a:cs typeface="Consolas"/>
                <a:sym typeface="Consolas"/>
              </a:rPr>
              <a:t>Remove Punctuation</a:t>
            </a:r>
            <a:endParaRPr b="1" dirty="0"/>
          </a:p>
          <a:p>
            <a:pPr marR="0" lvl="0" algn="l" rtl="0">
              <a:spcBef>
                <a:spcPts val="0"/>
              </a:spcBef>
              <a:spcAft>
                <a:spcPts val="0"/>
              </a:spcAft>
              <a:buClr>
                <a:schemeClr val="dk1"/>
              </a:buClr>
              <a:buSzPts val="1800"/>
            </a:pPr>
            <a:r>
              <a:rPr lang="en-IN" sz="1800" b="1" dirty="0">
                <a:solidFill>
                  <a:schemeClr val="dk1"/>
                </a:solidFill>
                <a:ea typeface="Consolas"/>
                <a:cs typeface="Consolas"/>
                <a:sym typeface="Consolas"/>
              </a:rPr>
              <a:t>4.  Tokenization</a:t>
            </a:r>
            <a:endParaRPr lang="en-IN" b="1" dirty="0"/>
          </a:p>
          <a:p>
            <a:pPr marL="342900" marR="0" lvl="0" indent="-342900" algn="l" rtl="0">
              <a:spcBef>
                <a:spcPts val="0"/>
              </a:spcBef>
              <a:spcAft>
                <a:spcPts val="0"/>
              </a:spcAft>
              <a:buClr>
                <a:schemeClr val="dk1"/>
              </a:buClr>
              <a:buSzPts val="1800"/>
              <a:buAutoNum type="arabicPeriod" startAt="5"/>
            </a:pPr>
            <a:r>
              <a:rPr lang="en-IN" sz="1800" b="1" dirty="0">
                <a:solidFill>
                  <a:schemeClr val="dk1"/>
                </a:solidFill>
                <a:ea typeface="Consolas"/>
                <a:cs typeface="Consolas"/>
                <a:sym typeface="Consolas"/>
              </a:rPr>
              <a:t>Removing stop words</a:t>
            </a:r>
          </a:p>
          <a:p>
            <a:pPr marL="342900" marR="0" lvl="0" indent="-342900" algn="l" rtl="0">
              <a:spcBef>
                <a:spcPts val="0"/>
              </a:spcBef>
              <a:spcAft>
                <a:spcPts val="0"/>
              </a:spcAft>
              <a:buClr>
                <a:schemeClr val="dk1"/>
              </a:buClr>
              <a:buSzPts val="1800"/>
              <a:buAutoNum type="arabicPeriod" startAt="5"/>
            </a:pPr>
            <a:r>
              <a:rPr lang="en-IN" sz="1800" b="1" dirty="0">
                <a:sym typeface="Consolas"/>
              </a:rPr>
              <a:t>Lemmatization</a:t>
            </a:r>
            <a:endParaRPr b="1" dirty="0"/>
          </a:p>
        </p:txBody>
      </p:sp>
      <p:sp>
        <p:nvSpPr>
          <p:cNvPr id="4" name="TextBox 3">
            <a:extLst>
              <a:ext uri="{FF2B5EF4-FFF2-40B4-BE49-F238E27FC236}">
                <a16:creationId xmlns:a16="http://schemas.microsoft.com/office/drawing/2014/main" id="{BE0805B2-C9D0-57A6-741F-5F975BE86ECF}"/>
              </a:ext>
            </a:extLst>
          </p:cNvPr>
          <p:cNvSpPr txBox="1"/>
          <p:nvPr/>
        </p:nvSpPr>
        <p:spPr>
          <a:xfrm>
            <a:off x="4098913" y="34842"/>
            <a:ext cx="3994173" cy="646331"/>
          </a:xfrm>
          <a:prstGeom prst="rect">
            <a:avLst/>
          </a:prstGeom>
          <a:noFill/>
        </p:spPr>
        <p:txBody>
          <a:bodyPr wrap="square">
            <a:spAutoFit/>
          </a:bodyPr>
          <a:lstStyle/>
          <a:p>
            <a:pPr algn="just"/>
            <a:r>
              <a:rPr lang="en-US" sz="3600" b="0"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a:t>
            </a:r>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Preprocessing:</a:t>
            </a:r>
            <a:endParaRPr lang="en-US" sz="3600" b="0"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96F8DC6-B010-4855-BA07-129A338C6115}"/>
              </a:ext>
            </a:extLst>
          </p:cNvPr>
          <p:cNvPicPr>
            <a:picLocks noChangeAspect="1"/>
          </p:cNvPicPr>
          <p:nvPr/>
        </p:nvPicPr>
        <p:blipFill>
          <a:blip r:embed="rId3"/>
          <a:stretch>
            <a:fillRect/>
          </a:stretch>
        </p:blipFill>
        <p:spPr>
          <a:xfrm>
            <a:off x="5025292" y="899688"/>
            <a:ext cx="6900519" cy="3152763"/>
          </a:xfrm>
          <a:prstGeom prst="rect">
            <a:avLst/>
          </a:prstGeom>
        </p:spPr>
      </p:pic>
      <p:pic>
        <p:nvPicPr>
          <p:cNvPr id="3" name="Picture 2">
            <a:extLst>
              <a:ext uri="{FF2B5EF4-FFF2-40B4-BE49-F238E27FC236}">
                <a16:creationId xmlns:a16="http://schemas.microsoft.com/office/drawing/2014/main" id="{B91D6E3B-E971-27AA-D785-EFEF9699DAFE}"/>
              </a:ext>
            </a:extLst>
          </p:cNvPr>
          <p:cNvPicPr>
            <a:picLocks noChangeAspect="1"/>
          </p:cNvPicPr>
          <p:nvPr/>
        </p:nvPicPr>
        <p:blipFill>
          <a:blip r:embed="rId4"/>
          <a:stretch>
            <a:fillRect/>
          </a:stretch>
        </p:blipFill>
        <p:spPr>
          <a:xfrm>
            <a:off x="417354" y="4246150"/>
            <a:ext cx="5850584" cy="2400508"/>
          </a:xfrm>
          <a:prstGeom prst="rect">
            <a:avLst/>
          </a:prstGeom>
        </p:spPr>
      </p:pic>
      <p:sp>
        <p:nvSpPr>
          <p:cNvPr id="7" name="TextBox 6">
            <a:extLst>
              <a:ext uri="{FF2B5EF4-FFF2-40B4-BE49-F238E27FC236}">
                <a16:creationId xmlns:a16="http://schemas.microsoft.com/office/drawing/2014/main" id="{58F7ACF4-B7E9-66F0-EAC0-14A51F19AB97}"/>
              </a:ext>
            </a:extLst>
          </p:cNvPr>
          <p:cNvSpPr txBox="1"/>
          <p:nvPr/>
        </p:nvSpPr>
        <p:spPr>
          <a:xfrm>
            <a:off x="6549292" y="4585073"/>
            <a:ext cx="5752124" cy="1354217"/>
          </a:xfrm>
          <a:prstGeom prst="rect">
            <a:avLst/>
          </a:prstGeom>
          <a:noFill/>
        </p:spPr>
        <p:txBody>
          <a:bodyPr wrap="square">
            <a:spAutoFit/>
          </a:bodyPr>
          <a:lstStyle/>
          <a:p>
            <a:r>
              <a:rPr lang="en-US" sz="1800" dirty="0">
                <a:latin typeface="+mj-lt"/>
              </a:rPr>
              <a:t>Data Preprocessing:</a:t>
            </a:r>
          </a:p>
          <a:p>
            <a:pPr marL="285750" indent="-285750">
              <a:buFont typeface="Arial" panose="020B0604020202020204" pitchFamily="34" charset="0"/>
              <a:buChar char="•"/>
            </a:pPr>
            <a:r>
              <a:rPr lang="en-US" sz="1600" b="0" dirty="0">
                <a:solidFill>
                  <a:srgbClr val="000000"/>
                </a:solidFill>
                <a:effectLst/>
                <a:latin typeface="+mj-lt"/>
              </a:rPr>
              <a:t>Data Preprocessing is done to make the data into a usable format and the clean data is </a:t>
            </a:r>
            <a:r>
              <a:rPr lang="en-US" sz="1600" dirty="0">
                <a:latin typeface="+mj-lt"/>
              </a:rPr>
              <a:t>used to train the model.</a:t>
            </a:r>
            <a:endParaRPr lang="en-US" sz="1600" b="0" dirty="0">
              <a:solidFill>
                <a:srgbClr val="000000"/>
              </a:solidFill>
              <a:effectLst/>
              <a:latin typeface="+mj-lt"/>
            </a:endParaRPr>
          </a:p>
          <a:p>
            <a:pPr marL="285750" indent="-285750">
              <a:buFont typeface="Arial" panose="020B0604020202020204" pitchFamily="34" charset="0"/>
              <a:buChar char="•"/>
            </a:pPr>
            <a:r>
              <a:rPr lang="en-US" sz="1600" b="0" dirty="0">
                <a:solidFill>
                  <a:srgbClr val="000000"/>
                </a:solidFill>
                <a:effectLst/>
                <a:latin typeface="+mj-lt"/>
              </a:rPr>
              <a:t>we will use Lemmatization in order to get the base form of the word.</a:t>
            </a:r>
          </a:p>
        </p:txBody>
      </p:sp>
      <p:sp>
        <p:nvSpPr>
          <p:cNvPr id="8" name="Rectangle 7">
            <a:extLst>
              <a:ext uri="{FF2B5EF4-FFF2-40B4-BE49-F238E27FC236}">
                <a16:creationId xmlns:a16="http://schemas.microsoft.com/office/drawing/2014/main" id="{D7E96673-A1B2-44A7-AE9C-6E356070C363}"/>
              </a:ext>
            </a:extLst>
          </p:cNvPr>
          <p:cNvSpPr/>
          <p:nvPr/>
        </p:nvSpPr>
        <p:spPr>
          <a:xfrm>
            <a:off x="6518031" y="4579815"/>
            <a:ext cx="5556738" cy="1375508"/>
          </a:xfrm>
          <a:prstGeom prst="rect">
            <a:avLst/>
          </a:prstGeom>
          <a:noFill/>
          <a:ln>
            <a:solidFill>
              <a:schemeClr val="accent5">
                <a:lumMod val="75000"/>
              </a:schemeClr>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0BA1843A-F356-7689-DF49-9B33912A6CEC}"/>
              </a:ext>
            </a:extLst>
          </p:cNvPr>
          <p:cNvSpPr/>
          <p:nvPr/>
        </p:nvSpPr>
        <p:spPr>
          <a:xfrm>
            <a:off x="5025292" y="899688"/>
            <a:ext cx="6900519" cy="3152763"/>
          </a:xfrm>
          <a:prstGeom prst="rect">
            <a:avLst/>
          </a:prstGeom>
          <a:no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3DE5AD4E-F0B3-6187-9EBE-EF5D2B1D5F97}"/>
              </a:ext>
            </a:extLst>
          </p:cNvPr>
          <p:cNvSpPr/>
          <p:nvPr/>
        </p:nvSpPr>
        <p:spPr>
          <a:xfrm>
            <a:off x="417354" y="4246150"/>
            <a:ext cx="5850584" cy="2400508"/>
          </a:xfrm>
          <a:prstGeom prst="rect">
            <a:avLst/>
          </a:prstGeom>
          <a:no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9"/>
          <p:cNvSpPr txBox="1"/>
          <p:nvPr/>
        </p:nvSpPr>
        <p:spPr>
          <a:xfrm>
            <a:off x="773206" y="5654675"/>
            <a:ext cx="10645588" cy="584735"/>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chemeClr val="dk1"/>
                </a:solidFill>
                <a:latin typeface="+mj-lt"/>
                <a:ea typeface="Consolas"/>
                <a:cs typeface="Consolas"/>
                <a:sym typeface="Consolas"/>
              </a:rPr>
              <a:t>Based on the Tree map above, all of the words are </a:t>
            </a:r>
            <a:r>
              <a:rPr lang="en-IN" sz="1600" dirty="0">
                <a:latin typeface="+mj-lt"/>
                <a:ea typeface="Consolas"/>
                <a:cs typeface="Consolas"/>
                <a:sym typeface="Consolas"/>
              </a:rPr>
              <a:t>most frequently occurring words.</a:t>
            </a:r>
            <a:r>
              <a:rPr lang="en-IN" sz="1600" dirty="0">
                <a:solidFill>
                  <a:schemeClr val="dk1"/>
                </a:solidFill>
                <a:latin typeface="+mj-lt"/>
                <a:ea typeface="Consolas"/>
                <a:cs typeface="Consolas"/>
                <a:sym typeface="Consolas"/>
              </a:rPr>
              <a:t> we are dealing with a hotel review dataset</a:t>
            </a:r>
            <a:r>
              <a:rPr lang="en-IN" sz="1600" dirty="0">
                <a:latin typeface="+mj-lt"/>
                <a:ea typeface="Consolas"/>
                <a:cs typeface="Consolas"/>
                <a:sym typeface="Consolas"/>
              </a:rPr>
              <a:t> to classify the reviews with respect to ratings.</a:t>
            </a:r>
            <a:endParaRPr sz="1200" dirty="0">
              <a:latin typeface="+mj-lt"/>
            </a:endParaRPr>
          </a:p>
        </p:txBody>
      </p:sp>
      <p:pic>
        <p:nvPicPr>
          <p:cNvPr id="140" name="Google Shape;140;p9"/>
          <p:cNvPicPr preferRelativeResize="0"/>
          <p:nvPr/>
        </p:nvPicPr>
        <p:blipFill rotWithShape="1">
          <a:blip r:embed="rId3">
            <a:alphaModFix/>
          </a:blip>
          <a:srcRect/>
          <a:stretch/>
        </p:blipFill>
        <p:spPr>
          <a:xfrm>
            <a:off x="1880804" y="1006360"/>
            <a:ext cx="8892074" cy="43316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F90DB444-ACBF-1C16-993E-241D8810A5BC}"/>
              </a:ext>
            </a:extLst>
          </p:cNvPr>
          <p:cNvSpPr txBox="1"/>
          <p:nvPr/>
        </p:nvSpPr>
        <p:spPr>
          <a:xfrm>
            <a:off x="4157385" y="201680"/>
            <a:ext cx="3877229" cy="646331"/>
          </a:xfrm>
          <a:prstGeom prst="rect">
            <a:avLst/>
          </a:prstGeom>
          <a:noFill/>
        </p:spPr>
        <p:txBody>
          <a:bodyPr wrap="square">
            <a:spAutoFit/>
          </a:bodyPr>
          <a:lstStyle/>
          <a:p>
            <a:pPr algn="just"/>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Visulization:</a:t>
            </a:r>
            <a:endParaRPr lang="en-US" sz="3600" b="0"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B60035-0063-2005-E213-C0E681FF3F02}"/>
              </a:ext>
            </a:extLst>
          </p:cNvPr>
          <p:cNvSpPr txBox="1"/>
          <p:nvPr/>
        </p:nvSpPr>
        <p:spPr>
          <a:xfrm>
            <a:off x="2861052" y="739298"/>
            <a:ext cx="6313143" cy="619657"/>
          </a:xfrm>
          <a:prstGeom prst="rect">
            <a:avLst/>
          </a:prstGeom>
          <a:noFill/>
        </p:spPr>
        <p:txBody>
          <a:bodyPr wrap="square">
            <a:spAutoFit/>
          </a:bodyPr>
          <a:lstStyle/>
          <a:p>
            <a:pPr marL="0" lvl="0" indent="0" algn="ctr" rtl="0">
              <a:lnSpc>
                <a:spcPct val="115000"/>
              </a:lnSpc>
              <a:spcBef>
                <a:spcPts val="1200"/>
              </a:spcBef>
              <a:spcAft>
                <a:spcPts val="0"/>
              </a:spcAft>
              <a:buClr>
                <a:schemeClr val="dk1"/>
              </a:buClr>
              <a:buSzPts val="1100"/>
              <a:buFont typeface="Arial"/>
              <a:buNone/>
            </a:pPr>
            <a:r>
              <a:rPr lang="en-IN" sz="3200" b="1" dirty="0">
                <a:solidFill>
                  <a:schemeClr val="accent2"/>
                </a:solidFill>
                <a:latin typeface="Roboto"/>
                <a:ea typeface="Roboto"/>
                <a:cs typeface="Roboto"/>
                <a:sym typeface="Roboto"/>
              </a:rPr>
              <a:t>Label Encoder</a:t>
            </a:r>
          </a:p>
        </p:txBody>
      </p:sp>
      <p:sp>
        <p:nvSpPr>
          <p:cNvPr id="5" name="TextBox 4">
            <a:extLst>
              <a:ext uri="{FF2B5EF4-FFF2-40B4-BE49-F238E27FC236}">
                <a16:creationId xmlns:a16="http://schemas.microsoft.com/office/drawing/2014/main" id="{0778AC8F-D5E4-922A-2398-045B8DC02A07}"/>
              </a:ext>
            </a:extLst>
          </p:cNvPr>
          <p:cNvSpPr txBox="1"/>
          <p:nvPr/>
        </p:nvSpPr>
        <p:spPr>
          <a:xfrm>
            <a:off x="2508739" y="2020840"/>
            <a:ext cx="7448061" cy="1077218"/>
          </a:xfrm>
          <a:prstGeom prst="rect">
            <a:avLst/>
          </a:prstGeom>
          <a:noFill/>
        </p:spPr>
        <p:txBody>
          <a:bodyPr wrap="square">
            <a:spAutoFit/>
          </a:bodyPr>
          <a:lstStyle/>
          <a:p>
            <a:r>
              <a:rPr lang="en-US" sz="1400" i="0" dirty="0">
                <a:solidFill>
                  <a:srgbClr val="292929"/>
                </a:solidFill>
                <a:effectLst/>
                <a:latin typeface="+mj-lt"/>
              </a:rPr>
              <a:t>            </a:t>
            </a:r>
            <a:r>
              <a:rPr lang="en-US" sz="1600" b="0" i="0" dirty="0">
                <a:solidFill>
                  <a:schemeClr val="tx1"/>
                </a:solidFill>
                <a:effectLst/>
                <a:latin typeface="Arial" panose="020B0604020202020204" pitchFamily="34" charset="0"/>
                <a:cs typeface="Arial" panose="020B0604020202020204" pitchFamily="34" charset="0"/>
              </a:rPr>
              <a:t>Label encoding is a technique used in machine learning and data analysis to convert categorical variables into numerical format. It is particularly useful when working with algorithms that require numerical input, as most machine learning models can only operate on numerical data.</a:t>
            </a:r>
          </a:p>
        </p:txBody>
      </p:sp>
      <p:graphicFrame>
        <p:nvGraphicFramePr>
          <p:cNvPr id="7" name="Table 6">
            <a:extLst>
              <a:ext uri="{FF2B5EF4-FFF2-40B4-BE49-F238E27FC236}">
                <a16:creationId xmlns:a16="http://schemas.microsoft.com/office/drawing/2014/main" id="{AE8DFDD8-89B2-7859-C9AD-1F3D20EB6FB6}"/>
              </a:ext>
            </a:extLst>
          </p:cNvPr>
          <p:cNvGraphicFramePr>
            <a:graphicFrameLocks noGrp="1"/>
          </p:cNvGraphicFramePr>
          <p:nvPr>
            <p:extLst>
              <p:ext uri="{D42A27DB-BD31-4B8C-83A1-F6EECF244321}">
                <p14:modId xmlns:p14="http://schemas.microsoft.com/office/powerpoint/2010/main" val="1530973873"/>
              </p:ext>
            </p:extLst>
          </p:nvPr>
        </p:nvGraphicFramePr>
        <p:xfrm>
          <a:off x="2776948" y="3759943"/>
          <a:ext cx="6481352" cy="1622548"/>
        </p:xfrm>
        <a:graphic>
          <a:graphicData uri="http://schemas.openxmlformats.org/drawingml/2006/table">
            <a:tbl>
              <a:tblPr firstRow="1" bandRow="1">
                <a:tableStyleId>{5C22544A-7EE6-4342-B048-85BDC9FD1C3A}</a:tableStyleId>
              </a:tblPr>
              <a:tblGrid>
                <a:gridCol w="3240676">
                  <a:extLst>
                    <a:ext uri="{9D8B030D-6E8A-4147-A177-3AD203B41FA5}">
                      <a16:colId xmlns:a16="http://schemas.microsoft.com/office/drawing/2014/main" val="1411166816"/>
                    </a:ext>
                  </a:extLst>
                </a:gridCol>
                <a:gridCol w="3240676">
                  <a:extLst>
                    <a:ext uri="{9D8B030D-6E8A-4147-A177-3AD203B41FA5}">
                      <a16:colId xmlns:a16="http://schemas.microsoft.com/office/drawing/2014/main" val="3874811525"/>
                    </a:ext>
                  </a:extLst>
                </a:gridCol>
              </a:tblGrid>
              <a:tr h="405637">
                <a:tc>
                  <a:txBody>
                    <a:bodyPr/>
                    <a:lstStyle/>
                    <a:p>
                      <a:r>
                        <a:rPr lang="en-IN" dirty="0"/>
                        <a:t>Sentiment</a:t>
                      </a:r>
                    </a:p>
                  </a:txBody>
                  <a:tcPr/>
                </a:tc>
                <a:tc>
                  <a:txBody>
                    <a:bodyPr/>
                    <a:lstStyle/>
                    <a:p>
                      <a:r>
                        <a:rPr lang="en-IN" dirty="0"/>
                        <a:t>Labels</a:t>
                      </a:r>
                    </a:p>
                  </a:txBody>
                  <a:tcPr/>
                </a:tc>
                <a:extLst>
                  <a:ext uri="{0D108BD9-81ED-4DB2-BD59-A6C34878D82A}">
                    <a16:rowId xmlns:a16="http://schemas.microsoft.com/office/drawing/2014/main" val="409227579"/>
                  </a:ext>
                </a:extLst>
              </a:tr>
              <a:tr h="405637">
                <a:tc>
                  <a:txBody>
                    <a:bodyPr/>
                    <a:lstStyle/>
                    <a:p>
                      <a:r>
                        <a:rPr lang="en-IN" dirty="0"/>
                        <a:t>Negative</a:t>
                      </a:r>
                    </a:p>
                  </a:txBody>
                  <a:tcPr/>
                </a:tc>
                <a:tc>
                  <a:txBody>
                    <a:bodyPr/>
                    <a:lstStyle/>
                    <a:p>
                      <a:r>
                        <a:rPr lang="en-IN" dirty="0"/>
                        <a:t>0</a:t>
                      </a:r>
                    </a:p>
                  </a:txBody>
                  <a:tcPr/>
                </a:tc>
                <a:extLst>
                  <a:ext uri="{0D108BD9-81ED-4DB2-BD59-A6C34878D82A}">
                    <a16:rowId xmlns:a16="http://schemas.microsoft.com/office/drawing/2014/main" val="4102744811"/>
                  </a:ext>
                </a:extLst>
              </a:tr>
              <a:tr h="405637">
                <a:tc>
                  <a:txBody>
                    <a:bodyPr/>
                    <a:lstStyle/>
                    <a:p>
                      <a:r>
                        <a:rPr lang="en-IN" dirty="0"/>
                        <a:t>Neutral</a:t>
                      </a:r>
                    </a:p>
                  </a:txBody>
                  <a:tcPr/>
                </a:tc>
                <a:tc>
                  <a:txBody>
                    <a:bodyPr/>
                    <a:lstStyle/>
                    <a:p>
                      <a:r>
                        <a:rPr lang="en-IN" dirty="0"/>
                        <a:t>1</a:t>
                      </a:r>
                    </a:p>
                  </a:txBody>
                  <a:tcPr/>
                </a:tc>
                <a:extLst>
                  <a:ext uri="{0D108BD9-81ED-4DB2-BD59-A6C34878D82A}">
                    <a16:rowId xmlns:a16="http://schemas.microsoft.com/office/drawing/2014/main" val="210350293"/>
                  </a:ext>
                </a:extLst>
              </a:tr>
              <a:tr h="405637">
                <a:tc>
                  <a:txBody>
                    <a:bodyPr/>
                    <a:lstStyle/>
                    <a:p>
                      <a:r>
                        <a:rPr lang="en-IN" dirty="0"/>
                        <a:t>Positive</a:t>
                      </a:r>
                    </a:p>
                  </a:txBody>
                  <a:tcPr/>
                </a:tc>
                <a:tc>
                  <a:txBody>
                    <a:bodyPr/>
                    <a:lstStyle/>
                    <a:p>
                      <a:r>
                        <a:rPr lang="en-IN" dirty="0"/>
                        <a:t>2</a:t>
                      </a:r>
                    </a:p>
                  </a:txBody>
                  <a:tcPr/>
                </a:tc>
                <a:extLst>
                  <a:ext uri="{0D108BD9-81ED-4DB2-BD59-A6C34878D82A}">
                    <a16:rowId xmlns:a16="http://schemas.microsoft.com/office/drawing/2014/main" val="874971405"/>
                  </a:ext>
                </a:extLst>
              </a:tr>
            </a:tbl>
          </a:graphicData>
        </a:graphic>
      </p:graphicFrame>
    </p:spTree>
    <p:extLst>
      <p:ext uri="{BB962C8B-B14F-4D97-AF65-F5344CB8AC3E}">
        <p14:creationId xmlns:p14="http://schemas.microsoft.com/office/powerpoint/2010/main" val="2589389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D082E7-26A9-F347-C94C-1137BEF64EDA}"/>
              </a:ext>
            </a:extLst>
          </p:cNvPr>
          <p:cNvSpPr txBox="1"/>
          <p:nvPr/>
        </p:nvSpPr>
        <p:spPr>
          <a:xfrm>
            <a:off x="3485661" y="127853"/>
            <a:ext cx="5220678" cy="646331"/>
          </a:xfrm>
          <a:prstGeom prst="rect">
            <a:avLst/>
          </a:prstGeom>
          <a:noFill/>
        </p:spPr>
        <p:txBody>
          <a:bodyPr wrap="square">
            <a:spAutoFit/>
          </a:bodyPr>
          <a:lstStyle/>
          <a:p>
            <a:pPr algn="just"/>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Handling Imbalanced Data</a:t>
            </a:r>
            <a:endParaRPr lang="en-US" sz="3600" b="0"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357DBDB-629D-B955-C096-7C14A19D3806}"/>
              </a:ext>
            </a:extLst>
          </p:cNvPr>
          <p:cNvSpPr txBox="1"/>
          <p:nvPr/>
        </p:nvSpPr>
        <p:spPr>
          <a:xfrm>
            <a:off x="2156282" y="926909"/>
            <a:ext cx="8534401" cy="1015663"/>
          </a:xfrm>
          <a:prstGeom prst="rect">
            <a:avLst/>
          </a:prstGeom>
          <a:noFill/>
        </p:spPr>
        <p:txBody>
          <a:bodyPr wrap="square">
            <a:spAutoFit/>
          </a:bodyPr>
          <a:lstStyle/>
          <a:p>
            <a:r>
              <a:rPr lang="en-US" sz="1800" dirty="0">
                <a:solidFill>
                  <a:schemeClr val="tx1"/>
                </a:solidFill>
                <a:latin typeface="Arial" panose="020B0604020202020204" pitchFamily="34" charset="0"/>
                <a:cs typeface="Arial" panose="020B0604020202020204" pitchFamily="34" charset="0"/>
              </a:rPr>
              <a:t>There are different methods to handling imbalanced dataset:</a:t>
            </a:r>
          </a:p>
          <a:p>
            <a:r>
              <a:rPr lang="en-US" b="0" i="0" dirty="0">
                <a:solidFill>
                  <a:schemeClr val="tx1"/>
                </a:solidFill>
                <a:effectLst/>
                <a:latin typeface="Arial" panose="020B0604020202020204" pitchFamily="34" charset="0"/>
                <a:cs typeface="Arial" panose="020B0604020202020204" pitchFamily="34" charset="0"/>
              </a:rPr>
              <a:t>1.SMOTE</a:t>
            </a:r>
          </a:p>
          <a:p>
            <a:r>
              <a:rPr lang="en-US" dirty="0">
                <a:solidFill>
                  <a:schemeClr val="tx1"/>
                </a:solidFill>
                <a:latin typeface="Arial" panose="020B0604020202020204" pitchFamily="34" charset="0"/>
                <a:cs typeface="Arial" panose="020B0604020202020204" pitchFamily="34" charset="0"/>
              </a:rPr>
              <a:t>2.</a:t>
            </a:r>
            <a:r>
              <a:rPr lang="en-IN" b="0" i="0" dirty="0">
                <a:solidFill>
                  <a:srgbClr val="E2EEFF"/>
                </a:solidFill>
                <a:effectLst/>
                <a:latin typeface="Arial" panose="020B0604020202020204" pitchFamily="34" charset="0"/>
                <a:cs typeface="Arial" panose="020B0604020202020204" pitchFamily="34" charset="0"/>
              </a:rPr>
              <a:t> </a:t>
            </a:r>
            <a:r>
              <a:rPr lang="en-IN" b="0" i="0" dirty="0">
                <a:solidFill>
                  <a:schemeClr val="tx1"/>
                </a:solidFill>
                <a:effectLst/>
                <a:latin typeface="Arial" panose="020B0604020202020204" pitchFamily="34" charset="0"/>
                <a:cs typeface="Arial" panose="020B0604020202020204" pitchFamily="34" charset="0"/>
              </a:rPr>
              <a:t>Resampling (Oversampling and Undersampling)</a:t>
            </a:r>
          </a:p>
          <a:p>
            <a:r>
              <a:rPr lang="en-IN" dirty="0">
                <a:solidFill>
                  <a:schemeClr val="tx1"/>
                </a:solidFill>
                <a:latin typeface="Arial" panose="020B0604020202020204" pitchFamily="34" charset="0"/>
                <a:cs typeface="Arial" panose="020B0604020202020204" pitchFamily="34" charset="0"/>
              </a:rPr>
              <a:t>3. Ensemble Technique</a:t>
            </a:r>
            <a:endParaRPr lang="en-IN" b="0" i="0" dirty="0">
              <a:solidFill>
                <a:schemeClr val="tx1"/>
              </a:solidFill>
              <a:effectLst/>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7AA48461-C3F4-10A4-61DD-A717C0939BC2}"/>
              </a:ext>
            </a:extLst>
          </p:cNvPr>
          <p:cNvPicPr>
            <a:picLocks noChangeAspect="1"/>
          </p:cNvPicPr>
          <p:nvPr/>
        </p:nvPicPr>
        <p:blipFill>
          <a:blip r:embed="rId2"/>
          <a:stretch>
            <a:fillRect/>
          </a:stretch>
        </p:blipFill>
        <p:spPr>
          <a:xfrm>
            <a:off x="365369" y="2146929"/>
            <a:ext cx="4677508" cy="4420125"/>
          </a:xfrm>
          <a:prstGeom prst="rect">
            <a:avLst/>
          </a:prstGeom>
        </p:spPr>
      </p:pic>
      <p:sp>
        <p:nvSpPr>
          <p:cNvPr id="11" name="TextBox 10">
            <a:extLst>
              <a:ext uri="{FF2B5EF4-FFF2-40B4-BE49-F238E27FC236}">
                <a16:creationId xmlns:a16="http://schemas.microsoft.com/office/drawing/2014/main" id="{17D10977-4A0D-6491-98BA-17296A59EE01}"/>
              </a:ext>
            </a:extLst>
          </p:cNvPr>
          <p:cNvSpPr txBox="1"/>
          <p:nvPr/>
        </p:nvSpPr>
        <p:spPr>
          <a:xfrm>
            <a:off x="5294159" y="3140450"/>
            <a:ext cx="2258646" cy="400110"/>
          </a:xfrm>
          <a:prstGeom prst="rect">
            <a:avLst/>
          </a:prstGeom>
          <a:noFill/>
        </p:spPr>
        <p:txBody>
          <a:bodyPr wrap="square">
            <a:spAutoFit/>
          </a:bodyPr>
          <a:lstStyle/>
          <a:p>
            <a:pPr algn="just"/>
            <a:r>
              <a:rPr lang="en-US" sz="1400" dirty="0">
                <a:latin typeface="Times New Roman" panose="02020603050405020304" pitchFamily="18" charset="0"/>
                <a:cs typeface="Times New Roman" panose="02020603050405020304" pitchFamily="18" charset="0"/>
              </a:rPr>
              <a:t> </a:t>
            </a:r>
            <a:r>
              <a:rPr lang="en-US" sz="2000" u="sng" dirty="0">
                <a:solidFill>
                  <a:srgbClr val="7030A0"/>
                </a:solidFill>
                <a:latin typeface="Times New Roman" panose="02020603050405020304" pitchFamily="18" charset="0"/>
                <a:cs typeface="Times New Roman" panose="02020603050405020304" pitchFamily="18" charset="0"/>
              </a:rPr>
              <a:t>Imbalanced Data</a:t>
            </a:r>
            <a:endParaRPr lang="en-US" sz="2000" b="0" i="0" u="sng" dirty="0">
              <a:solidFill>
                <a:srgbClr val="7030A0"/>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B90943C-FED5-A737-DECB-7F80D14151DA}"/>
              </a:ext>
            </a:extLst>
          </p:cNvPr>
          <p:cNvSpPr txBox="1"/>
          <p:nvPr/>
        </p:nvSpPr>
        <p:spPr>
          <a:xfrm>
            <a:off x="5460022" y="4828216"/>
            <a:ext cx="2336800" cy="400110"/>
          </a:xfrm>
          <a:prstGeom prst="rect">
            <a:avLst/>
          </a:prstGeom>
          <a:noFill/>
        </p:spPr>
        <p:txBody>
          <a:bodyPr wrap="square">
            <a:spAutoFit/>
          </a:bodyPr>
          <a:lstStyle/>
          <a:p>
            <a:pPr algn="just"/>
            <a:r>
              <a:rPr lang="en-US" sz="1050" dirty="0">
                <a:latin typeface="Times New Roman" panose="02020603050405020304" pitchFamily="18" charset="0"/>
                <a:cs typeface="Times New Roman" panose="02020603050405020304" pitchFamily="18" charset="0"/>
              </a:rPr>
              <a:t> </a:t>
            </a:r>
            <a:r>
              <a:rPr lang="en-US" sz="2000" u="sng" dirty="0">
                <a:solidFill>
                  <a:srgbClr val="7030A0"/>
                </a:solidFill>
                <a:latin typeface="Times New Roman" panose="02020603050405020304" pitchFamily="18" charset="0"/>
                <a:cs typeface="Times New Roman" panose="02020603050405020304" pitchFamily="18" charset="0"/>
              </a:rPr>
              <a:t>Balanced Data</a:t>
            </a:r>
            <a:endParaRPr lang="en-US" sz="2000" b="0" i="0" u="sng" dirty="0">
              <a:solidFill>
                <a:srgbClr val="7030A0"/>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5D726EB-5607-AD98-7B34-EC92F653C749}"/>
              </a:ext>
            </a:extLst>
          </p:cNvPr>
          <p:cNvPicPr>
            <a:picLocks noChangeAspect="1"/>
          </p:cNvPicPr>
          <p:nvPr/>
        </p:nvPicPr>
        <p:blipFill>
          <a:blip r:embed="rId3"/>
          <a:stretch>
            <a:fillRect/>
          </a:stretch>
        </p:blipFill>
        <p:spPr>
          <a:xfrm>
            <a:off x="8213968" y="2705984"/>
            <a:ext cx="2476715" cy="1087541"/>
          </a:xfrm>
          <a:prstGeom prst="rect">
            <a:avLst/>
          </a:prstGeom>
        </p:spPr>
      </p:pic>
      <p:pic>
        <p:nvPicPr>
          <p:cNvPr id="6" name="Picture 5">
            <a:extLst>
              <a:ext uri="{FF2B5EF4-FFF2-40B4-BE49-F238E27FC236}">
                <a16:creationId xmlns:a16="http://schemas.microsoft.com/office/drawing/2014/main" id="{413BE71D-A181-B73B-92D4-2D7A8987A662}"/>
              </a:ext>
            </a:extLst>
          </p:cNvPr>
          <p:cNvPicPr>
            <a:picLocks noChangeAspect="1"/>
          </p:cNvPicPr>
          <p:nvPr/>
        </p:nvPicPr>
        <p:blipFill>
          <a:blip r:embed="rId4"/>
          <a:stretch>
            <a:fillRect/>
          </a:stretch>
        </p:blipFill>
        <p:spPr>
          <a:xfrm>
            <a:off x="8213968" y="4551803"/>
            <a:ext cx="2476715" cy="1087541"/>
          </a:xfrm>
          <a:prstGeom prst="rect">
            <a:avLst/>
          </a:prstGeom>
        </p:spPr>
      </p:pic>
    </p:spTree>
    <p:extLst>
      <p:ext uri="{BB962C8B-B14F-4D97-AF65-F5344CB8AC3E}">
        <p14:creationId xmlns:p14="http://schemas.microsoft.com/office/powerpoint/2010/main" val="1560391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3" name="TextBox 2">
            <a:extLst>
              <a:ext uri="{FF2B5EF4-FFF2-40B4-BE49-F238E27FC236}">
                <a16:creationId xmlns:a16="http://schemas.microsoft.com/office/drawing/2014/main" id="{A5D7F68B-08AC-6829-FB52-E74A536EB368}"/>
              </a:ext>
            </a:extLst>
          </p:cNvPr>
          <p:cNvSpPr txBox="1"/>
          <p:nvPr/>
        </p:nvSpPr>
        <p:spPr>
          <a:xfrm>
            <a:off x="7362093" y="3193704"/>
            <a:ext cx="4450862" cy="138499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b="1" i="0" dirty="0">
                <a:solidFill>
                  <a:srgbClr val="202124"/>
                </a:solidFill>
                <a:effectLst/>
                <a:latin typeface="arial" panose="020B0604020202020204" pitchFamily="34" charset="0"/>
              </a:rPr>
              <a:t> </a:t>
            </a:r>
            <a:r>
              <a:rPr lang="en-US" i="0" dirty="0">
                <a:solidFill>
                  <a:srgbClr val="202124"/>
                </a:solidFill>
                <a:effectLst/>
                <a:latin typeface="arial" panose="020B0604020202020204" pitchFamily="34" charset="0"/>
              </a:rPr>
              <a:t>A statistical method that is used for building machine learning models where the dependent variable is dichotomous: i.e. binary. Logistic regression is used to describe data and the relationship between one dependent variable and one or more independent variables</a:t>
            </a:r>
            <a:endParaRPr lang="en-IN" dirty="0"/>
          </a:p>
        </p:txBody>
      </p:sp>
      <p:sp>
        <p:nvSpPr>
          <p:cNvPr id="4" name="TextBox 3">
            <a:extLst>
              <a:ext uri="{FF2B5EF4-FFF2-40B4-BE49-F238E27FC236}">
                <a16:creationId xmlns:a16="http://schemas.microsoft.com/office/drawing/2014/main" id="{AC258496-C92C-6DB3-B933-C711CF985F82}"/>
              </a:ext>
            </a:extLst>
          </p:cNvPr>
          <p:cNvSpPr txBox="1"/>
          <p:nvPr/>
        </p:nvSpPr>
        <p:spPr>
          <a:xfrm>
            <a:off x="4516938" y="156442"/>
            <a:ext cx="3158124" cy="646331"/>
          </a:xfrm>
          <a:prstGeom prst="rect">
            <a:avLst/>
          </a:prstGeom>
          <a:noFill/>
        </p:spPr>
        <p:txBody>
          <a:bodyPr wrap="square">
            <a:spAutoFit/>
          </a:bodyPr>
          <a:lstStyle/>
          <a:p>
            <a:pPr algn="ctr"/>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 Building</a:t>
            </a:r>
            <a:endParaRPr lang="en-US" sz="3600" b="0"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AF8AE6A-C616-2BCF-1F2D-B89DE8B6D680}"/>
              </a:ext>
            </a:extLst>
          </p:cNvPr>
          <p:cNvSpPr txBox="1"/>
          <p:nvPr/>
        </p:nvSpPr>
        <p:spPr>
          <a:xfrm>
            <a:off x="8120184" y="2223399"/>
            <a:ext cx="6096000" cy="461665"/>
          </a:xfrm>
          <a:prstGeom prst="rect">
            <a:avLst/>
          </a:prstGeom>
          <a:noFill/>
        </p:spPr>
        <p:txBody>
          <a:bodyPr wrap="square">
            <a:spAutoFit/>
          </a:bodyPr>
          <a:lstStyle/>
          <a:p>
            <a:pPr algn="just"/>
            <a:r>
              <a:rPr lang="en-US" sz="2400" b="0" i="0" dirty="0">
                <a:solidFill>
                  <a:srgbClr val="0070C0"/>
                </a:solidFill>
                <a:effectLst/>
                <a:latin typeface="Times New Roman" panose="02020603050405020304" pitchFamily="18" charset="0"/>
                <a:cs typeface="Times New Roman" panose="02020603050405020304" pitchFamily="18" charset="0"/>
              </a:rPr>
              <a:t>Logistic Regression</a:t>
            </a:r>
          </a:p>
        </p:txBody>
      </p:sp>
      <p:sp>
        <p:nvSpPr>
          <p:cNvPr id="8" name="TextBox 7">
            <a:extLst>
              <a:ext uri="{FF2B5EF4-FFF2-40B4-BE49-F238E27FC236}">
                <a16:creationId xmlns:a16="http://schemas.microsoft.com/office/drawing/2014/main" id="{B08F8FF1-01A5-6762-7430-FBBDE844946E}"/>
              </a:ext>
            </a:extLst>
          </p:cNvPr>
          <p:cNvSpPr txBox="1"/>
          <p:nvPr/>
        </p:nvSpPr>
        <p:spPr>
          <a:xfrm>
            <a:off x="1417159" y="733927"/>
            <a:ext cx="6096000" cy="369332"/>
          </a:xfrm>
          <a:prstGeom prst="rect">
            <a:avLst/>
          </a:prstGeom>
          <a:noFill/>
        </p:spPr>
        <p:txBody>
          <a:bodyPr wrap="square">
            <a:sp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Classification Report:</a:t>
            </a:r>
            <a:endParaRPr lang="en-US" sz="1800" b="0" i="0" dirty="0">
              <a:solidFill>
                <a:schemeClr val="tx1"/>
              </a:solidFill>
              <a:effectLst/>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EF06EAA4-3404-03EB-51EB-1EC0DCB99A9E}"/>
              </a:ext>
            </a:extLst>
          </p:cNvPr>
          <p:cNvPicPr>
            <a:picLocks noChangeAspect="1"/>
          </p:cNvPicPr>
          <p:nvPr/>
        </p:nvPicPr>
        <p:blipFill>
          <a:blip r:embed="rId3"/>
          <a:stretch>
            <a:fillRect/>
          </a:stretch>
        </p:blipFill>
        <p:spPr>
          <a:xfrm>
            <a:off x="1261914" y="1165625"/>
            <a:ext cx="5803903" cy="544115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3" name="TextBox 2">
            <a:extLst>
              <a:ext uri="{FF2B5EF4-FFF2-40B4-BE49-F238E27FC236}">
                <a16:creationId xmlns:a16="http://schemas.microsoft.com/office/drawing/2014/main" id="{A441AADB-8844-5FBE-B03D-8ABC7FF04CDB}"/>
              </a:ext>
            </a:extLst>
          </p:cNvPr>
          <p:cNvSpPr txBox="1"/>
          <p:nvPr/>
        </p:nvSpPr>
        <p:spPr>
          <a:xfrm>
            <a:off x="6979139" y="3108364"/>
            <a:ext cx="4564184" cy="138499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i="0" dirty="0">
                <a:solidFill>
                  <a:srgbClr val="202124"/>
                </a:solidFill>
                <a:effectLst/>
                <a:latin typeface="arial" panose="020B0604020202020204" pitchFamily="34" charset="0"/>
              </a:rPr>
              <a:t>Naïve Bayes is a simple learning algorithm that utilizes Bayes rule together with a strong assumption that the attributes are conditionally independent, given the class. While this independence assumption is often violated in practice, naïve Bayes nonetheless often delivers competitive classification accuracy.</a:t>
            </a:r>
            <a:endParaRPr lang="en-IN" dirty="0"/>
          </a:p>
        </p:txBody>
      </p:sp>
      <p:sp>
        <p:nvSpPr>
          <p:cNvPr id="4" name="TextBox 3">
            <a:extLst>
              <a:ext uri="{FF2B5EF4-FFF2-40B4-BE49-F238E27FC236}">
                <a16:creationId xmlns:a16="http://schemas.microsoft.com/office/drawing/2014/main" id="{E655EB31-51E9-12EF-5685-1F3E2795092A}"/>
              </a:ext>
            </a:extLst>
          </p:cNvPr>
          <p:cNvSpPr txBox="1"/>
          <p:nvPr/>
        </p:nvSpPr>
        <p:spPr>
          <a:xfrm>
            <a:off x="7932617" y="2426862"/>
            <a:ext cx="6096000" cy="461665"/>
          </a:xfrm>
          <a:prstGeom prst="rect">
            <a:avLst/>
          </a:prstGeom>
          <a:noFill/>
        </p:spPr>
        <p:txBody>
          <a:bodyPr wrap="square">
            <a:spAutoFit/>
          </a:bodyPr>
          <a:lstStyle/>
          <a:p>
            <a:pPr algn="just"/>
            <a:r>
              <a:rPr lang="en-US" sz="2400" dirty="0">
                <a:solidFill>
                  <a:srgbClr val="0070C0"/>
                </a:solidFill>
                <a:latin typeface="Times New Roman" panose="02020603050405020304" pitchFamily="18" charset="0"/>
                <a:cs typeface="Times New Roman" panose="02020603050405020304" pitchFamily="18" charset="0"/>
              </a:rPr>
              <a:t>Naive Bayes</a:t>
            </a:r>
            <a:r>
              <a:rPr lang="en-US" sz="2400" b="0" i="0" dirty="0">
                <a:solidFill>
                  <a:srgbClr val="0070C0"/>
                </a:solidFill>
                <a:effectLst/>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5295E525-2C8C-287D-EE38-B04F09B00603}"/>
              </a:ext>
            </a:extLst>
          </p:cNvPr>
          <p:cNvPicPr>
            <a:picLocks noChangeAspect="1"/>
          </p:cNvPicPr>
          <p:nvPr/>
        </p:nvPicPr>
        <p:blipFill>
          <a:blip r:embed="rId3"/>
          <a:stretch>
            <a:fillRect/>
          </a:stretch>
        </p:blipFill>
        <p:spPr>
          <a:xfrm>
            <a:off x="1198489" y="1221014"/>
            <a:ext cx="5038187" cy="5494496"/>
          </a:xfrm>
          <a:prstGeom prst="rect">
            <a:avLst/>
          </a:prstGeom>
        </p:spPr>
      </p:pic>
      <p:sp>
        <p:nvSpPr>
          <p:cNvPr id="9" name="TextBox 8">
            <a:extLst>
              <a:ext uri="{FF2B5EF4-FFF2-40B4-BE49-F238E27FC236}">
                <a16:creationId xmlns:a16="http://schemas.microsoft.com/office/drawing/2014/main" id="{CB2936E5-5F4C-4975-4112-745F483D6A87}"/>
              </a:ext>
            </a:extLst>
          </p:cNvPr>
          <p:cNvSpPr txBox="1"/>
          <p:nvPr/>
        </p:nvSpPr>
        <p:spPr>
          <a:xfrm>
            <a:off x="1553309" y="816511"/>
            <a:ext cx="7014306" cy="369332"/>
          </a:xfrm>
          <a:prstGeom prst="rect">
            <a:avLst/>
          </a:prstGeom>
          <a:noFill/>
        </p:spPr>
        <p:txBody>
          <a:bodyPr wrap="square">
            <a:sp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Classification Report:</a:t>
            </a:r>
            <a:endParaRPr lang="en-US" sz="1800" b="0" i="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4" name="TextBox 3">
            <a:extLst>
              <a:ext uri="{FF2B5EF4-FFF2-40B4-BE49-F238E27FC236}">
                <a16:creationId xmlns:a16="http://schemas.microsoft.com/office/drawing/2014/main" id="{556BA8A9-B255-AE54-861C-5CA8BC772475}"/>
              </a:ext>
            </a:extLst>
          </p:cNvPr>
          <p:cNvSpPr txBox="1"/>
          <p:nvPr/>
        </p:nvSpPr>
        <p:spPr>
          <a:xfrm>
            <a:off x="7362092" y="2815959"/>
            <a:ext cx="6096000" cy="461665"/>
          </a:xfrm>
          <a:prstGeom prst="rect">
            <a:avLst/>
          </a:prstGeom>
          <a:noFill/>
        </p:spPr>
        <p:txBody>
          <a:bodyPr wrap="square">
            <a:spAutoFit/>
          </a:bodyPr>
          <a:lstStyle/>
          <a:p>
            <a:pPr algn="just"/>
            <a:r>
              <a:rPr lang="en-US" sz="2400" dirty="0">
                <a:solidFill>
                  <a:srgbClr val="0070C0"/>
                </a:solidFill>
                <a:latin typeface="Times New Roman" panose="02020603050405020304" pitchFamily="18" charset="0"/>
                <a:cs typeface="Times New Roman" panose="02020603050405020304" pitchFamily="18" charset="0"/>
              </a:rPr>
              <a:t>SVC(Support Vector Classifier)</a:t>
            </a:r>
            <a:r>
              <a:rPr lang="en-US" sz="2400" b="0" i="0" dirty="0">
                <a:solidFill>
                  <a:srgbClr val="0070C0"/>
                </a:solidFill>
                <a:effectLst/>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37834790-D60A-4CB4-2B3E-70F3CA2EBCC7}"/>
              </a:ext>
            </a:extLst>
          </p:cNvPr>
          <p:cNvSpPr txBox="1"/>
          <p:nvPr/>
        </p:nvSpPr>
        <p:spPr>
          <a:xfrm>
            <a:off x="7119815" y="3580376"/>
            <a:ext cx="4954954" cy="1169551"/>
          </a:xfrm>
          <a:prstGeom prst="rect">
            <a:avLst/>
          </a:prstGeom>
          <a:noFill/>
        </p:spPr>
        <p:txBody>
          <a:bodyPr wrap="square">
            <a:spAutoFit/>
          </a:bodyPr>
          <a:lstStyle/>
          <a:p>
            <a:r>
              <a:rPr lang="en-US" b="0" i="0" dirty="0">
                <a:solidFill>
                  <a:schemeClr val="tx1"/>
                </a:solidFill>
                <a:effectLst/>
                <a:latin typeface="Arial" panose="020B0604020202020204" pitchFamily="34" charset="0"/>
                <a:cs typeface="Arial" panose="020B0604020202020204" pitchFamily="34" charset="0"/>
              </a:rPr>
              <a:t>SVC, or Support Vector Classifier, is a supervised machine learning algorithm typically used for classification tasks. SVC works by mapping data points to a high-dimensional space and then finding the optimal hyperplane that divides the data into two classes.</a:t>
            </a:r>
            <a:endParaRPr lang="en-IN" dirty="0">
              <a:solidFill>
                <a:schemeClr val="tx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6A051F78-9560-0618-7805-30920D2AD889}"/>
              </a:ext>
            </a:extLst>
          </p:cNvPr>
          <p:cNvSpPr/>
          <p:nvPr/>
        </p:nvSpPr>
        <p:spPr>
          <a:xfrm>
            <a:off x="7112000" y="3580377"/>
            <a:ext cx="4978400" cy="1163561"/>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CE950377-E56E-1842-D9DF-D72975B29772}"/>
              </a:ext>
            </a:extLst>
          </p:cNvPr>
          <p:cNvPicPr>
            <a:picLocks noChangeAspect="1"/>
          </p:cNvPicPr>
          <p:nvPr/>
        </p:nvPicPr>
        <p:blipFill>
          <a:blip r:embed="rId3"/>
          <a:stretch>
            <a:fillRect/>
          </a:stretch>
        </p:blipFill>
        <p:spPr>
          <a:xfrm>
            <a:off x="1570892" y="1201768"/>
            <a:ext cx="4954954" cy="5517358"/>
          </a:xfrm>
          <a:prstGeom prst="rect">
            <a:avLst/>
          </a:prstGeom>
        </p:spPr>
      </p:pic>
      <p:sp>
        <p:nvSpPr>
          <p:cNvPr id="10" name="TextBox 9">
            <a:extLst>
              <a:ext uri="{FF2B5EF4-FFF2-40B4-BE49-F238E27FC236}">
                <a16:creationId xmlns:a16="http://schemas.microsoft.com/office/drawing/2014/main" id="{CB1891D2-0E59-99EC-5CAA-DF8C59069709}"/>
              </a:ext>
            </a:extLst>
          </p:cNvPr>
          <p:cNvSpPr txBox="1"/>
          <p:nvPr/>
        </p:nvSpPr>
        <p:spPr>
          <a:xfrm>
            <a:off x="1926492" y="823035"/>
            <a:ext cx="6729046" cy="369332"/>
          </a:xfrm>
          <a:prstGeom prst="rect">
            <a:avLst/>
          </a:prstGeom>
          <a:noFill/>
        </p:spPr>
        <p:txBody>
          <a:bodyPr wrap="square">
            <a:sp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Classification Report:</a:t>
            </a:r>
            <a:endParaRPr lang="en-US" sz="1800" b="0" i="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3" name="TextBox 2">
            <a:extLst>
              <a:ext uri="{FF2B5EF4-FFF2-40B4-BE49-F238E27FC236}">
                <a16:creationId xmlns:a16="http://schemas.microsoft.com/office/drawing/2014/main" id="{3BD6A871-0727-4907-BE20-7EAD0D5157BB}"/>
              </a:ext>
            </a:extLst>
          </p:cNvPr>
          <p:cNvSpPr txBox="1"/>
          <p:nvPr/>
        </p:nvSpPr>
        <p:spPr>
          <a:xfrm>
            <a:off x="6096000" y="2890391"/>
            <a:ext cx="5892800" cy="1077218"/>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r>
              <a:rPr lang="en-US" sz="1600" i="0" dirty="0">
                <a:solidFill>
                  <a:srgbClr val="000000"/>
                </a:solidFill>
                <a:effectLst/>
                <a:latin typeface="+mj-lt"/>
              </a:rPr>
              <a:t>Random forest is an ensemble method which creates a number of decision trees turned into an ensembled forest. Since random forest is an ensemble method, it randomly selects features to be used in each step for training while forming the decision trees.</a:t>
            </a:r>
          </a:p>
        </p:txBody>
      </p:sp>
      <p:sp>
        <p:nvSpPr>
          <p:cNvPr id="4" name="TextBox 3">
            <a:extLst>
              <a:ext uri="{FF2B5EF4-FFF2-40B4-BE49-F238E27FC236}">
                <a16:creationId xmlns:a16="http://schemas.microsoft.com/office/drawing/2014/main" id="{F11B9451-5532-85BE-6B60-3A954FA4FB36}"/>
              </a:ext>
            </a:extLst>
          </p:cNvPr>
          <p:cNvSpPr txBox="1"/>
          <p:nvPr/>
        </p:nvSpPr>
        <p:spPr>
          <a:xfrm>
            <a:off x="7286425" y="2045481"/>
            <a:ext cx="3511949" cy="461665"/>
          </a:xfrm>
          <a:prstGeom prst="rect">
            <a:avLst/>
          </a:prstGeom>
          <a:noFill/>
        </p:spPr>
        <p:txBody>
          <a:bodyPr wrap="square">
            <a:spAutoFit/>
          </a:bodyPr>
          <a:lstStyle/>
          <a:p>
            <a:pPr algn="just"/>
            <a:r>
              <a:rPr lang="en-US" sz="2400" b="0" i="0" dirty="0">
                <a:solidFill>
                  <a:srgbClr val="0070C0"/>
                </a:solidFill>
                <a:effectLst/>
                <a:latin typeface="Times New Roman" panose="02020603050405020304" pitchFamily="18" charset="0"/>
                <a:cs typeface="Times New Roman" panose="02020603050405020304" pitchFamily="18" charset="0"/>
              </a:rPr>
              <a:t>Random Forest Classifier </a:t>
            </a:r>
          </a:p>
        </p:txBody>
      </p:sp>
      <p:pic>
        <p:nvPicPr>
          <p:cNvPr id="5" name="Picture 4">
            <a:extLst>
              <a:ext uri="{FF2B5EF4-FFF2-40B4-BE49-F238E27FC236}">
                <a16:creationId xmlns:a16="http://schemas.microsoft.com/office/drawing/2014/main" id="{DB9CBE4A-7A78-E379-5CB5-CB739374EC04}"/>
              </a:ext>
            </a:extLst>
          </p:cNvPr>
          <p:cNvPicPr>
            <a:picLocks noChangeAspect="1"/>
          </p:cNvPicPr>
          <p:nvPr/>
        </p:nvPicPr>
        <p:blipFill>
          <a:blip r:embed="rId3"/>
          <a:stretch>
            <a:fillRect/>
          </a:stretch>
        </p:blipFill>
        <p:spPr>
          <a:xfrm>
            <a:off x="375138" y="1820985"/>
            <a:ext cx="5455139" cy="4931508"/>
          </a:xfrm>
          <a:prstGeom prst="rect">
            <a:avLst/>
          </a:prstGeom>
        </p:spPr>
      </p:pic>
      <p:sp>
        <p:nvSpPr>
          <p:cNvPr id="7" name="TextBox 6">
            <a:extLst>
              <a:ext uri="{FF2B5EF4-FFF2-40B4-BE49-F238E27FC236}">
                <a16:creationId xmlns:a16="http://schemas.microsoft.com/office/drawing/2014/main" id="{223E7497-0DDE-7E3C-3559-9F722CADF59C}"/>
              </a:ext>
            </a:extLst>
          </p:cNvPr>
          <p:cNvSpPr txBox="1"/>
          <p:nvPr/>
        </p:nvSpPr>
        <p:spPr>
          <a:xfrm>
            <a:off x="1055078" y="1292904"/>
            <a:ext cx="6736860" cy="369332"/>
          </a:xfrm>
          <a:prstGeom prst="rect">
            <a:avLst/>
          </a:prstGeom>
          <a:noFill/>
        </p:spPr>
        <p:txBody>
          <a:bodyPr wrap="square">
            <a:sp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Classification Report:</a:t>
            </a:r>
            <a:endParaRPr lang="en-US" sz="1800" b="0" i="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2562F9-7D9A-8810-6000-CFB6F546FEB3}"/>
              </a:ext>
            </a:extLst>
          </p:cNvPr>
          <p:cNvSpPr txBox="1"/>
          <p:nvPr/>
        </p:nvSpPr>
        <p:spPr>
          <a:xfrm>
            <a:off x="2856523" y="847381"/>
            <a:ext cx="7174522" cy="1034129"/>
          </a:xfrm>
          <a:prstGeom prst="rect">
            <a:avLst/>
          </a:prstGeom>
          <a:noFill/>
        </p:spPr>
        <p:txBody>
          <a:bodyPr wrap="square">
            <a:spAutoFit/>
          </a:bodyPr>
          <a:lstStyle/>
          <a:p>
            <a:pPr marL="0" lvl="0" indent="0" algn="ctr" rtl="0">
              <a:lnSpc>
                <a:spcPct val="115000"/>
              </a:lnSpc>
              <a:spcBef>
                <a:spcPts val="900"/>
              </a:spcBef>
              <a:spcAft>
                <a:spcPts val="0"/>
              </a:spcAft>
              <a:buClr>
                <a:schemeClr val="dk1"/>
              </a:buClr>
              <a:buSzPts val="1100"/>
              <a:buFont typeface="Arial"/>
              <a:buNone/>
            </a:pPr>
            <a:r>
              <a:rPr lang="en-US" sz="1400" b="1" dirty="0">
                <a:solidFill>
                  <a:schemeClr val="accent4">
                    <a:lumMod val="75000"/>
                  </a:schemeClr>
                </a:solidFill>
                <a:highlight>
                  <a:srgbClr val="FFFFFF"/>
                </a:highlight>
                <a:latin typeface="+mj-lt"/>
                <a:ea typeface="Roboto"/>
                <a:cs typeface="Roboto"/>
                <a:sym typeface="Roboto"/>
              </a:rPr>
              <a:t>Term Frequency with TFIDF</a:t>
            </a:r>
          </a:p>
          <a:p>
            <a:pPr marL="0" lvl="0" indent="0" algn="ctr" rtl="0">
              <a:lnSpc>
                <a:spcPct val="115000"/>
              </a:lnSpc>
              <a:spcBef>
                <a:spcPts val="900"/>
              </a:spcBef>
              <a:spcAft>
                <a:spcPts val="0"/>
              </a:spcAft>
              <a:buClr>
                <a:schemeClr val="dk1"/>
              </a:buClr>
              <a:buSzPts val="1100"/>
              <a:buFont typeface="Arial"/>
              <a:buNone/>
            </a:pPr>
            <a:r>
              <a:rPr lang="en-US" sz="1400" b="0" i="1" dirty="0">
                <a:solidFill>
                  <a:srgbClr val="00B050"/>
                </a:solidFill>
                <a:effectLst/>
                <a:latin typeface="source-serif-pro"/>
              </a:rPr>
              <a:t>Term Frequency-Inverse Document Frequency</a:t>
            </a:r>
            <a:endParaRPr lang="en-US" sz="1400" b="1" dirty="0">
              <a:solidFill>
                <a:srgbClr val="00B050"/>
              </a:solidFill>
              <a:highlight>
                <a:srgbClr val="FFFFFF"/>
              </a:highlight>
              <a:latin typeface="Roboto"/>
              <a:ea typeface="Roboto"/>
              <a:cs typeface="Roboto"/>
              <a:sym typeface="Roboto"/>
            </a:endParaRPr>
          </a:p>
          <a:p>
            <a:pPr marL="0" lvl="0" indent="0" algn="l" rtl="0">
              <a:spcBef>
                <a:spcPts val="900"/>
              </a:spcBef>
              <a:spcAft>
                <a:spcPts val="0"/>
              </a:spcAft>
              <a:buNone/>
            </a:pPr>
            <a:endParaRPr lang="en-US" dirty="0"/>
          </a:p>
        </p:txBody>
      </p:sp>
      <p:sp>
        <p:nvSpPr>
          <p:cNvPr id="5" name="TextBox 4">
            <a:extLst>
              <a:ext uri="{FF2B5EF4-FFF2-40B4-BE49-F238E27FC236}">
                <a16:creationId xmlns:a16="http://schemas.microsoft.com/office/drawing/2014/main" id="{BF77798E-5E06-7537-F68D-56A0CED0BE4C}"/>
              </a:ext>
            </a:extLst>
          </p:cNvPr>
          <p:cNvSpPr txBox="1"/>
          <p:nvPr/>
        </p:nvSpPr>
        <p:spPr>
          <a:xfrm>
            <a:off x="2438399" y="1653922"/>
            <a:ext cx="8198339" cy="1323439"/>
          </a:xfrm>
          <a:prstGeom prst="rect">
            <a:avLst/>
          </a:prstGeom>
          <a:noFill/>
        </p:spPr>
        <p:txBody>
          <a:bodyPr wrap="square">
            <a:spAutoFit/>
          </a:bodyPr>
          <a:lstStyle/>
          <a:p>
            <a:r>
              <a:rPr lang="en-US" sz="1400" i="0" dirty="0">
                <a:solidFill>
                  <a:srgbClr val="292929"/>
                </a:solidFill>
                <a:effectLst/>
                <a:latin typeface="+mj-lt"/>
              </a:rPr>
              <a:t>        </a:t>
            </a:r>
            <a:r>
              <a:rPr lang="en-US" sz="1600" i="0" dirty="0">
                <a:solidFill>
                  <a:srgbClr val="292929"/>
                </a:solidFill>
                <a:effectLst/>
                <a:latin typeface="Arial" panose="020B0604020202020204" pitchFamily="34" charset="0"/>
                <a:cs typeface="Arial" panose="020B0604020202020204" pitchFamily="34" charset="0"/>
              </a:rPr>
              <a:t>In this </a:t>
            </a:r>
            <a:r>
              <a:rPr lang="en-US" sz="1600" dirty="0">
                <a:solidFill>
                  <a:srgbClr val="292929"/>
                </a:solidFill>
                <a:latin typeface="Arial" panose="020B0604020202020204" pitchFamily="34" charset="0"/>
                <a:cs typeface="Arial" panose="020B0604020202020204" pitchFamily="34" charset="0"/>
              </a:rPr>
              <a:t>C</a:t>
            </a:r>
            <a:r>
              <a:rPr lang="en-US" sz="1600" i="0" dirty="0">
                <a:solidFill>
                  <a:srgbClr val="292929"/>
                </a:solidFill>
                <a:effectLst/>
                <a:latin typeface="Arial" panose="020B0604020202020204" pitchFamily="34" charset="0"/>
                <a:cs typeface="Arial" panose="020B0604020202020204" pitchFamily="34" charset="0"/>
              </a:rPr>
              <a:t>ase, Term Frequency Inverse Document Frequency (TF-IDF) performed better than the word count vectorization method.</a:t>
            </a:r>
          </a:p>
          <a:p>
            <a:r>
              <a:rPr lang="en-US" sz="1600" i="0" dirty="0">
                <a:solidFill>
                  <a:srgbClr val="292929"/>
                </a:solidFill>
                <a:effectLst/>
                <a:latin typeface="Arial" panose="020B0604020202020204" pitchFamily="34" charset="0"/>
                <a:cs typeface="Arial" panose="020B0604020202020204" pitchFamily="34" charset="0"/>
              </a:rPr>
              <a:t>The best accuracy score for </a:t>
            </a:r>
            <a:r>
              <a:rPr lang="en-US" sz="1600" dirty="0">
                <a:solidFill>
                  <a:srgbClr val="292929"/>
                </a:solidFill>
                <a:latin typeface="Arial" panose="020B0604020202020204" pitchFamily="34" charset="0"/>
                <a:cs typeface="Arial" panose="020B0604020202020204" pitchFamily="34" charset="0"/>
              </a:rPr>
              <a:t>positive</a:t>
            </a:r>
            <a:r>
              <a:rPr lang="en-US" sz="1600" i="0" dirty="0">
                <a:solidFill>
                  <a:srgbClr val="292929"/>
                </a:solidFill>
                <a:effectLst/>
                <a:latin typeface="Arial" panose="020B0604020202020204" pitchFamily="34" charset="0"/>
                <a:cs typeface="Arial" panose="020B0604020202020204" pitchFamily="34" charset="0"/>
              </a:rPr>
              <a:t> </a:t>
            </a:r>
            <a:r>
              <a:rPr lang="en-US" sz="1600" dirty="0">
                <a:solidFill>
                  <a:srgbClr val="292929"/>
                </a:solidFill>
                <a:latin typeface="Arial" panose="020B0604020202020204" pitchFamily="34" charset="0"/>
                <a:cs typeface="Arial" panose="020B0604020202020204" pitchFamily="34" charset="0"/>
              </a:rPr>
              <a:t>sentiment</a:t>
            </a:r>
            <a:r>
              <a:rPr lang="en-US" sz="1600" i="0" dirty="0">
                <a:solidFill>
                  <a:srgbClr val="292929"/>
                </a:solidFill>
                <a:effectLst/>
                <a:latin typeface="Arial" panose="020B0604020202020204" pitchFamily="34" charset="0"/>
                <a:cs typeface="Arial" panose="020B0604020202020204" pitchFamily="34" charset="0"/>
              </a:rPr>
              <a:t> was </a:t>
            </a:r>
            <a:r>
              <a:rPr lang="en-US" sz="1600" dirty="0">
                <a:solidFill>
                  <a:srgbClr val="FF0000"/>
                </a:solidFill>
                <a:latin typeface="Arial" panose="020B0604020202020204" pitchFamily="34" charset="0"/>
                <a:cs typeface="Arial" panose="020B0604020202020204" pitchFamily="34" charset="0"/>
              </a:rPr>
              <a:t>92</a:t>
            </a:r>
            <a:r>
              <a:rPr lang="en-US" sz="1600" i="0" dirty="0">
                <a:solidFill>
                  <a:srgbClr val="FF0000"/>
                </a:solidFill>
                <a:effectLst/>
                <a:latin typeface="Arial" panose="020B0604020202020204" pitchFamily="34" charset="0"/>
                <a:cs typeface="Arial" panose="020B0604020202020204" pitchFamily="34" charset="0"/>
              </a:rPr>
              <a:t>%</a:t>
            </a:r>
            <a:r>
              <a:rPr lang="en-US" sz="1600" i="0" dirty="0">
                <a:solidFill>
                  <a:srgbClr val="292929"/>
                </a:solidFill>
                <a:effectLst/>
                <a:latin typeface="Arial" panose="020B0604020202020204" pitchFamily="34" charset="0"/>
                <a:cs typeface="Arial" panose="020B0604020202020204" pitchFamily="34" charset="0"/>
              </a:rPr>
              <a:t> with a </a:t>
            </a:r>
            <a:r>
              <a:rPr lang="en-US" sz="1600" i="0" dirty="0">
                <a:solidFill>
                  <a:srgbClr val="FF0000"/>
                </a:solidFill>
                <a:effectLst/>
                <a:latin typeface="Arial" panose="020B0604020202020204" pitchFamily="34" charset="0"/>
                <a:cs typeface="Arial" panose="020B0604020202020204" pitchFamily="34" charset="0"/>
              </a:rPr>
              <a:t>SVC</a:t>
            </a:r>
            <a:r>
              <a:rPr lang="en-US" sz="1600" dirty="0">
                <a:solidFill>
                  <a:srgbClr val="FF0000"/>
                </a:solidFill>
                <a:latin typeface="Arial" panose="020B0604020202020204" pitchFamily="34" charset="0"/>
                <a:cs typeface="Arial" panose="020B0604020202020204" pitchFamily="34" charset="0"/>
              </a:rPr>
              <a:t> </a:t>
            </a:r>
            <a:r>
              <a:rPr lang="en-US" sz="1600" dirty="0">
                <a:solidFill>
                  <a:srgbClr val="292929"/>
                </a:solidFill>
                <a:latin typeface="Arial" panose="020B0604020202020204" pitchFamily="34" charset="0"/>
                <a:cs typeface="Arial" panose="020B0604020202020204" pitchFamily="34" charset="0"/>
              </a:rPr>
              <a:t>For</a:t>
            </a:r>
            <a:r>
              <a:rPr lang="en-US" sz="1600" i="0" dirty="0">
                <a:solidFill>
                  <a:srgbClr val="292929"/>
                </a:solidFill>
                <a:effectLst/>
                <a:latin typeface="Arial" panose="020B0604020202020204" pitchFamily="34" charset="0"/>
                <a:cs typeface="Arial" panose="020B0604020202020204" pitchFamily="34" charset="0"/>
              </a:rPr>
              <a:t> </a:t>
            </a:r>
            <a:r>
              <a:rPr lang="en-US" sz="1600" dirty="0">
                <a:solidFill>
                  <a:srgbClr val="292929"/>
                </a:solidFill>
                <a:latin typeface="Arial" panose="020B0604020202020204" pitchFamily="34" charset="0"/>
                <a:cs typeface="Arial" panose="020B0604020202020204" pitchFamily="34" charset="0"/>
              </a:rPr>
              <a:t>negative sentiment</a:t>
            </a:r>
            <a:r>
              <a:rPr lang="en-US" sz="1600" i="0" dirty="0">
                <a:solidFill>
                  <a:srgbClr val="292929"/>
                </a:solidFill>
                <a:effectLst/>
                <a:latin typeface="Arial" panose="020B0604020202020204" pitchFamily="34" charset="0"/>
                <a:cs typeface="Arial" panose="020B0604020202020204" pitchFamily="34" charset="0"/>
              </a:rPr>
              <a:t>, the higher accuracy score was </a:t>
            </a:r>
            <a:r>
              <a:rPr lang="en-US" sz="1600" dirty="0">
                <a:solidFill>
                  <a:srgbClr val="FF0000"/>
                </a:solidFill>
                <a:latin typeface="Arial" panose="020B0604020202020204" pitchFamily="34" charset="0"/>
                <a:cs typeface="Arial" panose="020B0604020202020204" pitchFamily="34" charset="0"/>
              </a:rPr>
              <a:t>76</a:t>
            </a:r>
            <a:r>
              <a:rPr lang="en-US" sz="1600" i="0" dirty="0">
                <a:solidFill>
                  <a:srgbClr val="FF0000"/>
                </a:solidFill>
                <a:effectLst/>
                <a:latin typeface="Arial" panose="020B0604020202020204" pitchFamily="34" charset="0"/>
                <a:cs typeface="Arial" panose="020B0604020202020204" pitchFamily="34" charset="0"/>
              </a:rPr>
              <a:t>%</a:t>
            </a:r>
            <a:r>
              <a:rPr lang="en-US" sz="1600" i="0" dirty="0">
                <a:solidFill>
                  <a:srgbClr val="292929"/>
                </a:solidFill>
                <a:effectLst/>
                <a:latin typeface="Arial" panose="020B0604020202020204" pitchFamily="34" charset="0"/>
                <a:cs typeface="Arial" panose="020B0604020202020204" pitchFamily="34" charset="0"/>
              </a:rPr>
              <a:t> with a </a:t>
            </a:r>
            <a:r>
              <a:rPr lang="en-US" sz="1600" i="0" dirty="0">
                <a:solidFill>
                  <a:srgbClr val="FF0000"/>
                </a:solidFill>
                <a:effectLst/>
                <a:latin typeface="Arial" panose="020B0604020202020204" pitchFamily="34" charset="0"/>
                <a:cs typeface="Arial" panose="020B0604020202020204" pitchFamily="34" charset="0"/>
              </a:rPr>
              <a:t>SVC</a:t>
            </a:r>
            <a:r>
              <a:rPr lang="en-US" sz="1600" i="0" dirty="0">
                <a:solidFill>
                  <a:srgbClr val="292929"/>
                </a:solidFill>
                <a:effectLst/>
                <a:latin typeface="Arial" panose="020B0604020202020204" pitchFamily="34" charset="0"/>
                <a:cs typeface="Arial" panose="020B0604020202020204" pitchFamily="34" charset="0"/>
              </a:rPr>
              <a:t> </a:t>
            </a:r>
            <a:r>
              <a:rPr lang="en-US" sz="1600" dirty="0">
                <a:solidFill>
                  <a:srgbClr val="292929"/>
                </a:solidFill>
                <a:latin typeface="Arial" panose="020B0604020202020204" pitchFamily="34" charset="0"/>
                <a:cs typeface="Arial" panose="020B0604020202020204" pitchFamily="34" charset="0"/>
              </a:rPr>
              <a:t>and for neutral, </a:t>
            </a:r>
            <a:r>
              <a:rPr lang="en-US" sz="1600" i="0" dirty="0">
                <a:solidFill>
                  <a:srgbClr val="292929"/>
                </a:solidFill>
                <a:effectLst/>
                <a:latin typeface="Arial" panose="020B0604020202020204" pitchFamily="34" charset="0"/>
                <a:cs typeface="Arial" panose="020B0604020202020204" pitchFamily="34" charset="0"/>
              </a:rPr>
              <a:t>the best performance with </a:t>
            </a:r>
            <a:r>
              <a:rPr lang="en-US" sz="1600" i="0" dirty="0">
                <a:solidFill>
                  <a:srgbClr val="FF0000"/>
                </a:solidFill>
                <a:effectLst/>
                <a:latin typeface="Arial" panose="020B0604020202020204" pitchFamily="34" charset="0"/>
                <a:cs typeface="Arial" panose="020B0604020202020204" pitchFamily="34" charset="0"/>
              </a:rPr>
              <a:t>34% </a:t>
            </a:r>
            <a:r>
              <a:rPr lang="en-US" sz="1600" i="0" dirty="0">
                <a:solidFill>
                  <a:srgbClr val="292929"/>
                </a:solidFill>
                <a:effectLst/>
                <a:latin typeface="Arial" panose="020B0604020202020204" pitchFamily="34" charset="0"/>
                <a:cs typeface="Arial" panose="020B0604020202020204" pitchFamily="34" charset="0"/>
              </a:rPr>
              <a:t>of accuracy rate.</a:t>
            </a:r>
            <a:endParaRPr lang="en-IN" sz="1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33F4CEA-E7F4-53F1-2D02-E33333D2E9E8}"/>
              </a:ext>
            </a:extLst>
          </p:cNvPr>
          <p:cNvSpPr txBox="1"/>
          <p:nvPr/>
        </p:nvSpPr>
        <p:spPr>
          <a:xfrm>
            <a:off x="1953846" y="49911"/>
            <a:ext cx="8682892" cy="646331"/>
          </a:xfrm>
          <a:prstGeom prst="rect">
            <a:avLst/>
          </a:prstGeom>
          <a:noFill/>
        </p:spPr>
        <p:txBody>
          <a:bodyPr wrap="square">
            <a:spAutoFit/>
          </a:bodyPr>
          <a:lstStyle/>
          <a:p>
            <a:pPr algn="ctr"/>
            <a:r>
              <a:rPr lang="en-US" sz="3600" b="0"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a:t>
            </a:r>
          </a:p>
        </p:txBody>
      </p:sp>
      <p:graphicFrame>
        <p:nvGraphicFramePr>
          <p:cNvPr id="10" name="Table 9">
            <a:extLst>
              <a:ext uri="{FF2B5EF4-FFF2-40B4-BE49-F238E27FC236}">
                <a16:creationId xmlns:a16="http://schemas.microsoft.com/office/drawing/2014/main" id="{63F44274-F9F1-8774-EB6E-BC7EBF5A5E92}"/>
              </a:ext>
            </a:extLst>
          </p:cNvPr>
          <p:cNvGraphicFramePr>
            <a:graphicFrameLocks noGrp="1"/>
          </p:cNvGraphicFramePr>
          <p:nvPr>
            <p:extLst>
              <p:ext uri="{D42A27DB-BD31-4B8C-83A1-F6EECF244321}">
                <p14:modId xmlns:p14="http://schemas.microsoft.com/office/powerpoint/2010/main" val="1652885906"/>
              </p:ext>
            </p:extLst>
          </p:nvPr>
        </p:nvGraphicFramePr>
        <p:xfrm>
          <a:off x="1273270" y="3611400"/>
          <a:ext cx="10528595" cy="2119923"/>
        </p:xfrm>
        <a:graphic>
          <a:graphicData uri="http://schemas.openxmlformats.org/drawingml/2006/table">
            <a:tbl>
              <a:tblPr firstRow="1" bandRow="1">
                <a:tableStyleId>{21E4AEA4-8DFA-4A89-87EB-49C32662AFE0}</a:tableStyleId>
              </a:tblPr>
              <a:tblGrid>
                <a:gridCol w="1266093">
                  <a:extLst>
                    <a:ext uri="{9D8B030D-6E8A-4147-A177-3AD203B41FA5}">
                      <a16:colId xmlns:a16="http://schemas.microsoft.com/office/drawing/2014/main" val="4002130825"/>
                    </a:ext>
                  </a:extLst>
                </a:gridCol>
                <a:gridCol w="1248596">
                  <a:extLst>
                    <a:ext uri="{9D8B030D-6E8A-4147-A177-3AD203B41FA5}">
                      <a16:colId xmlns:a16="http://schemas.microsoft.com/office/drawing/2014/main" val="299835589"/>
                    </a:ext>
                  </a:extLst>
                </a:gridCol>
                <a:gridCol w="736510">
                  <a:extLst>
                    <a:ext uri="{9D8B030D-6E8A-4147-A177-3AD203B41FA5}">
                      <a16:colId xmlns:a16="http://schemas.microsoft.com/office/drawing/2014/main" val="3907867663"/>
                    </a:ext>
                  </a:extLst>
                </a:gridCol>
                <a:gridCol w="1078524">
                  <a:extLst>
                    <a:ext uri="{9D8B030D-6E8A-4147-A177-3AD203B41FA5}">
                      <a16:colId xmlns:a16="http://schemas.microsoft.com/office/drawing/2014/main" val="2464906176"/>
                    </a:ext>
                  </a:extLst>
                </a:gridCol>
                <a:gridCol w="1229978">
                  <a:extLst>
                    <a:ext uri="{9D8B030D-6E8A-4147-A177-3AD203B41FA5}">
                      <a16:colId xmlns:a16="http://schemas.microsoft.com/office/drawing/2014/main" val="413722349"/>
                    </a:ext>
                  </a:extLst>
                </a:gridCol>
                <a:gridCol w="967264">
                  <a:extLst>
                    <a:ext uri="{9D8B030D-6E8A-4147-A177-3AD203B41FA5}">
                      <a16:colId xmlns:a16="http://schemas.microsoft.com/office/drawing/2014/main" val="1100890927"/>
                    </a:ext>
                  </a:extLst>
                </a:gridCol>
                <a:gridCol w="1109256">
                  <a:extLst>
                    <a:ext uri="{9D8B030D-6E8A-4147-A177-3AD203B41FA5}">
                      <a16:colId xmlns:a16="http://schemas.microsoft.com/office/drawing/2014/main" val="2240800058"/>
                    </a:ext>
                  </a:extLst>
                </a:gridCol>
                <a:gridCol w="1003479">
                  <a:extLst>
                    <a:ext uri="{9D8B030D-6E8A-4147-A177-3AD203B41FA5}">
                      <a16:colId xmlns:a16="http://schemas.microsoft.com/office/drawing/2014/main" val="854436420"/>
                    </a:ext>
                  </a:extLst>
                </a:gridCol>
                <a:gridCol w="796943">
                  <a:extLst>
                    <a:ext uri="{9D8B030D-6E8A-4147-A177-3AD203B41FA5}">
                      <a16:colId xmlns:a16="http://schemas.microsoft.com/office/drawing/2014/main" val="3555841888"/>
                    </a:ext>
                  </a:extLst>
                </a:gridCol>
                <a:gridCol w="1091952">
                  <a:extLst>
                    <a:ext uri="{9D8B030D-6E8A-4147-A177-3AD203B41FA5}">
                      <a16:colId xmlns:a16="http://schemas.microsoft.com/office/drawing/2014/main" val="2008899921"/>
                    </a:ext>
                  </a:extLst>
                </a:gridCol>
              </a:tblGrid>
              <a:tr h="335300">
                <a:tc>
                  <a:txBody>
                    <a:bodyPr/>
                    <a:lstStyle/>
                    <a:p>
                      <a:pPr algn="ctr"/>
                      <a:r>
                        <a:rPr lang="en-IN" dirty="0">
                          <a:latin typeface="+mj-lt"/>
                        </a:rPr>
                        <a:t>Sentiment</a:t>
                      </a:r>
                    </a:p>
                  </a:txBody>
                  <a:tcPr/>
                </a:tc>
                <a:tc gridSpan="3">
                  <a:txBody>
                    <a:bodyPr/>
                    <a:lstStyle/>
                    <a:p>
                      <a:pPr algn="ctr"/>
                      <a:r>
                        <a:rPr lang="en-IN" dirty="0">
                          <a:latin typeface="+mj-lt"/>
                        </a:rPr>
                        <a:t>Logistic Regression</a:t>
                      </a:r>
                    </a:p>
                  </a:txBody>
                  <a:tcPr/>
                </a:tc>
                <a:tc hMerge="1">
                  <a:txBody>
                    <a:bodyPr/>
                    <a:lstStyle/>
                    <a:p>
                      <a:endParaRPr lang="en-IN"/>
                    </a:p>
                  </a:txBody>
                  <a:tcPr/>
                </a:tc>
                <a:tc hMerge="1">
                  <a:txBody>
                    <a:bodyPr/>
                    <a:lstStyle/>
                    <a:p>
                      <a:endParaRPr lang="en-IN"/>
                    </a:p>
                  </a:txBody>
                  <a:tcPr/>
                </a:tc>
                <a:tc gridSpan="3">
                  <a:txBody>
                    <a:bodyPr/>
                    <a:lstStyle/>
                    <a:p>
                      <a:pPr algn="ctr"/>
                      <a:r>
                        <a:rPr lang="en-IN" dirty="0">
                          <a:latin typeface="+mj-lt"/>
                        </a:rPr>
                        <a:t>Naïve Bayes</a:t>
                      </a:r>
                    </a:p>
                  </a:txBody>
                  <a:tcPr/>
                </a:tc>
                <a:tc hMerge="1">
                  <a:txBody>
                    <a:bodyPr/>
                    <a:lstStyle/>
                    <a:p>
                      <a:endParaRPr lang="en-IN"/>
                    </a:p>
                  </a:txBody>
                  <a:tcPr/>
                </a:tc>
                <a:tc hMerge="1">
                  <a:txBody>
                    <a:bodyPr/>
                    <a:lstStyle/>
                    <a:p>
                      <a:endParaRPr lang="en-IN"/>
                    </a:p>
                  </a:txBody>
                  <a:tcPr/>
                </a:tc>
                <a:tc gridSpan="3">
                  <a:txBody>
                    <a:bodyPr/>
                    <a:lstStyle/>
                    <a:p>
                      <a:pPr algn="ctr"/>
                      <a:r>
                        <a:rPr lang="en-IN" dirty="0">
                          <a:latin typeface="+mj-lt"/>
                        </a:rPr>
                        <a:t>SVC</a:t>
                      </a:r>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32310632"/>
                  </a:ext>
                </a:extLst>
              </a:tr>
              <a:tr h="644675">
                <a:tc>
                  <a:txBody>
                    <a:bodyPr/>
                    <a:lstStyle/>
                    <a:p>
                      <a:pPr algn="ctr"/>
                      <a:endParaRPr lang="en-IN" sz="1800" dirty="0">
                        <a:latin typeface="+mj-lt"/>
                      </a:endParaRPr>
                    </a:p>
                  </a:txBody>
                  <a:tcPr/>
                </a:tc>
                <a:tc>
                  <a:txBody>
                    <a:bodyPr/>
                    <a:lstStyle/>
                    <a:p>
                      <a:pPr algn="ctr"/>
                      <a:r>
                        <a:rPr lang="en-IN" sz="1800" dirty="0">
                          <a:latin typeface="+mj-lt"/>
                        </a:rPr>
                        <a:t>Precision</a:t>
                      </a:r>
                    </a:p>
                  </a:txBody>
                  <a:tcPr>
                    <a:lnR w="12700" cap="flat" cmpd="sng" algn="ctr">
                      <a:solidFill>
                        <a:schemeClr val="tx1"/>
                      </a:solidFill>
                      <a:prstDash val="solid"/>
                      <a:round/>
                      <a:headEnd type="none" w="med" len="med"/>
                      <a:tailEnd type="none" w="med" len="med"/>
                    </a:lnR>
                  </a:tcPr>
                </a:tc>
                <a:tc>
                  <a:txBody>
                    <a:bodyPr/>
                    <a:lstStyle/>
                    <a:p>
                      <a:pPr algn="ctr"/>
                      <a:r>
                        <a:rPr lang="en-IN" sz="1800" dirty="0">
                          <a:latin typeface="+mj-lt"/>
                        </a:rPr>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800" dirty="0">
                          <a:latin typeface="+mj-lt"/>
                        </a:rPr>
                        <a:t>f1-Score</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latin typeface="+mj-lt"/>
                        </a:rPr>
                        <a:t>Precision</a:t>
                      </a:r>
                    </a:p>
                    <a:p>
                      <a:pPr algn="ctr"/>
                      <a:endParaRPr lang="en-IN" sz="1800" dirty="0">
                        <a:latin typeface="+mj-lt"/>
                      </a:endParaRPr>
                    </a:p>
                  </a:txBody>
                  <a:tcPr>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latin typeface="+mj-lt"/>
                        </a:rPr>
                        <a:t>Recall</a:t>
                      </a:r>
                    </a:p>
                    <a:p>
                      <a:pPr algn="ctr"/>
                      <a:endParaRPr lang="en-IN" sz="18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latin typeface="+mj-lt"/>
                        </a:rPr>
                        <a:t>f1-Score</a:t>
                      </a:r>
                    </a:p>
                    <a:p>
                      <a:pPr algn="ctr"/>
                      <a:endParaRPr lang="en-IN" sz="1800" dirty="0">
                        <a:latin typeface="+mj-lt"/>
                      </a:endParaRP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latin typeface="+mj-lt"/>
                        </a:rPr>
                        <a:t>Precision</a:t>
                      </a:r>
                    </a:p>
                    <a:p>
                      <a:pPr algn="ctr"/>
                      <a:endParaRPr lang="en-IN" sz="1800" dirty="0">
                        <a:latin typeface="+mj-lt"/>
                      </a:endParaRPr>
                    </a:p>
                  </a:txBody>
                  <a:tcPr>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latin typeface="+mj-lt"/>
                        </a:rPr>
                        <a:t>Recall</a:t>
                      </a:r>
                    </a:p>
                    <a:p>
                      <a:pPr algn="ctr"/>
                      <a:endParaRPr lang="en-IN" sz="18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latin typeface="+mj-lt"/>
                        </a:rPr>
                        <a:t>f1-Score</a:t>
                      </a:r>
                    </a:p>
                    <a:p>
                      <a:pPr algn="ctr"/>
                      <a:endParaRPr lang="en-IN" sz="1800" dirty="0">
                        <a:latin typeface="+mj-lt"/>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69730818"/>
                  </a:ext>
                </a:extLst>
              </a:tr>
              <a:tr h="321622">
                <a:tc>
                  <a:txBody>
                    <a:bodyPr/>
                    <a:lstStyle/>
                    <a:p>
                      <a:pPr algn="ctr"/>
                      <a:r>
                        <a:rPr lang="en-IN" dirty="0">
                          <a:latin typeface="+mj-lt"/>
                        </a:rPr>
                        <a:t>Negative-0</a:t>
                      </a:r>
                    </a:p>
                  </a:txBody>
                  <a:tcPr/>
                </a:tc>
                <a:tc>
                  <a:txBody>
                    <a:bodyPr/>
                    <a:lstStyle/>
                    <a:p>
                      <a:pPr algn="ctr"/>
                      <a:r>
                        <a:rPr lang="en-IN" dirty="0">
                          <a:latin typeface="+mj-lt"/>
                        </a:rPr>
                        <a:t>0.73</a:t>
                      </a:r>
                    </a:p>
                  </a:txBody>
                  <a:tcPr>
                    <a:lnR w="12700" cap="flat" cmpd="sng" algn="ctr">
                      <a:solidFill>
                        <a:schemeClr val="tx1"/>
                      </a:solidFill>
                      <a:prstDash val="solid"/>
                      <a:round/>
                      <a:headEnd type="none" w="med" len="med"/>
                      <a:tailEnd type="none" w="med" len="med"/>
                    </a:lnR>
                  </a:tcPr>
                </a:tc>
                <a:tc>
                  <a:txBody>
                    <a:bodyPr/>
                    <a:lstStyle/>
                    <a:p>
                      <a:pPr algn="ctr"/>
                      <a:r>
                        <a:rPr lang="en-IN" dirty="0">
                          <a:latin typeface="+mj-lt"/>
                        </a:rPr>
                        <a:t>0.79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dirty="0">
                          <a:latin typeface="+mj-lt"/>
                        </a:rPr>
                        <a:t>0.76</a:t>
                      </a:r>
                    </a:p>
                  </a:txBody>
                  <a:tcPr>
                    <a:lnL w="12700" cap="flat" cmpd="sng" algn="ctr">
                      <a:solidFill>
                        <a:schemeClr val="tx1"/>
                      </a:solidFill>
                      <a:prstDash val="solid"/>
                      <a:round/>
                      <a:headEnd type="none" w="med" len="med"/>
                      <a:tailEnd type="none" w="med" len="med"/>
                    </a:lnL>
                  </a:tcPr>
                </a:tc>
                <a:tc>
                  <a:txBody>
                    <a:bodyPr/>
                    <a:lstStyle/>
                    <a:p>
                      <a:pPr algn="ctr"/>
                      <a:r>
                        <a:rPr lang="en-IN" dirty="0">
                          <a:latin typeface="+mj-lt"/>
                        </a:rPr>
                        <a:t>0.63</a:t>
                      </a:r>
                    </a:p>
                  </a:txBody>
                  <a:tcPr>
                    <a:lnR w="12700" cap="flat" cmpd="sng" algn="ctr">
                      <a:solidFill>
                        <a:schemeClr val="tx1"/>
                      </a:solidFill>
                      <a:prstDash val="solid"/>
                      <a:round/>
                      <a:headEnd type="none" w="med" len="med"/>
                      <a:tailEnd type="none" w="med" len="med"/>
                    </a:lnR>
                  </a:tcPr>
                </a:tc>
                <a:tc>
                  <a:txBody>
                    <a:bodyPr/>
                    <a:lstStyle/>
                    <a:p>
                      <a:pPr algn="ctr"/>
                      <a:r>
                        <a:rPr lang="en-IN" dirty="0">
                          <a:latin typeface="+mj-lt"/>
                        </a:rPr>
                        <a:t>0.79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dirty="0">
                          <a:latin typeface="+mj-lt"/>
                        </a:rPr>
                        <a:t>0.70</a:t>
                      </a:r>
                    </a:p>
                  </a:txBody>
                  <a:tcPr>
                    <a:lnL w="12700" cap="flat" cmpd="sng" algn="ctr">
                      <a:solidFill>
                        <a:schemeClr val="tx1"/>
                      </a:solidFill>
                      <a:prstDash val="solid"/>
                      <a:round/>
                      <a:headEnd type="none" w="med" len="med"/>
                      <a:tailEnd type="none" w="med" len="med"/>
                    </a:lnL>
                  </a:tcPr>
                </a:tc>
                <a:tc>
                  <a:txBody>
                    <a:bodyPr/>
                    <a:lstStyle/>
                    <a:p>
                      <a:pPr algn="ctr"/>
                      <a:r>
                        <a:rPr lang="en-IN" dirty="0">
                          <a:latin typeface="+mj-lt"/>
                        </a:rPr>
                        <a:t>0.73</a:t>
                      </a:r>
                    </a:p>
                  </a:txBody>
                  <a:tcPr>
                    <a:lnR w="12700" cap="flat" cmpd="sng" algn="ctr">
                      <a:solidFill>
                        <a:schemeClr val="tx1"/>
                      </a:solidFill>
                      <a:prstDash val="solid"/>
                      <a:round/>
                      <a:headEnd type="none" w="med" len="med"/>
                      <a:tailEnd type="none" w="med" len="med"/>
                    </a:lnR>
                  </a:tcPr>
                </a:tc>
                <a:tc>
                  <a:txBody>
                    <a:bodyPr/>
                    <a:lstStyle/>
                    <a:p>
                      <a:pPr algn="ctr"/>
                      <a:r>
                        <a:rPr lang="en-IN" dirty="0">
                          <a:latin typeface="+mj-lt"/>
                        </a:rPr>
                        <a:t>0.76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dirty="0">
                          <a:latin typeface="+mj-lt"/>
                        </a:rPr>
                        <a:t>0.75</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59272876"/>
                  </a:ext>
                </a:extLst>
              </a:tr>
              <a:tr h="321622">
                <a:tc>
                  <a:txBody>
                    <a:bodyPr/>
                    <a:lstStyle/>
                    <a:p>
                      <a:pPr algn="ctr"/>
                      <a:r>
                        <a:rPr lang="en-IN" dirty="0">
                          <a:latin typeface="+mj-lt"/>
                        </a:rPr>
                        <a:t>Neutral-1</a:t>
                      </a:r>
                    </a:p>
                  </a:txBody>
                  <a:tcPr/>
                </a:tc>
                <a:tc>
                  <a:txBody>
                    <a:bodyPr/>
                    <a:lstStyle/>
                    <a:p>
                      <a:pPr algn="ctr"/>
                      <a:r>
                        <a:rPr lang="en-IN" dirty="0">
                          <a:latin typeface="+mj-lt"/>
                        </a:rPr>
                        <a:t>0.38</a:t>
                      </a:r>
                    </a:p>
                  </a:txBody>
                  <a:tcPr>
                    <a:lnR w="12700" cap="flat" cmpd="sng" algn="ctr">
                      <a:solidFill>
                        <a:schemeClr val="tx1"/>
                      </a:solidFill>
                      <a:prstDash val="solid"/>
                      <a:round/>
                      <a:headEnd type="none" w="med" len="med"/>
                      <a:tailEnd type="none" w="med" len="med"/>
                    </a:lnR>
                  </a:tcPr>
                </a:tc>
                <a:tc>
                  <a:txBody>
                    <a:bodyPr/>
                    <a:lstStyle/>
                    <a:p>
                      <a:pPr algn="ctr"/>
                      <a:r>
                        <a:rPr lang="en-IN" dirty="0">
                          <a:latin typeface="+mj-lt"/>
                        </a:rPr>
                        <a:t>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dirty="0">
                          <a:latin typeface="+mj-lt"/>
                        </a:rPr>
                        <a:t>0.48</a:t>
                      </a:r>
                    </a:p>
                  </a:txBody>
                  <a:tcPr>
                    <a:lnL w="12700" cap="flat" cmpd="sng" algn="ctr">
                      <a:solidFill>
                        <a:schemeClr val="tx1"/>
                      </a:solidFill>
                      <a:prstDash val="solid"/>
                      <a:round/>
                      <a:headEnd type="none" w="med" len="med"/>
                      <a:tailEnd type="none" w="med" len="med"/>
                    </a:lnL>
                  </a:tcPr>
                </a:tc>
                <a:tc>
                  <a:txBody>
                    <a:bodyPr/>
                    <a:lstStyle/>
                    <a:p>
                      <a:pPr algn="ctr"/>
                      <a:r>
                        <a:rPr lang="en-IN" dirty="0">
                          <a:latin typeface="+mj-lt"/>
                        </a:rPr>
                        <a:t>0.29</a:t>
                      </a:r>
                    </a:p>
                  </a:txBody>
                  <a:tcPr>
                    <a:lnR w="12700" cap="flat" cmpd="sng" algn="ctr">
                      <a:solidFill>
                        <a:schemeClr val="tx1"/>
                      </a:solidFill>
                      <a:prstDash val="solid"/>
                      <a:round/>
                      <a:headEnd type="none" w="med" len="med"/>
                      <a:tailEnd type="none" w="med" len="med"/>
                    </a:lnR>
                  </a:tcPr>
                </a:tc>
                <a:tc>
                  <a:txBody>
                    <a:bodyPr/>
                    <a:lstStyle/>
                    <a:p>
                      <a:pPr algn="ctr"/>
                      <a:r>
                        <a:rPr lang="en-IN" dirty="0">
                          <a:latin typeface="+mj-lt"/>
                        </a:rPr>
                        <a:t>0.55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dirty="0">
                          <a:latin typeface="+mj-lt"/>
                        </a:rPr>
                        <a:t>0.38</a:t>
                      </a:r>
                    </a:p>
                  </a:txBody>
                  <a:tcPr>
                    <a:lnL w="12700" cap="flat" cmpd="sng" algn="ctr">
                      <a:solidFill>
                        <a:schemeClr val="tx1"/>
                      </a:solidFill>
                      <a:prstDash val="solid"/>
                      <a:round/>
                      <a:headEnd type="none" w="med" len="med"/>
                      <a:tailEnd type="none" w="med" len="med"/>
                    </a:lnL>
                  </a:tcPr>
                </a:tc>
                <a:tc>
                  <a:txBody>
                    <a:bodyPr/>
                    <a:lstStyle/>
                    <a:p>
                      <a:pPr algn="ctr"/>
                      <a:r>
                        <a:rPr lang="en-IN" dirty="0">
                          <a:latin typeface="+mj-lt"/>
                        </a:rPr>
                        <a:t>0.35</a:t>
                      </a:r>
                    </a:p>
                  </a:txBody>
                  <a:tcPr>
                    <a:lnR w="12700" cap="flat" cmpd="sng" algn="ctr">
                      <a:solidFill>
                        <a:schemeClr val="tx1"/>
                      </a:solidFill>
                      <a:prstDash val="solid"/>
                      <a:round/>
                      <a:headEnd type="none" w="med" len="med"/>
                      <a:tailEnd type="none" w="med" len="med"/>
                    </a:lnR>
                  </a:tcPr>
                </a:tc>
                <a:tc>
                  <a:txBody>
                    <a:bodyPr/>
                    <a:lstStyle/>
                    <a:p>
                      <a:pPr algn="ctr"/>
                      <a:r>
                        <a:rPr lang="en-IN" dirty="0">
                          <a:latin typeface="+mj-lt"/>
                        </a:rPr>
                        <a:t>0.34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dirty="0">
                          <a:latin typeface="+mj-lt"/>
                        </a:rPr>
                        <a:t>0.34</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93670180"/>
                  </a:ext>
                </a:extLst>
              </a:tr>
              <a:tr h="377968">
                <a:tc>
                  <a:txBody>
                    <a:bodyPr/>
                    <a:lstStyle/>
                    <a:p>
                      <a:pPr algn="ctr"/>
                      <a:r>
                        <a:rPr lang="en-IN" dirty="0">
                          <a:latin typeface="+mj-lt"/>
                        </a:rPr>
                        <a:t>Positive-2</a:t>
                      </a:r>
                    </a:p>
                  </a:txBody>
                  <a:tcPr/>
                </a:tc>
                <a:tc>
                  <a:txBody>
                    <a:bodyPr/>
                    <a:lstStyle/>
                    <a:p>
                      <a:pPr algn="ctr"/>
                      <a:r>
                        <a:rPr lang="en-IN" dirty="0">
                          <a:latin typeface="+mj-lt"/>
                        </a:rPr>
                        <a:t>0.94</a:t>
                      </a:r>
                    </a:p>
                  </a:txBody>
                  <a:tcPr>
                    <a:lnR w="12700" cap="flat" cmpd="sng" algn="ctr">
                      <a:solidFill>
                        <a:schemeClr val="tx1"/>
                      </a:solidFill>
                      <a:prstDash val="solid"/>
                      <a:round/>
                      <a:headEnd type="none" w="med" len="med"/>
                      <a:tailEnd type="none" w="med" len="med"/>
                    </a:lnR>
                  </a:tcPr>
                </a:tc>
                <a:tc>
                  <a:txBody>
                    <a:bodyPr/>
                    <a:lstStyle/>
                    <a:p>
                      <a:pPr algn="ctr"/>
                      <a:r>
                        <a:rPr lang="en-IN" dirty="0">
                          <a:latin typeface="+mj-lt"/>
                        </a:rPr>
                        <a:t>0.89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dirty="0">
                          <a:latin typeface="+mj-lt"/>
                        </a:rPr>
                        <a:t>0.89</a:t>
                      </a:r>
                    </a:p>
                  </a:txBody>
                  <a:tcPr>
                    <a:lnL w="12700" cap="flat" cmpd="sng" algn="ctr">
                      <a:solidFill>
                        <a:schemeClr val="tx1"/>
                      </a:solidFill>
                      <a:prstDash val="solid"/>
                      <a:round/>
                      <a:headEnd type="none" w="med" len="med"/>
                      <a:tailEnd type="none" w="med" len="med"/>
                    </a:lnL>
                  </a:tcPr>
                </a:tc>
                <a:tc>
                  <a:txBody>
                    <a:bodyPr/>
                    <a:lstStyle/>
                    <a:p>
                      <a:pPr algn="ctr"/>
                      <a:r>
                        <a:rPr lang="en-IN" dirty="0">
                          <a:latin typeface="+mj-lt"/>
                        </a:rPr>
                        <a:t>0.96</a:t>
                      </a:r>
                    </a:p>
                  </a:txBody>
                  <a:tcPr>
                    <a:lnR w="12700" cap="flat" cmpd="sng" algn="ctr">
                      <a:solidFill>
                        <a:schemeClr val="tx1"/>
                      </a:solidFill>
                      <a:prstDash val="solid"/>
                      <a:round/>
                      <a:headEnd type="none" w="med" len="med"/>
                      <a:tailEnd type="none" w="med" len="med"/>
                    </a:lnR>
                  </a:tcPr>
                </a:tc>
                <a:tc>
                  <a:txBody>
                    <a:bodyPr/>
                    <a:lstStyle/>
                    <a:p>
                      <a:pPr algn="ctr"/>
                      <a:r>
                        <a:rPr lang="en-IN" dirty="0">
                          <a:latin typeface="+mj-lt"/>
                        </a:rPr>
                        <a:t>0.79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dirty="0">
                          <a:latin typeface="+mj-lt"/>
                        </a:rPr>
                        <a:t>0.87</a:t>
                      </a:r>
                    </a:p>
                  </a:txBody>
                  <a:tcPr>
                    <a:lnL w="12700" cap="flat" cmpd="sng" algn="ctr">
                      <a:solidFill>
                        <a:schemeClr val="tx1"/>
                      </a:solidFill>
                      <a:prstDash val="solid"/>
                      <a:round/>
                      <a:headEnd type="none" w="med" len="med"/>
                      <a:tailEnd type="none" w="med" len="med"/>
                    </a:lnL>
                  </a:tcPr>
                </a:tc>
                <a:tc>
                  <a:txBody>
                    <a:bodyPr/>
                    <a:lstStyle/>
                    <a:p>
                      <a:pPr algn="ctr"/>
                      <a:r>
                        <a:rPr lang="en-IN" dirty="0">
                          <a:latin typeface="+mj-lt"/>
                        </a:rPr>
                        <a:t>0.92</a:t>
                      </a:r>
                    </a:p>
                  </a:txBody>
                  <a:tcPr>
                    <a:lnR w="12700" cap="flat" cmpd="sng" algn="ctr">
                      <a:solidFill>
                        <a:schemeClr val="tx1"/>
                      </a:solidFill>
                      <a:prstDash val="solid"/>
                      <a:round/>
                      <a:headEnd type="none" w="med" len="med"/>
                      <a:tailEnd type="none" w="med" len="med"/>
                    </a:lnR>
                  </a:tcPr>
                </a:tc>
                <a:tc>
                  <a:txBody>
                    <a:bodyPr/>
                    <a:lstStyle/>
                    <a:p>
                      <a:pPr algn="ctr"/>
                      <a:r>
                        <a:rPr lang="en-IN" dirty="0">
                          <a:latin typeface="+mj-lt"/>
                        </a:rPr>
                        <a:t>0.92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dirty="0">
                          <a:latin typeface="+mj-lt"/>
                        </a:rPr>
                        <a:t>0.92</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4917421"/>
                  </a:ext>
                </a:extLst>
              </a:tr>
            </a:tbl>
          </a:graphicData>
        </a:graphic>
      </p:graphicFrame>
      <p:sp>
        <p:nvSpPr>
          <p:cNvPr id="12" name="TextBox 11">
            <a:extLst>
              <a:ext uri="{FF2B5EF4-FFF2-40B4-BE49-F238E27FC236}">
                <a16:creationId xmlns:a16="http://schemas.microsoft.com/office/drawing/2014/main" id="{C98B0CE7-2D96-6FB3-0FEC-D14EFD15A774}"/>
              </a:ext>
            </a:extLst>
          </p:cNvPr>
          <p:cNvSpPr txBox="1"/>
          <p:nvPr/>
        </p:nvSpPr>
        <p:spPr>
          <a:xfrm>
            <a:off x="-906585" y="3059668"/>
            <a:ext cx="6096000" cy="369332"/>
          </a:xfrm>
          <a:prstGeom prst="rect">
            <a:avLst/>
          </a:prstGeom>
          <a:noFill/>
        </p:spPr>
        <p:txBody>
          <a:bodyPr wrap="square">
            <a:spAutoFit/>
          </a:bodyPr>
          <a:lstStyle/>
          <a:p>
            <a:pPr algn="ctr"/>
            <a:r>
              <a:rPr lang="en-US" sz="1800" u="sng" dirty="0">
                <a:latin typeface="Times New Roman" panose="02020603050405020304" pitchFamily="18" charset="0"/>
                <a:cs typeface="Times New Roman" panose="02020603050405020304" pitchFamily="18" charset="0"/>
              </a:rPr>
              <a:t>Observations:</a:t>
            </a:r>
            <a:endParaRPr lang="en-US" sz="1800" b="0" i="0" u="sng"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872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81FD35-DC7E-E0D0-DB1C-201AF0FB95D3}"/>
              </a:ext>
            </a:extLst>
          </p:cNvPr>
          <p:cNvSpPr txBox="1"/>
          <p:nvPr/>
        </p:nvSpPr>
        <p:spPr>
          <a:xfrm>
            <a:off x="2891694" y="2194148"/>
            <a:ext cx="6096000" cy="3927935"/>
          </a:xfrm>
          <a:prstGeom prst="rect">
            <a:avLst/>
          </a:prstGeom>
          <a:noFill/>
        </p:spPr>
        <p:txBody>
          <a:bodyPr wrap="square">
            <a:spAutoFit/>
          </a:bodyPr>
          <a:lstStyle/>
          <a:p>
            <a:pPr marL="742950" marR="0" lvl="1" indent="-285750" algn="just" rtl="0">
              <a:lnSpc>
                <a:spcPct val="107000"/>
              </a:lnSpc>
              <a:spcBef>
                <a:spcPts val="0"/>
              </a:spcBef>
              <a:spcAft>
                <a:spcPts val="0"/>
              </a:spcAft>
              <a:buClr>
                <a:srgbClr val="000000"/>
              </a:buClr>
              <a:buSzPts val="1800"/>
              <a:buFont typeface="Wingdings" panose="05000000000000000000" pitchFamily="2" charset="2"/>
              <a:buChar char="Ø"/>
            </a:pPr>
            <a:r>
              <a:rPr lang="en-US" sz="2400" b="0" i="0" u="none" strike="noStrike" cap="none" dirty="0">
                <a:solidFill>
                  <a:srgbClr val="000000"/>
                </a:solidFill>
                <a:latin typeface="Arial"/>
                <a:ea typeface="Arial"/>
                <a:cs typeface="Arial"/>
                <a:sym typeface="Arial"/>
              </a:rPr>
              <a:t>Business Problem</a:t>
            </a:r>
            <a:endParaRPr lang="en-US" sz="2400" dirty="0"/>
          </a:p>
          <a:p>
            <a:pPr marL="742950" marR="0" lvl="1" indent="-285750" algn="just" rtl="0">
              <a:lnSpc>
                <a:spcPct val="107000"/>
              </a:lnSpc>
              <a:spcBef>
                <a:spcPts val="250"/>
              </a:spcBef>
              <a:spcAft>
                <a:spcPts val="0"/>
              </a:spcAft>
              <a:buClr>
                <a:srgbClr val="000000"/>
              </a:buClr>
              <a:buSzPts val="1800"/>
              <a:buFont typeface="Wingdings" panose="05000000000000000000" pitchFamily="2" charset="2"/>
              <a:buChar char="Ø"/>
            </a:pPr>
            <a:r>
              <a:rPr lang="en-US" sz="2400" b="0" i="0" u="none" strike="noStrike" cap="none" dirty="0">
                <a:solidFill>
                  <a:srgbClr val="000000"/>
                </a:solidFill>
                <a:latin typeface="Arial"/>
                <a:ea typeface="Arial"/>
                <a:cs typeface="Arial"/>
                <a:sym typeface="Arial"/>
              </a:rPr>
              <a:t>Project Flow</a:t>
            </a:r>
          </a:p>
          <a:p>
            <a:pPr marL="742950" marR="0" lvl="1" indent="-285750" algn="just" rtl="0">
              <a:lnSpc>
                <a:spcPct val="107000"/>
              </a:lnSpc>
              <a:spcBef>
                <a:spcPts val="250"/>
              </a:spcBef>
              <a:spcAft>
                <a:spcPts val="0"/>
              </a:spcAft>
              <a:buClr>
                <a:srgbClr val="000000"/>
              </a:buClr>
              <a:buSzPts val="1800"/>
              <a:buFont typeface="Wingdings" panose="05000000000000000000" pitchFamily="2" charset="2"/>
              <a:buChar char="Ø"/>
            </a:pPr>
            <a:r>
              <a:rPr lang="en-US" sz="2400" b="0" i="0" u="none" strike="noStrike" cap="none" dirty="0">
                <a:solidFill>
                  <a:srgbClr val="000000"/>
                </a:solidFill>
                <a:latin typeface="Arial"/>
                <a:ea typeface="Arial"/>
                <a:cs typeface="Arial"/>
                <a:sym typeface="Arial"/>
              </a:rPr>
              <a:t>Data Summary</a:t>
            </a:r>
          </a:p>
          <a:p>
            <a:pPr marL="742950" marR="0" lvl="1" indent="-285750" algn="just" rtl="0">
              <a:lnSpc>
                <a:spcPct val="107000"/>
              </a:lnSpc>
              <a:spcBef>
                <a:spcPts val="250"/>
              </a:spcBef>
              <a:spcAft>
                <a:spcPts val="0"/>
              </a:spcAft>
              <a:buClr>
                <a:srgbClr val="000000"/>
              </a:buClr>
              <a:buSzPts val="1800"/>
              <a:buFont typeface="Wingdings" panose="05000000000000000000" pitchFamily="2" charset="2"/>
              <a:buChar char="Ø"/>
            </a:pPr>
            <a:r>
              <a:rPr lang="en-US" sz="2400" dirty="0"/>
              <a:t>EDA</a:t>
            </a:r>
          </a:p>
          <a:p>
            <a:pPr marL="742950" marR="0" lvl="1" indent="-285750" algn="just" rtl="0">
              <a:lnSpc>
                <a:spcPct val="107000"/>
              </a:lnSpc>
              <a:spcBef>
                <a:spcPts val="250"/>
              </a:spcBef>
              <a:spcAft>
                <a:spcPts val="0"/>
              </a:spcAft>
              <a:buClr>
                <a:srgbClr val="000000"/>
              </a:buClr>
              <a:buSzPts val="1800"/>
              <a:buFont typeface="Wingdings" panose="05000000000000000000" pitchFamily="2" charset="2"/>
              <a:buChar char="Ø"/>
            </a:pPr>
            <a:r>
              <a:rPr lang="en-US" sz="2400" b="0" i="0" u="none" strike="noStrike" cap="none" dirty="0">
                <a:solidFill>
                  <a:srgbClr val="000000"/>
                </a:solidFill>
                <a:latin typeface="Arial"/>
                <a:ea typeface="Arial"/>
                <a:cs typeface="Arial"/>
                <a:sym typeface="Arial"/>
              </a:rPr>
              <a:t>Data Pre-processing</a:t>
            </a:r>
          </a:p>
          <a:p>
            <a:pPr marL="742950" marR="0" lvl="1" indent="-285750" algn="just" rtl="0">
              <a:lnSpc>
                <a:spcPct val="107000"/>
              </a:lnSpc>
              <a:spcBef>
                <a:spcPts val="250"/>
              </a:spcBef>
              <a:spcAft>
                <a:spcPts val="0"/>
              </a:spcAft>
              <a:buClr>
                <a:srgbClr val="000000"/>
              </a:buClr>
              <a:buSzPts val="1800"/>
              <a:buFont typeface="Wingdings" panose="05000000000000000000" pitchFamily="2" charset="2"/>
              <a:buChar char="Ø"/>
            </a:pPr>
            <a:r>
              <a:rPr lang="en-US" sz="2400" dirty="0"/>
              <a:t>Data Visulization</a:t>
            </a:r>
          </a:p>
          <a:p>
            <a:pPr marL="742950" marR="0" lvl="1" indent="-285750" algn="just" rtl="0">
              <a:lnSpc>
                <a:spcPct val="107000"/>
              </a:lnSpc>
              <a:spcBef>
                <a:spcPts val="250"/>
              </a:spcBef>
              <a:spcAft>
                <a:spcPts val="0"/>
              </a:spcAft>
              <a:buClr>
                <a:srgbClr val="000000"/>
              </a:buClr>
              <a:buSzPts val="1800"/>
              <a:buFont typeface="Wingdings" panose="05000000000000000000" pitchFamily="2" charset="2"/>
              <a:buChar char="Ø"/>
            </a:pPr>
            <a:r>
              <a:rPr lang="en-US" sz="2400" b="0" i="0" u="none" strike="noStrike" cap="none" dirty="0">
                <a:solidFill>
                  <a:srgbClr val="000000"/>
                </a:solidFill>
                <a:latin typeface="Arial"/>
                <a:ea typeface="Arial"/>
                <a:cs typeface="Arial"/>
                <a:sym typeface="Arial"/>
              </a:rPr>
              <a:t>Different Model Performance</a:t>
            </a:r>
          </a:p>
          <a:p>
            <a:pPr marL="742950" marR="0" lvl="1" indent="-285750" algn="just" rtl="0">
              <a:lnSpc>
                <a:spcPct val="107000"/>
              </a:lnSpc>
              <a:spcBef>
                <a:spcPts val="250"/>
              </a:spcBef>
              <a:spcAft>
                <a:spcPts val="0"/>
              </a:spcAft>
              <a:buClr>
                <a:srgbClr val="000000"/>
              </a:buClr>
              <a:buSzPts val="1800"/>
              <a:buFont typeface="Wingdings" panose="05000000000000000000" pitchFamily="2" charset="2"/>
              <a:buChar char="Ø"/>
            </a:pPr>
            <a:r>
              <a:rPr lang="en-US" sz="2400" b="0" i="0" u="none" strike="noStrike" cap="none" dirty="0">
                <a:solidFill>
                  <a:srgbClr val="000000"/>
                </a:solidFill>
                <a:latin typeface="Arial"/>
                <a:ea typeface="Arial"/>
                <a:cs typeface="Arial"/>
                <a:sym typeface="Arial"/>
              </a:rPr>
              <a:t>Deployment</a:t>
            </a:r>
            <a:endParaRPr lang="en-US" sz="2400" dirty="0"/>
          </a:p>
          <a:p>
            <a:pPr marL="742950" lvl="1" indent="-285750" algn="just">
              <a:lnSpc>
                <a:spcPct val="107000"/>
              </a:lnSpc>
              <a:spcBef>
                <a:spcPts val="250"/>
              </a:spcBef>
              <a:buSzPts val="1800"/>
              <a:buFont typeface="Wingdings" panose="05000000000000000000" pitchFamily="2" charset="2"/>
              <a:buChar char="Ø"/>
            </a:pPr>
            <a:r>
              <a:rPr lang="en-US" sz="2400" b="0" i="0" u="none" strike="noStrike" cap="none" dirty="0">
                <a:solidFill>
                  <a:srgbClr val="000000"/>
                </a:solidFill>
                <a:latin typeface="Arial"/>
                <a:ea typeface="Arial"/>
                <a:cs typeface="Arial"/>
                <a:sym typeface="Arial"/>
              </a:rPr>
              <a:t>Conclusion</a:t>
            </a:r>
            <a:endParaRPr lang="en-US" sz="2400" dirty="0"/>
          </a:p>
        </p:txBody>
      </p:sp>
      <p:pic>
        <p:nvPicPr>
          <p:cNvPr id="1026" name="Picture 2" descr="Website Content – what content do I need for my business website? |  Lichfield Website Design Company">
            <a:extLst>
              <a:ext uri="{FF2B5EF4-FFF2-40B4-BE49-F238E27FC236}">
                <a16:creationId xmlns:a16="http://schemas.microsoft.com/office/drawing/2014/main" id="{78D6B51A-E739-355D-62C4-28E32C8C2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2694" y="188839"/>
            <a:ext cx="5715000" cy="1682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972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D420D0-D0D7-77E1-6746-319B6744BE49}"/>
              </a:ext>
            </a:extLst>
          </p:cNvPr>
          <p:cNvSpPr txBox="1"/>
          <p:nvPr/>
        </p:nvSpPr>
        <p:spPr>
          <a:xfrm>
            <a:off x="3110523" y="111836"/>
            <a:ext cx="6096000" cy="646331"/>
          </a:xfrm>
          <a:prstGeom prst="rect">
            <a:avLst/>
          </a:prstGeom>
          <a:noFill/>
        </p:spPr>
        <p:txBody>
          <a:bodyPr wrap="square">
            <a:spAutoFit/>
          </a:bodyPr>
          <a:lstStyle/>
          <a:p>
            <a:pPr algn="ctr"/>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Prediction on Review</a:t>
            </a:r>
            <a:endParaRPr lang="en-US" sz="3600" b="0"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BBA0A20-EDC9-5FDB-74CF-B9ABBD9C2B04}"/>
              </a:ext>
            </a:extLst>
          </p:cNvPr>
          <p:cNvPicPr>
            <a:picLocks noChangeAspect="1"/>
          </p:cNvPicPr>
          <p:nvPr/>
        </p:nvPicPr>
        <p:blipFill>
          <a:blip r:embed="rId2"/>
          <a:stretch>
            <a:fillRect/>
          </a:stretch>
        </p:blipFill>
        <p:spPr>
          <a:xfrm>
            <a:off x="2644315" y="922166"/>
            <a:ext cx="7247248" cy="5654530"/>
          </a:xfrm>
          <a:prstGeom prst="rect">
            <a:avLst/>
          </a:prstGeom>
        </p:spPr>
      </p:pic>
    </p:spTree>
    <p:extLst>
      <p:ext uri="{BB962C8B-B14F-4D97-AF65-F5344CB8AC3E}">
        <p14:creationId xmlns:p14="http://schemas.microsoft.com/office/powerpoint/2010/main" val="3307361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1c912551c5c_0_196"/>
          <p:cNvSpPr txBox="1"/>
          <p:nvPr/>
        </p:nvSpPr>
        <p:spPr>
          <a:xfrm>
            <a:off x="3678000" y="504716"/>
            <a:ext cx="4836000" cy="110796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6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Deployment</a:t>
            </a:r>
            <a:endParaRPr sz="6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2D0DCEE-4C03-CB03-EE46-FF68ED329CED}"/>
              </a:ext>
            </a:extLst>
          </p:cNvPr>
          <p:cNvSpPr txBox="1"/>
          <p:nvPr/>
        </p:nvSpPr>
        <p:spPr>
          <a:xfrm>
            <a:off x="84340" y="2762283"/>
            <a:ext cx="12044101" cy="646331"/>
          </a:xfrm>
          <a:prstGeom prst="rect">
            <a:avLst/>
          </a:prstGeom>
          <a:noFill/>
        </p:spPr>
        <p:txBody>
          <a:bodyPr wrap="square" rtlCol="0">
            <a:spAutoFit/>
          </a:bodyPr>
          <a:lstStyle/>
          <a:p>
            <a:r>
              <a:rPr lang="en-US" sz="3600" dirty="0">
                <a:solidFill>
                  <a:srgbClr val="C00000"/>
                </a:solidFill>
                <a:hlinkClick r:id="rId3"/>
              </a:rPr>
              <a:t>https://ml-web-app-aprf3sqylwqnjqhbhhgufi.streamlit.app/</a:t>
            </a:r>
            <a:r>
              <a:rPr lang="en-US" sz="3600" dirty="0">
                <a:solidFill>
                  <a:srgbClr val="C00000"/>
                </a:solidFill>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5F924A-4A00-2EFF-A9C4-97259681C96C}"/>
              </a:ext>
            </a:extLst>
          </p:cNvPr>
          <p:cNvSpPr txBox="1"/>
          <p:nvPr/>
        </p:nvSpPr>
        <p:spPr>
          <a:xfrm>
            <a:off x="4491470" y="473031"/>
            <a:ext cx="3209059" cy="830997"/>
          </a:xfrm>
          <a:prstGeom prst="rect">
            <a:avLst/>
          </a:prstGeom>
          <a:noFill/>
        </p:spPr>
        <p:txBody>
          <a:bodyPr wrap="square">
            <a:spAutoFit/>
          </a:bodyPr>
          <a:lstStyle/>
          <a:p>
            <a:pPr marL="0" lvl="0" indent="0" algn="ctr" rtl="0">
              <a:spcBef>
                <a:spcPts val="0"/>
              </a:spcBef>
              <a:spcAft>
                <a:spcPts val="0"/>
              </a:spcAft>
              <a:buNone/>
            </a:pPr>
            <a:r>
              <a:rPr lang="en-IN" sz="4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D69D2FF0-30C4-E053-8F19-00AA1D269968}"/>
              </a:ext>
            </a:extLst>
          </p:cNvPr>
          <p:cNvSpPr txBox="1"/>
          <p:nvPr/>
        </p:nvSpPr>
        <p:spPr>
          <a:xfrm>
            <a:off x="1633103" y="1564675"/>
            <a:ext cx="8925791" cy="372864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dirty="0"/>
              <a:t>Employing Support Vector Classifier for Hotel Rating classification proves to be an effective and accurate method. </a:t>
            </a:r>
          </a:p>
          <a:p>
            <a:pPr marL="342900" indent="-342900">
              <a:lnSpc>
                <a:spcPct val="150000"/>
              </a:lnSpc>
              <a:buFont typeface="Wingdings" panose="05000000000000000000" pitchFamily="2" charset="2"/>
              <a:buChar char="Ø"/>
            </a:pPr>
            <a:r>
              <a:rPr lang="en-US" sz="2000" dirty="0"/>
              <a:t>The model demonstrates robust performance in categorizing hotels based on various features, providing a reliable tool for assessing and comparing accommodations. With its ability to predict ratings with precision, </a:t>
            </a:r>
          </a:p>
          <a:p>
            <a:pPr marL="342900" indent="-342900">
              <a:lnSpc>
                <a:spcPct val="150000"/>
              </a:lnSpc>
              <a:buFont typeface="Wingdings" panose="05000000000000000000" pitchFamily="2" charset="2"/>
              <a:buChar char="Ø"/>
            </a:pPr>
            <a:r>
              <a:rPr lang="en-US" sz="2000" dirty="0"/>
              <a:t>Logistic Regression enhances decision-making processes in the hospitality industry, contributing to improved customer experiences and informed choices for travelers.</a:t>
            </a:r>
          </a:p>
        </p:txBody>
      </p:sp>
    </p:spTree>
    <p:extLst>
      <p:ext uri="{BB962C8B-B14F-4D97-AF65-F5344CB8AC3E}">
        <p14:creationId xmlns:p14="http://schemas.microsoft.com/office/powerpoint/2010/main" val="83691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553F44-94EF-BA9C-5AF5-6AB673F9789C}"/>
              </a:ext>
            </a:extLst>
          </p:cNvPr>
          <p:cNvSpPr txBox="1"/>
          <p:nvPr/>
        </p:nvSpPr>
        <p:spPr>
          <a:xfrm>
            <a:off x="3759200" y="2847220"/>
            <a:ext cx="6096000" cy="1015663"/>
          </a:xfrm>
          <a:prstGeom prst="rect">
            <a:avLst/>
          </a:prstGeom>
          <a:noFill/>
        </p:spPr>
        <p:txBody>
          <a:bodyPr wrap="square">
            <a:spAutoFit/>
          </a:bodyPr>
          <a:lstStyle/>
          <a:p>
            <a:r>
              <a:rPr lang="en-US" sz="6000" b="1" dirty="0">
                <a:solidFill>
                  <a:schemeClr val="accent2">
                    <a:lumMod val="50000"/>
                  </a:schemeClr>
                </a:solidFill>
                <a:latin typeface="Times New Roman" panose="02020603050405020304" pitchFamily="18" charset="0"/>
                <a:cs typeface="Times New Roman" panose="02020603050405020304" pitchFamily="18" charset="0"/>
              </a:rPr>
              <a:t>THANK YOU</a:t>
            </a:r>
            <a:endParaRPr lang="en-IN" sz="60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CA398052-E698-BF82-1DAA-80104B74A4D6}"/>
              </a:ext>
            </a:extLst>
          </p:cNvPr>
          <p:cNvSpPr/>
          <p:nvPr/>
        </p:nvSpPr>
        <p:spPr>
          <a:xfrm>
            <a:off x="2688492" y="2180493"/>
            <a:ext cx="6885354" cy="2508738"/>
          </a:xfrm>
          <a:prstGeom prst="rect">
            <a:avLst/>
          </a:prstGeom>
          <a:noFill/>
          <a:ln>
            <a:noFill/>
          </a:ln>
          <a:effectLst>
            <a:reflection blurRad="6350" stA="50000" endA="3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426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3"/>
          <p:cNvSpPr txBox="1"/>
          <p:nvPr/>
        </p:nvSpPr>
        <p:spPr>
          <a:xfrm>
            <a:off x="1104959" y="3753441"/>
            <a:ext cx="6093012" cy="2554505"/>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spAutoFit/>
          </a:bodyPr>
          <a:lstStyle/>
          <a:p>
            <a:pPr marL="0" marR="0" lvl="0" indent="0" algn="l" rtl="0">
              <a:spcBef>
                <a:spcPts val="0"/>
              </a:spcBef>
              <a:spcAft>
                <a:spcPts val="0"/>
              </a:spcAft>
              <a:buNone/>
            </a:pPr>
            <a:r>
              <a:rPr lang="en-IN" sz="2000" b="1" i="0" u="sng" strike="noStrike" cap="none" dirty="0">
                <a:solidFill>
                  <a:srgbClr val="595959"/>
                </a:solidFill>
                <a:latin typeface="+mj-lt"/>
                <a:ea typeface="Arial"/>
                <a:cs typeface="Arial"/>
                <a:sym typeface="Arial"/>
              </a:rPr>
              <a:t>Objective:</a:t>
            </a:r>
            <a:endParaRPr lang="en-IN" sz="2000" b="1" u="sng" dirty="0">
              <a:solidFill>
                <a:srgbClr val="595959"/>
              </a:solidFill>
              <a:latin typeface="+mj-lt"/>
              <a:ea typeface="Arial"/>
              <a:cs typeface="Arial"/>
            </a:endParaRPr>
          </a:p>
          <a:p>
            <a:pPr marL="0" marR="0" lvl="0" indent="0" algn="l" rtl="0">
              <a:spcBef>
                <a:spcPts val="0"/>
              </a:spcBef>
              <a:spcAft>
                <a:spcPts val="0"/>
              </a:spcAft>
              <a:buNone/>
            </a:pPr>
            <a:r>
              <a:rPr lang="en-IN" sz="2000" b="0" i="0" u="none" strike="noStrike" cap="none" dirty="0">
                <a:solidFill>
                  <a:schemeClr val="dk1"/>
                </a:solidFill>
                <a:latin typeface="+mj-lt"/>
                <a:ea typeface="Arial"/>
                <a:cs typeface="Arial"/>
                <a:sym typeface="Arial"/>
              </a:rPr>
              <a:t>Our goal is to examine how travellers are communicating their positive and negative experiences in online platforms for staying in a specific hotel and major objective is what are the attributes that travellers are considering while selecting a hotel. With this manager can understand which elements of their hotel influence more in forming a positive review or improves hotel brand image.</a:t>
            </a:r>
            <a:endParaRPr sz="1600" dirty="0">
              <a:latin typeface="+mj-lt"/>
            </a:endParaRPr>
          </a:p>
        </p:txBody>
      </p:sp>
      <p:pic>
        <p:nvPicPr>
          <p:cNvPr id="81" name="Google Shape;81;p3"/>
          <p:cNvPicPr preferRelativeResize="0"/>
          <p:nvPr/>
        </p:nvPicPr>
        <p:blipFill rotWithShape="1">
          <a:blip r:embed="rId3">
            <a:alphaModFix/>
          </a:blip>
          <a:srcRect/>
          <a:stretch/>
        </p:blipFill>
        <p:spPr>
          <a:xfrm>
            <a:off x="1426308" y="399613"/>
            <a:ext cx="9339384" cy="3173046"/>
          </a:xfrm>
          <a:prstGeom prst="rect">
            <a:avLst/>
          </a:prstGeom>
          <a:noFill/>
          <a:ln>
            <a:noFill/>
          </a:ln>
        </p:spPr>
      </p:pic>
      <p:pic>
        <p:nvPicPr>
          <p:cNvPr id="4" name="Picture 3" descr="31,603 Project Objective Images, Stock Photos, 3D objects ...">
            <a:extLst>
              <a:ext uri="{FF2B5EF4-FFF2-40B4-BE49-F238E27FC236}">
                <a16:creationId xmlns:a16="http://schemas.microsoft.com/office/drawing/2014/main" id="{826E7493-836F-2197-0853-EEE28F6E0B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8669" y="3753441"/>
            <a:ext cx="3937762" cy="2934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57EDD2C-3137-2BF1-B3DD-272E91B30354}"/>
              </a:ext>
            </a:extLst>
          </p:cNvPr>
          <p:cNvSpPr/>
          <p:nvPr/>
        </p:nvSpPr>
        <p:spPr>
          <a:xfrm>
            <a:off x="1094154" y="3753441"/>
            <a:ext cx="6088184" cy="2554505"/>
          </a:xfrm>
          <a:prstGeom prst="rect">
            <a:avLst/>
          </a:prstGeom>
          <a:noFill/>
          <a:ln>
            <a:solidFill>
              <a:schemeClr val="tx2">
                <a:lumMod val="50000"/>
              </a:schemeClr>
            </a:solid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4C66EAC-D845-C886-B65C-111543488233}"/>
              </a:ext>
            </a:extLst>
          </p:cNvPr>
          <p:cNvSpPr/>
          <p:nvPr/>
        </p:nvSpPr>
        <p:spPr>
          <a:xfrm>
            <a:off x="7565292" y="3753441"/>
            <a:ext cx="3931139" cy="2920897"/>
          </a:xfrm>
          <a:prstGeom prst="rect">
            <a:avLst/>
          </a:prstGeom>
          <a:noFill/>
          <a:ln>
            <a:solidFill>
              <a:schemeClr val="tx1">
                <a:lumMod val="50000"/>
                <a:lumOff val="50000"/>
              </a:schemeClr>
            </a:solid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EF52B2-4985-D09C-1177-6296ECC7D979}"/>
              </a:ext>
            </a:extLst>
          </p:cNvPr>
          <p:cNvSpPr txBox="1"/>
          <p:nvPr/>
        </p:nvSpPr>
        <p:spPr>
          <a:xfrm>
            <a:off x="508644" y="4215221"/>
            <a:ext cx="11558313"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lgn="just">
              <a:buFont typeface="Wingdings" panose="05000000000000000000" pitchFamily="2" charset="2"/>
              <a:buChar char="Ø"/>
            </a:pPr>
            <a:r>
              <a:rPr lang="en-US" sz="1800" b="0" i="0" dirty="0">
                <a:solidFill>
                  <a:srgbClr val="000000"/>
                </a:solidFill>
                <a:effectLst/>
                <a:latin typeface="+mj-lt"/>
              </a:rPr>
              <a:t>Customer reviews on hotels are very important part of travel plan for people now a days. </a:t>
            </a:r>
          </a:p>
          <a:p>
            <a:pPr marL="285750" indent="-285750" algn="just">
              <a:buFont typeface="Wingdings" panose="05000000000000000000" pitchFamily="2" charset="2"/>
              <a:buChar char="Ø"/>
            </a:pPr>
            <a:r>
              <a:rPr lang="en-US" sz="1800" dirty="0">
                <a:solidFill>
                  <a:srgbClr val="000000"/>
                </a:solidFill>
                <a:latin typeface="+mj-lt"/>
              </a:rPr>
              <a:t>I</a:t>
            </a:r>
            <a:r>
              <a:rPr lang="en-US" sz="1800" b="0" i="0" dirty="0">
                <a:solidFill>
                  <a:srgbClr val="000000"/>
                </a:solidFill>
                <a:effectLst/>
                <a:latin typeface="+mj-lt"/>
              </a:rPr>
              <a:t>t can be said that customer reviews plays an important part for business owners in order to improve their services.</a:t>
            </a:r>
          </a:p>
          <a:p>
            <a:pPr marL="285750" indent="-285750" algn="just">
              <a:buFont typeface="Wingdings" panose="05000000000000000000" pitchFamily="2" charset="2"/>
              <a:buChar char="Ø"/>
            </a:pPr>
            <a:r>
              <a:rPr lang="en-US" sz="1800" b="0" i="0" dirty="0">
                <a:solidFill>
                  <a:srgbClr val="000000"/>
                </a:solidFill>
                <a:effectLst/>
                <a:latin typeface="+mj-lt"/>
              </a:rPr>
              <a:t>In this project, sentiment analysis is performed on the basis of user reviews using </a:t>
            </a:r>
            <a:r>
              <a:rPr lang="en-US" sz="1800" dirty="0">
                <a:solidFill>
                  <a:srgbClr val="000000"/>
                </a:solidFill>
                <a:latin typeface="+mj-lt"/>
              </a:rPr>
              <a:t>four</a:t>
            </a:r>
            <a:r>
              <a:rPr lang="en-US" sz="1800" b="0" i="0" dirty="0">
                <a:solidFill>
                  <a:srgbClr val="000000"/>
                </a:solidFill>
                <a:effectLst/>
                <a:latin typeface="+mj-lt"/>
              </a:rPr>
              <a:t> diﬀerent classiﬁers. </a:t>
            </a:r>
          </a:p>
          <a:p>
            <a:pPr marL="285750" indent="-285750" algn="just">
              <a:buFont typeface="Wingdings" panose="05000000000000000000" pitchFamily="2" charset="2"/>
              <a:buChar char="Ø"/>
            </a:pPr>
            <a:r>
              <a:rPr lang="en-US" sz="1800" b="0" i="0" dirty="0">
                <a:solidFill>
                  <a:srgbClr val="000000"/>
                </a:solidFill>
                <a:effectLst/>
                <a:latin typeface="+mj-lt"/>
              </a:rPr>
              <a:t>The classiﬁers used in this project are “Logistic Regression”, </a:t>
            </a:r>
            <a:r>
              <a:rPr lang="en-US" sz="1800" dirty="0">
                <a:solidFill>
                  <a:srgbClr val="000000"/>
                </a:solidFill>
                <a:latin typeface="+mj-lt"/>
              </a:rPr>
              <a:t>“</a:t>
            </a:r>
            <a:r>
              <a:rPr lang="en-US" sz="1800" b="0" i="0" dirty="0">
                <a:solidFill>
                  <a:srgbClr val="000000"/>
                </a:solidFill>
                <a:effectLst/>
                <a:latin typeface="+mj-lt"/>
              </a:rPr>
              <a:t>Naive Bayes”, </a:t>
            </a:r>
            <a:r>
              <a:rPr lang="en-US" sz="1800" dirty="0">
                <a:solidFill>
                  <a:srgbClr val="000000"/>
                </a:solidFill>
                <a:latin typeface="+mj-lt"/>
              </a:rPr>
              <a:t>“</a:t>
            </a:r>
            <a:r>
              <a:rPr lang="en-US" sz="1800" b="0" i="0" dirty="0">
                <a:solidFill>
                  <a:srgbClr val="000000"/>
                </a:solidFill>
                <a:effectLst/>
                <a:latin typeface="+mj-lt"/>
              </a:rPr>
              <a:t>Random Forest” and “Support Vector Machine”. </a:t>
            </a:r>
          </a:p>
          <a:p>
            <a:pPr marL="285750" indent="-285750" algn="just">
              <a:buFont typeface="Wingdings" panose="05000000000000000000" pitchFamily="2" charset="2"/>
              <a:buChar char="Ø"/>
            </a:pPr>
            <a:r>
              <a:rPr lang="en-US" sz="1800" b="0" i="0" dirty="0">
                <a:solidFill>
                  <a:srgbClr val="000000"/>
                </a:solidFill>
                <a:effectLst/>
                <a:latin typeface="+mj-lt"/>
              </a:rPr>
              <a:t>The performance of these algorithms are assessed on </a:t>
            </a:r>
            <a:r>
              <a:rPr lang="en-US" sz="1800" dirty="0">
                <a:solidFill>
                  <a:srgbClr val="000000"/>
                </a:solidFill>
                <a:latin typeface="+mj-lt"/>
              </a:rPr>
              <a:t>three</a:t>
            </a:r>
            <a:r>
              <a:rPr lang="en-US" sz="1800" b="0" i="0" dirty="0">
                <a:solidFill>
                  <a:srgbClr val="000000"/>
                </a:solidFill>
                <a:effectLst/>
                <a:latin typeface="+mj-lt"/>
              </a:rPr>
              <a:t> diﬀerent parameter</a:t>
            </a:r>
            <a:r>
              <a:rPr lang="en-US" sz="1800" dirty="0">
                <a:solidFill>
                  <a:srgbClr val="000000"/>
                </a:solidFill>
                <a:latin typeface="+mj-lt"/>
              </a:rPr>
              <a:t> </a:t>
            </a:r>
            <a:r>
              <a:rPr lang="en-US" sz="1800" b="0" i="0" dirty="0">
                <a:solidFill>
                  <a:srgbClr val="000000"/>
                </a:solidFill>
                <a:effectLst/>
                <a:latin typeface="+mj-lt"/>
              </a:rPr>
              <a:t>settings. The reviews are classiﬁed as </a:t>
            </a:r>
            <a:r>
              <a:rPr lang="en-US" sz="1800" dirty="0">
                <a:solidFill>
                  <a:srgbClr val="000000"/>
                </a:solidFill>
                <a:latin typeface="+mj-lt"/>
              </a:rPr>
              <a:t>“</a:t>
            </a:r>
            <a:r>
              <a:rPr lang="en-US" sz="1800" b="0" i="0" dirty="0">
                <a:solidFill>
                  <a:srgbClr val="000000"/>
                </a:solidFill>
                <a:effectLst/>
                <a:latin typeface="+mj-lt"/>
              </a:rPr>
              <a:t>positive</a:t>
            </a:r>
            <a:r>
              <a:rPr lang="en-US" sz="1800" dirty="0">
                <a:solidFill>
                  <a:srgbClr val="000000"/>
                </a:solidFill>
                <a:latin typeface="+mj-lt"/>
              </a:rPr>
              <a:t>”</a:t>
            </a:r>
            <a:r>
              <a:rPr lang="en-US" sz="1800" b="0" i="0" dirty="0">
                <a:solidFill>
                  <a:srgbClr val="000000"/>
                </a:solidFill>
                <a:effectLst/>
                <a:latin typeface="+mj-lt"/>
              </a:rPr>
              <a:t>, “</a:t>
            </a:r>
            <a:r>
              <a:rPr lang="en-US" sz="1800" dirty="0">
                <a:solidFill>
                  <a:srgbClr val="000000"/>
                </a:solidFill>
                <a:latin typeface="+mj-lt"/>
              </a:rPr>
              <a:t>n</a:t>
            </a:r>
            <a:r>
              <a:rPr lang="en-US" sz="1800" b="0" i="0" dirty="0">
                <a:solidFill>
                  <a:srgbClr val="000000"/>
                </a:solidFill>
                <a:effectLst/>
                <a:latin typeface="+mj-lt"/>
              </a:rPr>
              <a:t>eutral”, and </a:t>
            </a:r>
            <a:r>
              <a:rPr lang="en-US" sz="1800" dirty="0">
                <a:solidFill>
                  <a:srgbClr val="000000"/>
                </a:solidFill>
                <a:latin typeface="+mj-lt"/>
              </a:rPr>
              <a:t>“</a:t>
            </a:r>
            <a:r>
              <a:rPr lang="en-US" sz="1800" b="0" i="0" dirty="0">
                <a:solidFill>
                  <a:srgbClr val="000000"/>
                </a:solidFill>
                <a:effectLst/>
                <a:latin typeface="+mj-lt"/>
              </a:rPr>
              <a:t>negative”  labels.</a:t>
            </a:r>
          </a:p>
        </p:txBody>
      </p:sp>
      <p:sp>
        <p:nvSpPr>
          <p:cNvPr id="5" name="TextBox 4">
            <a:extLst>
              <a:ext uri="{FF2B5EF4-FFF2-40B4-BE49-F238E27FC236}">
                <a16:creationId xmlns:a16="http://schemas.microsoft.com/office/drawing/2014/main" id="{8F5DE798-1B7F-C2DE-0C9A-3871D37C4BC6}"/>
              </a:ext>
            </a:extLst>
          </p:cNvPr>
          <p:cNvSpPr txBox="1"/>
          <p:nvPr/>
        </p:nvSpPr>
        <p:spPr>
          <a:xfrm>
            <a:off x="508645" y="220060"/>
            <a:ext cx="2670973" cy="646331"/>
          </a:xfrm>
          <a:prstGeom prst="rect">
            <a:avLst/>
          </a:prstGeom>
          <a:noFill/>
        </p:spPr>
        <p:txBody>
          <a:bodyPr wrap="square">
            <a:spAutoFit/>
          </a:bodyPr>
          <a:lstStyle/>
          <a:p>
            <a:pPr algn="just"/>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US" sz="3600" b="0"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076" name="Picture 4" descr="Problem Analysis Solution Project Concept Surreal Stock Photo 1415269718 |  Shutterstock">
            <a:extLst>
              <a:ext uri="{FF2B5EF4-FFF2-40B4-BE49-F238E27FC236}">
                <a16:creationId xmlns:a16="http://schemas.microsoft.com/office/drawing/2014/main" id="{D7E6DABB-734E-90EC-51F2-8606FDF90F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0958" y="857916"/>
            <a:ext cx="6096000" cy="318674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Details: PMI Unveils Wicked Problem Solving Course To Tackle World's  Complex Problems | SocietyNow">
            <a:extLst>
              <a:ext uri="{FF2B5EF4-FFF2-40B4-BE49-F238E27FC236}">
                <a16:creationId xmlns:a16="http://schemas.microsoft.com/office/drawing/2014/main" id="{9EC33F6B-5CD2-52A4-5CE0-EFA8253B43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239" y="936723"/>
            <a:ext cx="4689425" cy="311555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051BBEF-410E-1318-BC8F-C2D90F0FE4B1}"/>
              </a:ext>
            </a:extLst>
          </p:cNvPr>
          <p:cNvSpPr/>
          <p:nvPr/>
        </p:nvSpPr>
        <p:spPr>
          <a:xfrm>
            <a:off x="719239" y="929103"/>
            <a:ext cx="4689425" cy="3115554"/>
          </a:xfrm>
          <a:prstGeom prst="rect">
            <a:avLst/>
          </a:prstGeom>
          <a:noFill/>
          <a:ln>
            <a:solidFill>
              <a:schemeClr val="tx1">
                <a:lumMod val="50000"/>
                <a:lumOff val="50000"/>
              </a:schemeClr>
            </a:solidFill>
          </a:ln>
          <a:effectLst>
            <a:innerShdw blurRad="63500" dist="50800" dir="108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24DF59F2-5B60-5E16-DADF-F5A403116D8F}"/>
              </a:ext>
            </a:extLst>
          </p:cNvPr>
          <p:cNvSpPr/>
          <p:nvPr/>
        </p:nvSpPr>
        <p:spPr>
          <a:xfrm>
            <a:off x="5970958" y="852567"/>
            <a:ext cx="6096000" cy="3199710"/>
          </a:xfrm>
          <a:prstGeom prst="rect">
            <a:avLst/>
          </a:prstGeom>
          <a:noFill/>
          <a:ln>
            <a:solidFill>
              <a:schemeClr val="accent1">
                <a:lumMod val="75000"/>
              </a:schemeClr>
            </a:solidFill>
          </a:ln>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4ED5D943-8E1C-BD0B-1CBE-7FB50DB7EDB1}"/>
              </a:ext>
            </a:extLst>
          </p:cNvPr>
          <p:cNvSpPr/>
          <p:nvPr/>
        </p:nvSpPr>
        <p:spPr>
          <a:xfrm>
            <a:off x="508644" y="4207601"/>
            <a:ext cx="11683355" cy="2308325"/>
          </a:xfrm>
          <a:prstGeom prst="rect">
            <a:avLst/>
          </a:prstGeom>
          <a:noFill/>
          <a:ln>
            <a:solidFill>
              <a:schemeClr val="tx2">
                <a:lumMod val="50000"/>
              </a:schemeClr>
            </a:solid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82606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4"/>
          <p:cNvSpPr/>
          <p:nvPr/>
        </p:nvSpPr>
        <p:spPr>
          <a:xfrm>
            <a:off x="4971322" y="877947"/>
            <a:ext cx="1436476" cy="342470"/>
          </a:xfrm>
          <a:prstGeom prst="roundRect">
            <a:avLst>
              <a:gd name="adj" fmla="val 16667"/>
            </a:avLst>
          </a:prstGeom>
          <a:gradFill>
            <a:gsLst>
              <a:gs pos="0">
                <a:srgbClr val="989898"/>
              </a:gs>
              <a:gs pos="45000">
                <a:srgbClr val="A7A7A7"/>
              </a:gs>
              <a:gs pos="100000">
                <a:srgbClr val="B1B1B1"/>
              </a:gs>
            </a:gsLst>
            <a:path path="circle">
              <a:fillToRect l="50000" t="50000" r="50000" b="50000"/>
            </a:path>
            <a:tileRect/>
          </a:gra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Libre Franklin"/>
              <a:buNone/>
            </a:pPr>
            <a:r>
              <a:rPr lang="en-IN" sz="1600">
                <a:solidFill>
                  <a:schemeClr val="dk1"/>
                </a:solidFill>
                <a:latin typeface="Libre Franklin"/>
                <a:ea typeface="Libre Franklin"/>
                <a:cs typeface="Libre Franklin"/>
                <a:sym typeface="Libre Franklin"/>
              </a:rPr>
              <a:t>Data Input</a:t>
            </a:r>
            <a:endParaRPr sz="1800">
              <a:solidFill>
                <a:schemeClr val="dk1"/>
              </a:solidFill>
              <a:latin typeface="Arial"/>
              <a:ea typeface="Arial"/>
              <a:cs typeface="Arial"/>
              <a:sym typeface="Arial"/>
            </a:endParaRPr>
          </a:p>
        </p:txBody>
      </p:sp>
      <p:sp>
        <p:nvSpPr>
          <p:cNvPr id="87" name="Google Shape;87;p4"/>
          <p:cNvSpPr/>
          <p:nvPr/>
        </p:nvSpPr>
        <p:spPr>
          <a:xfrm>
            <a:off x="4625465" y="1515600"/>
            <a:ext cx="2196675" cy="440377"/>
          </a:xfrm>
          <a:prstGeom prst="roundRect">
            <a:avLst>
              <a:gd name="adj" fmla="val 16667"/>
            </a:avLst>
          </a:prstGeom>
          <a:gradFill>
            <a:gsLst>
              <a:gs pos="0">
                <a:srgbClr val="F5A58D"/>
              </a:gs>
              <a:gs pos="45000">
                <a:srgbClr val="F9B5A0"/>
              </a:gs>
              <a:gs pos="100000">
                <a:srgbClr val="FFB9A4"/>
              </a:gs>
            </a:gsLst>
            <a:path path="circle">
              <a:fillToRect l="50000" t="50000" r="50000" b="50000"/>
            </a:path>
            <a:tileRect/>
          </a:gradFill>
          <a:ln w="127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Libre Franklin"/>
              <a:buNone/>
            </a:pPr>
            <a:r>
              <a:rPr lang="en-IN" sz="1600" dirty="0">
                <a:solidFill>
                  <a:schemeClr val="dk1"/>
                </a:solidFill>
                <a:latin typeface="Libre Franklin"/>
                <a:ea typeface="Libre Franklin"/>
                <a:cs typeface="Libre Franklin"/>
                <a:sym typeface="Libre Franklin"/>
              </a:rPr>
              <a:t>Data Pre-processing</a:t>
            </a:r>
            <a:endParaRPr sz="1800" dirty="0">
              <a:solidFill>
                <a:schemeClr val="dk1"/>
              </a:solidFill>
              <a:latin typeface="Arial"/>
              <a:ea typeface="Arial"/>
              <a:cs typeface="Arial"/>
              <a:sym typeface="Arial"/>
            </a:endParaRPr>
          </a:p>
        </p:txBody>
      </p:sp>
      <p:sp>
        <p:nvSpPr>
          <p:cNvPr id="88" name="Google Shape;88;p4"/>
          <p:cNvSpPr/>
          <p:nvPr/>
        </p:nvSpPr>
        <p:spPr>
          <a:xfrm>
            <a:off x="4406508" y="2985819"/>
            <a:ext cx="2524836" cy="415015"/>
          </a:xfrm>
          <a:prstGeom prst="roundRect">
            <a:avLst>
              <a:gd name="adj" fmla="val 16667"/>
            </a:avLst>
          </a:prstGeom>
          <a:gradFill>
            <a:gsLst>
              <a:gs pos="0">
                <a:srgbClr val="F1958E"/>
              </a:gs>
              <a:gs pos="45000">
                <a:srgbClr val="F4A8A2"/>
              </a:gs>
              <a:gs pos="100000">
                <a:srgbClr val="FEACA6"/>
              </a:gs>
            </a:gsLst>
            <a:path path="circle">
              <a:fillToRect l="50000" t="50000" r="50000" b="50000"/>
            </a:path>
            <a:tileRect/>
          </a:gradFill>
          <a:ln w="127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Libre Franklin"/>
              <a:buNone/>
            </a:pPr>
            <a:r>
              <a:rPr lang="en-IN" sz="1600" dirty="0">
                <a:solidFill>
                  <a:schemeClr val="dk1"/>
                </a:solidFill>
                <a:latin typeface="Libre Franklin"/>
                <a:ea typeface="Libre Franklin"/>
                <a:cs typeface="Libre Franklin"/>
                <a:sym typeface="Libre Franklin"/>
              </a:rPr>
              <a:t>Training Various Models</a:t>
            </a:r>
            <a:endParaRPr sz="1800" dirty="0">
              <a:solidFill>
                <a:schemeClr val="dk1"/>
              </a:solidFill>
              <a:latin typeface="Arial"/>
              <a:ea typeface="Arial"/>
              <a:cs typeface="Arial"/>
              <a:sym typeface="Arial"/>
            </a:endParaRPr>
          </a:p>
        </p:txBody>
      </p:sp>
      <p:sp>
        <p:nvSpPr>
          <p:cNvPr id="89" name="Google Shape;89;p4"/>
          <p:cNvSpPr/>
          <p:nvPr/>
        </p:nvSpPr>
        <p:spPr>
          <a:xfrm>
            <a:off x="3427201" y="3770461"/>
            <a:ext cx="4462817" cy="479849"/>
          </a:xfrm>
          <a:prstGeom prst="roundRect">
            <a:avLst>
              <a:gd name="adj" fmla="val 16667"/>
            </a:avLst>
          </a:prstGeom>
          <a:gradFill>
            <a:gsLst>
              <a:gs pos="0">
                <a:srgbClr val="FFD98A"/>
              </a:gs>
              <a:gs pos="45000">
                <a:srgbClr val="FFE19E"/>
              </a:gs>
              <a:gs pos="100000">
                <a:srgbClr val="FFE8A1"/>
              </a:gs>
            </a:gsLst>
            <a:path path="circle">
              <a:fillToRect l="50000" t="50000" r="50000" b="50000"/>
            </a:path>
            <a:tileRect/>
          </a:gradFill>
          <a:ln w="127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Libre Franklin"/>
              <a:buNone/>
            </a:pPr>
            <a:r>
              <a:rPr lang="en-IN" sz="1600" dirty="0">
                <a:solidFill>
                  <a:schemeClr val="dk1"/>
                </a:solidFill>
                <a:latin typeface="Libre Franklin"/>
                <a:ea typeface="Libre Franklin"/>
                <a:cs typeface="Libre Franklin"/>
                <a:sym typeface="Libre Franklin"/>
              </a:rPr>
              <a:t>Predicting Results and Selecting Best Model</a:t>
            </a:r>
            <a:endParaRPr sz="1800" dirty="0">
              <a:solidFill>
                <a:schemeClr val="dk1"/>
              </a:solidFill>
              <a:latin typeface="Arial"/>
              <a:ea typeface="Arial"/>
              <a:cs typeface="Arial"/>
              <a:sym typeface="Arial"/>
            </a:endParaRPr>
          </a:p>
        </p:txBody>
      </p:sp>
      <p:sp>
        <p:nvSpPr>
          <p:cNvPr id="90" name="Google Shape;90;p4"/>
          <p:cNvSpPr/>
          <p:nvPr/>
        </p:nvSpPr>
        <p:spPr>
          <a:xfrm>
            <a:off x="3731723" y="2262909"/>
            <a:ext cx="3874406" cy="369555"/>
          </a:xfrm>
          <a:prstGeom prst="roundRect">
            <a:avLst>
              <a:gd name="adj" fmla="val 16667"/>
            </a:avLst>
          </a:prstGeom>
          <a:gradFill>
            <a:gsLst>
              <a:gs pos="0">
                <a:srgbClr val="E0B594"/>
              </a:gs>
              <a:gs pos="45000">
                <a:srgbClr val="E6C2A6"/>
              </a:gs>
              <a:gs pos="100000">
                <a:srgbClr val="EFC8AC"/>
              </a:gs>
            </a:gsLst>
            <a:path path="circle">
              <a:fillToRect l="50000" t="50000" r="50000" b="50000"/>
            </a:path>
            <a:tileRect/>
          </a:gradFill>
          <a:ln w="127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Libre Franklin"/>
              <a:buNone/>
            </a:pPr>
            <a:r>
              <a:rPr lang="en-IN" sz="1600" dirty="0">
                <a:solidFill>
                  <a:schemeClr val="dk1"/>
                </a:solidFill>
                <a:latin typeface="Libre Franklin"/>
                <a:ea typeface="Libre Franklin"/>
                <a:cs typeface="Libre Franklin"/>
                <a:sym typeface="Libre Franklin"/>
              </a:rPr>
              <a:t>Exploratory Data Analysis</a:t>
            </a:r>
            <a:endParaRPr sz="1800" dirty="0">
              <a:solidFill>
                <a:schemeClr val="dk1"/>
              </a:solidFill>
              <a:latin typeface="Arial"/>
              <a:ea typeface="Arial"/>
              <a:cs typeface="Arial"/>
              <a:sym typeface="Arial"/>
            </a:endParaRPr>
          </a:p>
        </p:txBody>
      </p:sp>
      <p:sp>
        <p:nvSpPr>
          <p:cNvPr id="91" name="Google Shape;91;p4"/>
          <p:cNvSpPr/>
          <p:nvPr/>
        </p:nvSpPr>
        <p:spPr>
          <a:xfrm>
            <a:off x="4252889" y="4538330"/>
            <a:ext cx="2811439" cy="387250"/>
          </a:xfrm>
          <a:prstGeom prst="roundRect">
            <a:avLst>
              <a:gd name="adj" fmla="val 16667"/>
            </a:avLst>
          </a:prstGeom>
          <a:gradFill>
            <a:gsLst>
              <a:gs pos="0">
                <a:srgbClr val="C1A5A5"/>
              </a:gs>
              <a:gs pos="45000">
                <a:srgbClr val="CBB5B5"/>
              </a:gs>
              <a:gs pos="100000">
                <a:srgbClr val="D3BBBB"/>
              </a:gs>
            </a:gsLst>
            <a:path path="circle">
              <a:fillToRect l="50000" t="50000" r="50000" b="50000"/>
            </a:path>
            <a:tileRect/>
          </a:gradFill>
          <a:ln w="127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Libre Franklin"/>
              <a:buNone/>
            </a:pPr>
            <a:r>
              <a:rPr lang="en-IN" sz="1600" dirty="0">
                <a:solidFill>
                  <a:schemeClr val="dk1"/>
                </a:solidFill>
                <a:latin typeface="Libre Franklin"/>
                <a:ea typeface="Libre Franklin"/>
                <a:cs typeface="Libre Franklin"/>
                <a:sym typeface="Libre Franklin"/>
              </a:rPr>
              <a:t>Analysis and Conclusion</a:t>
            </a:r>
            <a:endParaRPr sz="1800" dirty="0">
              <a:solidFill>
                <a:schemeClr val="dk1"/>
              </a:solidFill>
              <a:latin typeface="Arial"/>
              <a:ea typeface="Arial"/>
              <a:cs typeface="Arial"/>
              <a:sym typeface="Arial"/>
            </a:endParaRPr>
          </a:p>
        </p:txBody>
      </p:sp>
      <p:sp>
        <p:nvSpPr>
          <p:cNvPr id="92" name="Google Shape;92;p4"/>
          <p:cNvSpPr/>
          <p:nvPr/>
        </p:nvSpPr>
        <p:spPr>
          <a:xfrm>
            <a:off x="4909132" y="5223126"/>
            <a:ext cx="1560855" cy="387250"/>
          </a:xfrm>
          <a:prstGeom prst="roundRect">
            <a:avLst>
              <a:gd name="adj" fmla="val 16667"/>
            </a:avLst>
          </a:prstGeom>
          <a:gradFill>
            <a:gsLst>
              <a:gs pos="0">
                <a:srgbClr val="989898"/>
              </a:gs>
              <a:gs pos="45000">
                <a:srgbClr val="A7A7A7"/>
              </a:gs>
              <a:gs pos="100000">
                <a:srgbClr val="B1B1B1"/>
              </a:gs>
            </a:gsLst>
            <a:path path="circle">
              <a:fillToRect l="50000" t="50000" r="50000" b="50000"/>
            </a:path>
            <a:tileRect/>
          </a:gra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Libre Franklin"/>
              <a:buNone/>
            </a:pPr>
            <a:r>
              <a:rPr lang="en-IN" sz="1600" dirty="0">
                <a:solidFill>
                  <a:schemeClr val="dk1"/>
                </a:solidFill>
                <a:latin typeface="Libre Franklin"/>
                <a:ea typeface="Libre Franklin"/>
                <a:cs typeface="Libre Franklin"/>
                <a:sym typeface="Libre Franklin"/>
              </a:rPr>
              <a:t>Deployment</a:t>
            </a:r>
            <a:endParaRPr sz="1800" dirty="0">
              <a:solidFill>
                <a:schemeClr val="dk1"/>
              </a:solidFill>
              <a:latin typeface="Libre Franklin"/>
              <a:ea typeface="Libre Franklin"/>
              <a:cs typeface="Libre Franklin"/>
              <a:sym typeface="Libre Franklin"/>
            </a:endParaRPr>
          </a:p>
        </p:txBody>
      </p:sp>
      <p:sp>
        <p:nvSpPr>
          <p:cNvPr id="93" name="Google Shape;93;p4"/>
          <p:cNvSpPr/>
          <p:nvPr/>
        </p:nvSpPr>
        <p:spPr>
          <a:xfrm>
            <a:off x="5559907" y="1232117"/>
            <a:ext cx="218041" cy="283483"/>
          </a:xfrm>
          <a:prstGeom prst="downArrow">
            <a:avLst>
              <a:gd name="adj1" fmla="val 50000"/>
              <a:gd name="adj2" fmla="val 50000"/>
            </a:avLst>
          </a:prstGeom>
          <a:gradFill>
            <a:gsLst>
              <a:gs pos="0">
                <a:srgbClr val="FDB58B"/>
              </a:gs>
              <a:gs pos="45000">
                <a:srgbClr val="FFC39F"/>
              </a:gs>
              <a:gs pos="100000">
                <a:srgbClr val="FFC7A3"/>
              </a:gs>
            </a:gsLst>
            <a:path path="circle">
              <a:fillToRect l="50000" t="50000" r="50000" b="50000"/>
            </a:path>
            <a:tileRect/>
          </a:gra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Libre Franklin"/>
              <a:ea typeface="Libre Franklin"/>
              <a:cs typeface="Libre Franklin"/>
              <a:sym typeface="Libre Franklin"/>
            </a:endParaRPr>
          </a:p>
        </p:txBody>
      </p:sp>
      <p:sp>
        <p:nvSpPr>
          <p:cNvPr id="94" name="Google Shape;94;p4"/>
          <p:cNvSpPr/>
          <p:nvPr/>
        </p:nvSpPr>
        <p:spPr>
          <a:xfrm>
            <a:off x="5559907" y="1955979"/>
            <a:ext cx="218041" cy="240201"/>
          </a:xfrm>
          <a:prstGeom prst="downArrow">
            <a:avLst>
              <a:gd name="adj1" fmla="val 0"/>
              <a:gd name="adj2" fmla="val 50000"/>
            </a:avLst>
          </a:prstGeom>
          <a:gradFill>
            <a:gsLst>
              <a:gs pos="0">
                <a:srgbClr val="FDB58B"/>
              </a:gs>
              <a:gs pos="45000">
                <a:srgbClr val="FFC39F"/>
              </a:gs>
              <a:gs pos="100000">
                <a:srgbClr val="FFC7A3"/>
              </a:gs>
            </a:gsLst>
            <a:path path="circle">
              <a:fillToRect l="50000" t="50000" r="50000" b="50000"/>
            </a:path>
            <a:tileRect/>
          </a:gra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Libre Franklin"/>
              <a:ea typeface="Libre Franklin"/>
              <a:cs typeface="Libre Franklin"/>
              <a:sym typeface="Libre Franklin"/>
            </a:endParaRPr>
          </a:p>
        </p:txBody>
      </p:sp>
      <p:sp>
        <p:nvSpPr>
          <p:cNvPr id="95" name="Google Shape;95;p4"/>
          <p:cNvSpPr/>
          <p:nvPr/>
        </p:nvSpPr>
        <p:spPr>
          <a:xfrm>
            <a:off x="5539273" y="2627334"/>
            <a:ext cx="259307" cy="369555"/>
          </a:xfrm>
          <a:prstGeom prst="downArrow">
            <a:avLst>
              <a:gd name="adj1" fmla="val 50000"/>
              <a:gd name="adj2" fmla="val 50000"/>
            </a:avLst>
          </a:prstGeom>
          <a:gradFill>
            <a:gsLst>
              <a:gs pos="0">
                <a:srgbClr val="FDB58B"/>
              </a:gs>
              <a:gs pos="45000">
                <a:srgbClr val="FFC39F"/>
              </a:gs>
              <a:gs pos="100000">
                <a:srgbClr val="FFC7A3"/>
              </a:gs>
            </a:gsLst>
            <a:path path="circle">
              <a:fillToRect l="50000" t="50000" r="50000" b="50000"/>
            </a:path>
            <a:tileRect/>
          </a:gra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Libre Franklin"/>
              <a:ea typeface="Libre Franklin"/>
              <a:cs typeface="Libre Franklin"/>
              <a:sym typeface="Libre Franklin"/>
            </a:endParaRPr>
          </a:p>
        </p:txBody>
      </p:sp>
      <p:sp>
        <p:nvSpPr>
          <p:cNvPr id="96" name="Google Shape;96;p4"/>
          <p:cNvSpPr/>
          <p:nvPr/>
        </p:nvSpPr>
        <p:spPr>
          <a:xfrm>
            <a:off x="5539273" y="3384634"/>
            <a:ext cx="238675" cy="327317"/>
          </a:xfrm>
          <a:prstGeom prst="downArrow">
            <a:avLst>
              <a:gd name="adj1" fmla="val 50000"/>
              <a:gd name="adj2" fmla="val 50000"/>
            </a:avLst>
          </a:prstGeom>
          <a:gradFill>
            <a:gsLst>
              <a:gs pos="0">
                <a:srgbClr val="FDB58B"/>
              </a:gs>
              <a:gs pos="45000">
                <a:srgbClr val="FFC39F"/>
              </a:gs>
              <a:gs pos="100000">
                <a:srgbClr val="FFC7A3"/>
              </a:gs>
            </a:gsLst>
            <a:path path="circle">
              <a:fillToRect l="50000" t="50000" r="50000" b="50000"/>
            </a:path>
            <a:tileRect/>
          </a:gra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Libre Franklin"/>
              <a:ea typeface="Libre Franklin"/>
              <a:cs typeface="Libre Franklin"/>
              <a:sym typeface="Libre Franklin"/>
            </a:endParaRPr>
          </a:p>
        </p:txBody>
      </p:sp>
      <p:sp>
        <p:nvSpPr>
          <p:cNvPr id="97" name="Google Shape;97;p4"/>
          <p:cNvSpPr/>
          <p:nvPr/>
        </p:nvSpPr>
        <p:spPr>
          <a:xfrm>
            <a:off x="5541883" y="4925581"/>
            <a:ext cx="236066" cy="288020"/>
          </a:xfrm>
          <a:prstGeom prst="downArrow">
            <a:avLst>
              <a:gd name="adj1" fmla="val 50000"/>
              <a:gd name="adj2" fmla="val 50000"/>
            </a:avLst>
          </a:prstGeom>
          <a:gradFill>
            <a:gsLst>
              <a:gs pos="0">
                <a:srgbClr val="FDB58B"/>
              </a:gs>
              <a:gs pos="45000">
                <a:srgbClr val="FFC39F"/>
              </a:gs>
              <a:gs pos="100000">
                <a:srgbClr val="FFC7A3"/>
              </a:gs>
            </a:gsLst>
            <a:path path="circle">
              <a:fillToRect l="50000" t="50000" r="50000" b="50000"/>
            </a:path>
            <a:tileRect/>
          </a:gra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Libre Franklin"/>
              <a:ea typeface="Libre Franklin"/>
              <a:cs typeface="Libre Franklin"/>
              <a:sym typeface="Libre Franklin"/>
            </a:endParaRPr>
          </a:p>
        </p:txBody>
      </p:sp>
      <p:sp>
        <p:nvSpPr>
          <p:cNvPr id="98" name="Google Shape;98;p4"/>
          <p:cNvSpPr/>
          <p:nvPr/>
        </p:nvSpPr>
        <p:spPr>
          <a:xfrm>
            <a:off x="5539275" y="4237769"/>
            <a:ext cx="238673" cy="301062"/>
          </a:xfrm>
          <a:prstGeom prst="downArrow">
            <a:avLst>
              <a:gd name="adj1" fmla="val 50000"/>
              <a:gd name="adj2" fmla="val 50000"/>
            </a:avLst>
          </a:prstGeom>
          <a:gradFill>
            <a:gsLst>
              <a:gs pos="0">
                <a:srgbClr val="FDB58B"/>
              </a:gs>
              <a:gs pos="45000">
                <a:srgbClr val="FFC39F"/>
              </a:gs>
              <a:gs pos="100000">
                <a:srgbClr val="FFC7A3"/>
              </a:gs>
            </a:gsLst>
            <a:path path="circle">
              <a:fillToRect l="50000" t="50000" r="50000" b="50000"/>
            </a:path>
            <a:tileRect/>
          </a:gra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Libre Franklin"/>
              <a:ea typeface="Libre Franklin"/>
              <a:cs typeface="Libre Franklin"/>
              <a:sym typeface="Libre Franklin"/>
            </a:endParaRPr>
          </a:p>
        </p:txBody>
      </p:sp>
      <p:sp>
        <p:nvSpPr>
          <p:cNvPr id="99" name="Google Shape;99;p4"/>
          <p:cNvSpPr txBox="1"/>
          <p:nvPr/>
        </p:nvSpPr>
        <p:spPr>
          <a:xfrm>
            <a:off x="4592254" y="161365"/>
            <a:ext cx="2217098" cy="461665"/>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effectLst>
                  <a:outerShdw blurRad="38100" dist="38100" dir="2700000" algn="tl">
                    <a:srgbClr val="000000">
                      <a:alpha val="43137"/>
                    </a:srgbClr>
                  </a:outerShdw>
                </a:effectLst>
                <a:latin typeface="+mj-lt"/>
                <a:ea typeface="Consolas"/>
                <a:cs typeface="Consolas"/>
                <a:sym typeface="Consolas"/>
              </a:rPr>
              <a:t>   </a:t>
            </a:r>
            <a:r>
              <a:rPr lang="en-IN" sz="2400" b="1" u="sng" dirty="0">
                <a:solidFill>
                  <a:schemeClr val="dk1"/>
                </a:solidFill>
                <a:effectLst>
                  <a:outerShdw blurRad="38100" dist="38100" dir="2700000" algn="tl">
                    <a:srgbClr val="000000">
                      <a:alpha val="43137"/>
                    </a:srgbClr>
                  </a:outerShdw>
                </a:effectLst>
                <a:latin typeface="+mj-lt"/>
                <a:ea typeface="Consolas"/>
                <a:cs typeface="Consolas"/>
                <a:sym typeface="Consolas"/>
              </a:rPr>
              <a:t>Project Flow</a:t>
            </a:r>
            <a:endParaRPr dirty="0">
              <a:effectLst>
                <a:outerShdw blurRad="38100" dist="38100" dir="2700000" algn="tl">
                  <a:srgbClr val="000000">
                    <a:alpha val="43137"/>
                  </a:srgbClr>
                </a:outerShdw>
              </a:effectLst>
              <a:latin typeface="+mj-lt"/>
            </a:endParaRPr>
          </a:p>
        </p:txBody>
      </p:sp>
      <p:sp>
        <p:nvSpPr>
          <p:cNvPr id="100" name="Google Shape;100;p4"/>
          <p:cNvSpPr/>
          <p:nvPr/>
        </p:nvSpPr>
        <p:spPr>
          <a:xfrm>
            <a:off x="5539273" y="1955977"/>
            <a:ext cx="218041" cy="249343"/>
          </a:xfrm>
          <a:prstGeom prst="downArrow">
            <a:avLst>
              <a:gd name="adj1" fmla="val 50000"/>
              <a:gd name="adj2" fmla="val 50000"/>
            </a:avLst>
          </a:prstGeom>
          <a:gradFill>
            <a:gsLst>
              <a:gs pos="0">
                <a:srgbClr val="FDB58B"/>
              </a:gs>
              <a:gs pos="45000">
                <a:srgbClr val="FFC39F"/>
              </a:gs>
              <a:gs pos="100000">
                <a:srgbClr val="FFC7A3"/>
              </a:gs>
            </a:gsLst>
            <a:path path="circle">
              <a:fillToRect l="50000" t="50000" r="50000" b="50000"/>
            </a:path>
            <a:tileRect/>
          </a:gra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Libre Franklin"/>
              <a:ea typeface="Libre Franklin"/>
              <a:cs typeface="Libre Franklin"/>
              <a:sym typeface="Libre Franklin"/>
            </a:endParaRPr>
          </a:p>
        </p:txBody>
      </p:sp>
      <p:cxnSp>
        <p:nvCxnSpPr>
          <p:cNvPr id="101" name="Google Shape;101;p4"/>
          <p:cNvCxnSpPr/>
          <p:nvPr/>
        </p:nvCxnSpPr>
        <p:spPr>
          <a:xfrm>
            <a:off x="950259" y="779929"/>
            <a:ext cx="10148047" cy="0"/>
          </a:xfrm>
          <a:prstGeom prst="straightConnector1">
            <a:avLst/>
          </a:prstGeom>
          <a:noFill/>
          <a:ln w="12700" cap="flat" cmpd="sng">
            <a:solidFill>
              <a:schemeClr val="dk1"/>
            </a:solidFill>
            <a:prstDash val="solid"/>
            <a:round/>
            <a:headEnd type="none" w="sm" len="sm"/>
            <a:tailEnd type="none" w="sm" len="sm"/>
          </a:ln>
        </p:spPr>
      </p:cxnSp>
      <p:sp>
        <p:nvSpPr>
          <p:cNvPr id="2" name="Rectangle: Rounded Corners 1">
            <a:extLst>
              <a:ext uri="{FF2B5EF4-FFF2-40B4-BE49-F238E27FC236}">
                <a16:creationId xmlns:a16="http://schemas.microsoft.com/office/drawing/2014/main" id="{46058B96-ED9D-9192-CA74-AF8F2D82FB7C}"/>
              </a:ext>
            </a:extLst>
          </p:cNvPr>
          <p:cNvSpPr/>
          <p:nvPr/>
        </p:nvSpPr>
        <p:spPr>
          <a:xfrm>
            <a:off x="4971322" y="5901179"/>
            <a:ext cx="1436476" cy="3872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rPr>
              <a:t>RESULT</a:t>
            </a:r>
          </a:p>
        </p:txBody>
      </p:sp>
      <p:sp>
        <p:nvSpPr>
          <p:cNvPr id="3" name="Google Shape;96;p4">
            <a:extLst>
              <a:ext uri="{FF2B5EF4-FFF2-40B4-BE49-F238E27FC236}">
                <a16:creationId xmlns:a16="http://schemas.microsoft.com/office/drawing/2014/main" id="{A9015378-FEBF-9D28-FC80-FEB394076AE3}"/>
              </a:ext>
            </a:extLst>
          </p:cNvPr>
          <p:cNvSpPr/>
          <p:nvPr/>
        </p:nvSpPr>
        <p:spPr>
          <a:xfrm>
            <a:off x="5559907" y="5573862"/>
            <a:ext cx="238673" cy="327317"/>
          </a:xfrm>
          <a:prstGeom prst="downArrow">
            <a:avLst>
              <a:gd name="adj1" fmla="val 50000"/>
              <a:gd name="adj2" fmla="val 50000"/>
            </a:avLst>
          </a:prstGeom>
          <a:gradFill>
            <a:gsLst>
              <a:gs pos="0">
                <a:srgbClr val="FDB58B"/>
              </a:gs>
              <a:gs pos="45000">
                <a:srgbClr val="FFC39F"/>
              </a:gs>
              <a:gs pos="100000">
                <a:srgbClr val="FFC7A3"/>
              </a:gs>
            </a:gsLst>
            <a:path path="circle">
              <a:fillToRect l="50000" t="50000" r="50000" b="50000"/>
            </a:path>
            <a:tileRect/>
          </a:gra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5"/>
          <p:cNvSpPr txBox="1"/>
          <p:nvPr/>
        </p:nvSpPr>
        <p:spPr>
          <a:xfrm>
            <a:off x="1981894" y="5233151"/>
            <a:ext cx="7806179" cy="1477328"/>
          </a:xfrm>
          <a:prstGeom prst="rect">
            <a:avLst/>
          </a:prstGeom>
          <a:ln/>
        </p:spPr>
        <p:style>
          <a:lnRef idx="2">
            <a:schemeClr val="accent5"/>
          </a:lnRef>
          <a:fillRef idx="1">
            <a:schemeClr val="lt1"/>
          </a:fillRef>
          <a:effectRef idx="0">
            <a:schemeClr val="accent5"/>
          </a:effectRef>
          <a:fontRef idx="minor">
            <a:schemeClr val="dk1"/>
          </a:fontRef>
        </p:style>
        <p:txBody>
          <a:bodyPr spcFirstLastPara="1" wrap="square" lIns="91425" tIns="45700" rIns="91425" bIns="45700" anchor="t" anchorCtr="0">
            <a:spAutoFit/>
          </a:bodyPr>
          <a:lstStyle/>
          <a:p>
            <a:pPr marL="0" marR="0" lvl="0" indent="0" algn="l" rtl="0">
              <a:spcBef>
                <a:spcPts val="0"/>
              </a:spcBef>
              <a:spcAft>
                <a:spcPts val="0"/>
              </a:spcAft>
              <a:buNone/>
            </a:pPr>
            <a:r>
              <a:rPr lang="en-IN" sz="1800" u="sng" dirty="0">
                <a:solidFill>
                  <a:schemeClr val="dk1"/>
                </a:solidFill>
                <a:latin typeface="+mj-lt"/>
                <a:ea typeface="Consolas"/>
                <a:cs typeface="Consolas"/>
                <a:sym typeface="Consolas"/>
              </a:rPr>
              <a:t>Dataset details:</a:t>
            </a:r>
            <a:endParaRPr dirty="0">
              <a:latin typeface="+mj-lt"/>
            </a:endParaRPr>
          </a:p>
          <a:p>
            <a:pPr marL="342900" marR="0" lvl="0" indent="-342900" algn="l" rtl="0">
              <a:spcBef>
                <a:spcPts val="0"/>
              </a:spcBef>
              <a:spcAft>
                <a:spcPts val="0"/>
              </a:spcAft>
              <a:buClr>
                <a:schemeClr val="dk1"/>
              </a:buClr>
              <a:buSzPts val="1800"/>
              <a:buFont typeface="Geo"/>
              <a:buAutoNum type="arabicPeriod"/>
            </a:pPr>
            <a:r>
              <a:rPr lang="en-IN" sz="1800" dirty="0">
                <a:solidFill>
                  <a:schemeClr val="dk1"/>
                </a:solidFill>
                <a:latin typeface="+mj-lt"/>
                <a:ea typeface="Consolas"/>
                <a:cs typeface="Consolas"/>
                <a:sym typeface="Consolas"/>
              </a:rPr>
              <a:t>The above dataset containing hotel reviews provided by client.</a:t>
            </a:r>
            <a:endParaRPr dirty="0">
              <a:latin typeface="+mj-lt"/>
            </a:endParaRPr>
          </a:p>
          <a:p>
            <a:pPr marL="342900" marR="0" lvl="0" indent="-342900" algn="l" rtl="0">
              <a:spcBef>
                <a:spcPts val="0"/>
              </a:spcBef>
              <a:spcAft>
                <a:spcPts val="0"/>
              </a:spcAft>
              <a:buClr>
                <a:schemeClr val="dk1"/>
              </a:buClr>
              <a:buSzPts val="1800"/>
              <a:buFont typeface="Geo"/>
              <a:buAutoNum type="arabicPeriod"/>
            </a:pPr>
            <a:r>
              <a:rPr lang="en-IN" sz="1800" dirty="0">
                <a:solidFill>
                  <a:schemeClr val="dk1"/>
                </a:solidFill>
                <a:latin typeface="+mj-lt"/>
                <a:ea typeface="Consolas"/>
                <a:cs typeface="Consolas"/>
                <a:sym typeface="Consolas"/>
              </a:rPr>
              <a:t>The Dataset contains 20,491 rows and 2 columns.</a:t>
            </a:r>
            <a:endParaRPr dirty="0">
              <a:latin typeface="+mj-lt"/>
            </a:endParaRPr>
          </a:p>
          <a:p>
            <a:pPr marL="342900" marR="0" lvl="0" indent="-342900" algn="l" rtl="0">
              <a:spcBef>
                <a:spcPts val="0"/>
              </a:spcBef>
              <a:spcAft>
                <a:spcPts val="0"/>
              </a:spcAft>
              <a:buClr>
                <a:schemeClr val="dk1"/>
              </a:buClr>
              <a:buSzPts val="1800"/>
              <a:buFont typeface="Geo"/>
              <a:buAutoNum type="arabicPeriod"/>
            </a:pPr>
            <a:r>
              <a:rPr lang="en-IN" sz="1800" dirty="0">
                <a:solidFill>
                  <a:schemeClr val="dk1"/>
                </a:solidFill>
                <a:latin typeface="+mj-lt"/>
                <a:ea typeface="Consolas"/>
                <a:cs typeface="Consolas"/>
                <a:sym typeface="Consolas"/>
              </a:rPr>
              <a:t>The Dataset does not have duplicate or missing values.</a:t>
            </a:r>
            <a:endParaRPr dirty="0">
              <a:latin typeface="+mj-lt"/>
            </a:endParaRPr>
          </a:p>
          <a:p>
            <a:pPr marL="342900" marR="0" lvl="0" indent="-228600" algn="l" rtl="0">
              <a:spcBef>
                <a:spcPts val="0"/>
              </a:spcBef>
              <a:spcAft>
                <a:spcPts val="0"/>
              </a:spcAft>
              <a:buClr>
                <a:schemeClr val="dk1"/>
              </a:buClr>
              <a:buSzPts val="1800"/>
              <a:buFont typeface="Geo"/>
              <a:buNone/>
            </a:pPr>
            <a:endParaRPr sz="1800" dirty="0">
              <a:solidFill>
                <a:schemeClr val="dk1"/>
              </a:solidFill>
              <a:latin typeface="+mj-lt"/>
              <a:ea typeface="Consolas"/>
              <a:cs typeface="Consolas"/>
              <a:sym typeface="Consolas"/>
            </a:endParaRPr>
          </a:p>
        </p:txBody>
      </p:sp>
      <p:sp>
        <p:nvSpPr>
          <p:cNvPr id="3" name="TextBox 2">
            <a:extLst>
              <a:ext uri="{FF2B5EF4-FFF2-40B4-BE49-F238E27FC236}">
                <a16:creationId xmlns:a16="http://schemas.microsoft.com/office/drawing/2014/main" id="{05F5DFE2-3EB8-929A-ECC0-49989AF33174}"/>
              </a:ext>
            </a:extLst>
          </p:cNvPr>
          <p:cNvSpPr txBox="1"/>
          <p:nvPr/>
        </p:nvSpPr>
        <p:spPr>
          <a:xfrm>
            <a:off x="4169595" y="59009"/>
            <a:ext cx="3430776" cy="646331"/>
          </a:xfrm>
          <a:prstGeom prst="rect">
            <a:avLst/>
          </a:prstGeom>
          <a:noFill/>
        </p:spPr>
        <p:txBody>
          <a:bodyPr wrap="square">
            <a:spAutoFit/>
          </a:bodyPr>
          <a:lstStyle/>
          <a:p>
            <a:pPr algn="just"/>
            <a:r>
              <a:rPr lang="en-US" sz="3600" b="0"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Description:</a:t>
            </a:r>
          </a:p>
        </p:txBody>
      </p:sp>
      <p:pic>
        <p:nvPicPr>
          <p:cNvPr id="6" name="Picture 5">
            <a:extLst>
              <a:ext uri="{FF2B5EF4-FFF2-40B4-BE49-F238E27FC236}">
                <a16:creationId xmlns:a16="http://schemas.microsoft.com/office/drawing/2014/main" id="{7A9B4007-71DB-4B28-F6EB-94A32F328047}"/>
              </a:ext>
            </a:extLst>
          </p:cNvPr>
          <p:cNvPicPr>
            <a:picLocks noChangeAspect="1"/>
          </p:cNvPicPr>
          <p:nvPr/>
        </p:nvPicPr>
        <p:blipFill>
          <a:blip r:embed="rId3"/>
          <a:stretch>
            <a:fillRect/>
          </a:stretch>
        </p:blipFill>
        <p:spPr>
          <a:xfrm>
            <a:off x="3442563" y="809270"/>
            <a:ext cx="4884843" cy="4223838"/>
          </a:xfrm>
          <a:prstGeom prst="rect">
            <a:avLst/>
          </a:prstGeom>
        </p:spPr>
      </p:pic>
      <p:sp>
        <p:nvSpPr>
          <p:cNvPr id="2" name="Rectangle 1">
            <a:extLst>
              <a:ext uri="{FF2B5EF4-FFF2-40B4-BE49-F238E27FC236}">
                <a16:creationId xmlns:a16="http://schemas.microsoft.com/office/drawing/2014/main" id="{980BCD18-9A1D-C9F6-FC01-2795F9A5999B}"/>
              </a:ext>
            </a:extLst>
          </p:cNvPr>
          <p:cNvSpPr/>
          <p:nvPr/>
        </p:nvSpPr>
        <p:spPr>
          <a:xfrm>
            <a:off x="3430954" y="809270"/>
            <a:ext cx="4892431" cy="4216022"/>
          </a:xfrm>
          <a:prstGeom prst="rect">
            <a:avLst/>
          </a:prstGeom>
          <a:noFill/>
          <a:ln>
            <a:noFill/>
          </a:ln>
          <a:effectLst>
            <a:reflection blurRad="6350" stA="50000" endA="300" endPos="5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F4FEDA7-C52A-81EF-EDF3-8ABCCA15D292}"/>
              </a:ext>
            </a:extLst>
          </p:cNvPr>
          <p:cNvSpPr/>
          <p:nvPr/>
        </p:nvSpPr>
        <p:spPr>
          <a:xfrm>
            <a:off x="3430954" y="809270"/>
            <a:ext cx="4892431" cy="4216022"/>
          </a:xfrm>
          <a:prstGeom prst="rect">
            <a:avLst/>
          </a:prstGeom>
          <a:noFill/>
          <a:ln>
            <a:solidFill>
              <a:schemeClr val="bg1">
                <a:lumMod val="95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6"/>
          <p:cNvSpPr txBox="1"/>
          <p:nvPr/>
        </p:nvSpPr>
        <p:spPr>
          <a:xfrm>
            <a:off x="773206" y="5604691"/>
            <a:ext cx="10645588" cy="369291"/>
          </a:xfrm>
          <a:prstGeom prst="rect">
            <a:avLst/>
          </a:prstGeom>
          <a:ln/>
        </p:spPr>
        <p:style>
          <a:lnRef idx="2">
            <a:schemeClr val="accent2"/>
          </a:lnRef>
          <a:fillRef idx="1">
            <a:schemeClr val="lt1"/>
          </a:fillRef>
          <a:effectRef idx="0">
            <a:schemeClr val="accent2"/>
          </a:effectRef>
          <a:fontRef idx="minor">
            <a:schemeClr val="dk1"/>
          </a:fontRef>
        </p:style>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mj-lt"/>
                <a:ea typeface="Consolas"/>
                <a:cs typeface="Consolas"/>
                <a:sym typeface="Consolas"/>
              </a:rPr>
              <a:t>Here as we see 4 and 5 rating are contributing nearly 75% which shows biased towards positive side.</a:t>
            </a:r>
            <a:endParaRPr dirty="0">
              <a:latin typeface="+mj-lt"/>
            </a:endParaRPr>
          </a:p>
        </p:txBody>
      </p:sp>
      <p:pic>
        <p:nvPicPr>
          <p:cNvPr id="115" name="Google Shape;115;p6"/>
          <p:cNvPicPr preferRelativeResize="0"/>
          <p:nvPr/>
        </p:nvPicPr>
        <p:blipFill rotWithShape="1">
          <a:blip r:embed="rId3">
            <a:alphaModFix/>
          </a:blip>
          <a:srcRect r="15589"/>
          <a:stretch/>
        </p:blipFill>
        <p:spPr>
          <a:xfrm>
            <a:off x="8199410" y="1342202"/>
            <a:ext cx="1834013" cy="339010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TextBox 2">
            <a:extLst>
              <a:ext uri="{FF2B5EF4-FFF2-40B4-BE49-F238E27FC236}">
                <a16:creationId xmlns:a16="http://schemas.microsoft.com/office/drawing/2014/main" id="{BC059197-A0D9-75B4-36F0-2D5AA67FE655}"/>
              </a:ext>
            </a:extLst>
          </p:cNvPr>
          <p:cNvSpPr txBox="1"/>
          <p:nvPr/>
        </p:nvSpPr>
        <p:spPr>
          <a:xfrm>
            <a:off x="3524739" y="97309"/>
            <a:ext cx="6096000" cy="646331"/>
          </a:xfrm>
          <a:prstGeom prst="rect">
            <a:avLst/>
          </a:prstGeom>
          <a:noFill/>
        </p:spPr>
        <p:txBody>
          <a:bodyPr wrap="square">
            <a:spAutoFit/>
          </a:bodyPr>
          <a:lstStyle/>
          <a:p>
            <a:pPr marL="0" marR="0" lvl="0" indent="0" algn="ctr" rtl="0">
              <a:spcBef>
                <a:spcPts val="0"/>
              </a:spcBef>
              <a:spcAft>
                <a:spcPts val="0"/>
              </a:spcAft>
              <a:buClr>
                <a:schemeClr val="dk1"/>
              </a:buClr>
              <a:buSzPts val="1600"/>
              <a:buFont typeface="Libre Franklin"/>
              <a:buNone/>
            </a:pPr>
            <a:r>
              <a:rPr lang="en-IN" sz="3600" dirty="0">
                <a:solidFill>
                  <a:schemeClr val="dk1"/>
                </a:solidFill>
                <a:latin typeface="Times New Roman" panose="02020603050405020304" pitchFamily="18" charset="0"/>
                <a:ea typeface="Libre Franklin"/>
                <a:cs typeface="Times New Roman" panose="02020603050405020304" pitchFamily="18" charset="0"/>
                <a:sym typeface="Libre Franklin"/>
              </a:rPr>
              <a:t>Exploratory Data Analysis</a:t>
            </a:r>
            <a:endParaRPr lang="en-IN" sz="3600" dirty="0">
              <a:solidFill>
                <a:schemeClr val="dk1"/>
              </a:solidFill>
              <a:latin typeface="Times New Roman" panose="02020603050405020304" pitchFamily="18" charset="0"/>
              <a:cs typeface="Times New Roman" panose="02020603050405020304" pitchFamily="18" charset="0"/>
              <a:sym typeface="Arial"/>
            </a:endParaRPr>
          </a:p>
        </p:txBody>
      </p:sp>
      <p:pic>
        <p:nvPicPr>
          <p:cNvPr id="5" name="Picture 4">
            <a:extLst>
              <a:ext uri="{FF2B5EF4-FFF2-40B4-BE49-F238E27FC236}">
                <a16:creationId xmlns:a16="http://schemas.microsoft.com/office/drawing/2014/main" id="{446CD5B6-B909-A394-7812-C5EF50F7A27F}"/>
              </a:ext>
            </a:extLst>
          </p:cNvPr>
          <p:cNvPicPr>
            <a:picLocks noChangeAspect="1"/>
          </p:cNvPicPr>
          <p:nvPr/>
        </p:nvPicPr>
        <p:blipFill>
          <a:blip r:embed="rId4"/>
          <a:stretch>
            <a:fillRect/>
          </a:stretch>
        </p:blipFill>
        <p:spPr>
          <a:xfrm>
            <a:off x="2063263" y="856665"/>
            <a:ext cx="4970584" cy="4475745"/>
          </a:xfrm>
          <a:prstGeom prst="rect">
            <a:avLst/>
          </a:prstGeom>
        </p:spPr>
      </p:pic>
      <p:sp>
        <p:nvSpPr>
          <p:cNvPr id="9" name="Rectangle 8">
            <a:extLst>
              <a:ext uri="{FF2B5EF4-FFF2-40B4-BE49-F238E27FC236}">
                <a16:creationId xmlns:a16="http://schemas.microsoft.com/office/drawing/2014/main" id="{C3EA3AB0-15D0-4FD8-9C3D-B33A8802C411}"/>
              </a:ext>
            </a:extLst>
          </p:cNvPr>
          <p:cNvSpPr/>
          <p:nvPr/>
        </p:nvSpPr>
        <p:spPr>
          <a:xfrm>
            <a:off x="2063263" y="922215"/>
            <a:ext cx="4970584" cy="4475745"/>
          </a:xfrm>
          <a:prstGeom prst="rect">
            <a:avLst/>
          </a:prstGeom>
          <a:noFill/>
          <a:ln>
            <a:solidFill>
              <a:schemeClr val="accent6">
                <a:lumMod val="40000"/>
                <a:lumOff val="60000"/>
              </a:schemeClr>
            </a:solid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AF9B81-3E8E-E87D-60BB-C1070ABFE73F}"/>
              </a:ext>
            </a:extLst>
          </p:cNvPr>
          <p:cNvPicPr>
            <a:picLocks noChangeAspect="1"/>
          </p:cNvPicPr>
          <p:nvPr/>
        </p:nvPicPr>
        <p:blipFill>
          <a:blip r:embed="rId2"/>
          <a:stretch>
            <a:fillRect/>
          </a:stretch>
        </p:blipFill>
        <p:spPr>
          <a:xfrm>
            <a:off x="2868244" y="435183"/>
            <a:ext cx="8159262" cy="3103232"/>
          </a:xfrm>
          <a:prstGeom prst="rect">
            <a:avLst/>
          </a:prstGeom>
        </p:spPr>
      </p:pic>
      <p:pic>
        <p:nvPicPr>
          <p:cNvPr id="5" name="Picture 4">
            <a:extLst>
              <a:ext uri="{FF2B5EF4-FFF2-40B4-BE49-F238E27FC236}">
                <a16:creationId xmlns:a16="http://schemas.microsoft.com/office/drawing/2014/main" id="{49C226B8-D71E-CA98-DE28-28F18A8282AB}"/>
              </a:ext>
            </a:extLst>
          </p:cNvPr>
          <p:cNvPicPr>
            <a:picLocks noChangeAspect="1"/>
          </p:cNvPicPr>
          <p:nvPr/>
        </p:nvPicPr>
        <p:blipFill>
          <a:blip r:embed="rId3"/>
          <a:stretch>
            <a:fillRect/>
          </a:stretch>
        </p:blipFill>
        <p:spPr>
          <a:xfrm>
            <a:off x="250093" y="4102649"/>
            <a:ext cx="8331200" cy="2595136"/>
          </a:xfrm>
          <a:prstGeom prst="rect">
            <a:avLst/>
          </a:prstGeom>
        </p:spPr>
      </p:pic>
      <p:sp>
        <p:nvSpPr>
          <p:cNvPr id="6" name="Rectangle 5">
            <a:extLst>
              <a:ext uri="{FF2B5EF4-FFF2-40B4-BE49-F238E27FC236}">
                <a16:creationId xmlns:a16="http://schemas.microsoft.com/office/drawing/2014/main" id="{2745394C-02BB-3282-22CF-7196D60308F5}"/>
              </a:ext>
            </a:extLst>
          </p:cNvPr>
          <p:cNvSpPr/>
          <p:nvPr/>
        </p:nvSpPr>
        <p:spPr>
          <a:xfrm>
            <a:off x="2868245" y="562708"/>
            <a:ext cx="8159261" cy="2975707"/>
          </a:xfrm>
          <a:prstGeom prst="rect">
            <a:avLst/>
          </a:prstGeom>
          <a:noFill/>
          <a:ln>
            <a:solidFill>
              <a:schemeClr val="accent6">
                <a:lumMod val="20000"/>
                <a:lumOff val="80000"/>
              </a:schemeClr>
            </a:solid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3E8498DA-F690-803B-19AC-565F870ED305}"/>
              </a:ext>
            </a:extLst>
          </p:cNvPr>
          <p:cNvSpPr/>
          <p:nvPr/>
        </p:nvSpPr>
        <p:spPr>
          <a:xfrm>
            <a:off x="242277" y="4079631"/>
            <a:ext cx="8339015" cy="2610338"/>
          </a:xfrm>
          <a:prstGeom prst="rect">
            <a:avLst/>
          </a:prstGeom>
          <a:noFill/>
          <a:ln>
            <a:solidFill>
              <a:schemeClr val="accent6">
                <a:lumMod val="60000"/>
                <a:lumOff val="40000"/>
              </a:schemeClr>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5039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461CA4-D899-92F4-A937-3BE7A0DD6FA8}"/>
              </a:ext>
            </a:extLst>
          </p:cNvPr>
          <p:cNvPicPr>
            <a:picLocks noChangeAspect="1"/>
          </p:cNvPicPr>
          <p:nvPr/>
        </p:nvPicPr>
        <p:blipFill>
          <a:blip r:embed="rId2"/>
          <a:stretch>
            <a:fillRect/>
          </a:stretch>
        </p:blipFill>
        <p:spPr>
          <a:xfrm>
            <a:off x="5931876" y="187568"/>
            <a:ext cx="6260123" cy="3321540"/>
          </a:xfrm>
          <a:prstGeom prst="rect">
            <a:avLst/>
          </a:prstGeom>
        </p:spPr>
      </p:pic>
      <p:pic>
        <p:nvPicPr>
          <p:cNvPr id="11" name="Picture 10">
            <a:extLst>
              <a:ext uri="{FF2B5EF4-FFF2-40B4-BE49-F238E27FC236}">
                <a16:creationId xmlns:a16="http://schemas.microsoft.com/office/drawing/2014/main" id="{E113435F-ACFD-B451-26A9-FF918C8DF02A}"/>
              </a:ext>
            </a:extLst>
          </p:cNvPr>
          <p:cNvPicPr>
            <a:picLocks noChangeAspect="1"/>
          </p:cNvPicPr>
          <p:nvPr/>
        </p:nvPicPr>
        <p:blipFill>
          <a:blip r:embed="rId3"/>
          <a:stretch>
            <a:fillRect/>
          </a:stretch>
        </p:blipFill>
        <p:spPr>
          <a:xfrm>
            <a:off x="168169" y="3429000"/>
            <a:ext cx="5576139" cy="3321540"/>
          </a:xfrm>
          <a:prstGeom prst="rect">
            <a:avLst/>
          </a:prstGeom>
        </p:spPr>
      </p:pic>
      <p:sp>
        <p:nvSpPr>
          <p:cNvPr id="15" name="Rectangle 14">
            <a:extLst>
              <a:ext uri="{FF2B5EF4-FFF2-40B4-BE49-F238E27FC236}">
                <a16:creationId xmlns:a16="http://schemas.microsoft.com/office/drawing/2014/main" id="{CCF4CD3D-5EF1-A99F-43DB-057806DD23A7}"/>
              </a:ext>
            </a:extLst>
          </p:cNvPr>
          <p:cNvSpPr/>
          <p:nvPr/>
        </p:nvSpPr>
        <p:spPr>
          <a:xfrm>
            <a:off x="5931876" y="187568"/>
            <a:ext cx="6197601" cy="3321540"/>
          </a:xfrm>
          <a:prstGeom prst="rect">
            <a:avLst/>
          </a:prstGeom>
          <a:no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2F1F3177-1632-0034-CA2C-8638260E5D1E}"/>
              </a:ext>
            </a:extLst>
          </p:cNvPr>
          <p:cNvSpPr/>
          <p:nvPr/>
        </p:nvSpPr>
        <p:spPr>
          <a:xfrm>
            <a:off x="140677" y="3429000"/>
            <a:ext cx="5603631" cy="3321540"/>
          </a:xfrm>
          <a:prstGeom prst="rect">
            <a:avLst/>
          </a:prstGeom>
          <a:no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F03366F-6E90-0C7B-E212-8A3CCD19D2EC}"/>
              </a:ext>
            </a:extLst>
          </p:cNvPr>
          <p:cNvSpPr txBox="1"/>
          <p:nvPr/>
        </p:nvSpPr>
        <p:spPr>
          <a:xfrm>
            <a:off x="841663" y="1448228"/>
            <a:ext cx="4707082" cy="984885"/>
          </a:xfrm>
          <a:prstGeom prst="rect">
            <a:avLst/>
          </a:prstGeom>
          <a:noFill/>
        </p:spPr>
        <p:txBody>
          <a:bodyPr wrap="square">
            <a:spAutoFit/>
          </a:bodyPr>
          <a:lstStyle/>
          <a:p>
            <a:pPr marL="342900" marR="0" lvl="0" indent="-342900" rtl="0">
              <a:spcBef>
                <a:spcPts val="0"/>
              </a:spcBef>
              <a:spcAft>
                <a:spcPts val="0"/>
              </a:spcAft>
              <a:buClr>
                <a:schemeClr val="dk1"/>
              </a:buClr>
              <a:buSzPts val="1600"/>
              <a:buFont typeface="Wingdings" panose="05000000000000000000" pitchFamily="2" charset="2"/>
              <a:buChar char="Ø"/>
            </a:pPr>
            <a:r>
              <a:rPr lang="en-IN" sz="2000" dirty="0">
                <a:solidFill>
                  <a:schemeClr val="dk1"/>
                </a:solidFill>
                <a:latin typeface="Times New Roman" panose="02020603050405020304" pitchFamily="18" charset="0"/>
                <a:cs typeface="Times New Roman" panose="02020603050405020304" pitchFamily="18" charset="0"/>
                <a:sym typeface="Libre Franklin"/>
              </a:rPr>
              <a:t>This Graph shows top websites preferred by costumers to book hotel online</a:t>
            </a:r>
          </a:p>
          <a:p>
            <a:pPr marL="0" marR="0" lvl="0" indent="0" rtl="0">
              <a:spcBef>
                <a:spcPts val="0"/>
              </a:spcBef>
              <a:spcAft>
                <a:spcPts val="0"/>
              </a:spcAft>
              <a:buClr>
                <a:schemeClr val="dk1"/>
              </a:buClr>
              <a:buSzPts val="1600"/>
              <a:buFont typeface="Libre Franklin"/>
              <a:buNone/>
            </a:pPr>
            <a:endParaRPr lang="en-IN" sz="1800" dirty="0">
              <a:solidFill>
                <a:schemeClr val="dk1"/>
              </a:solidFill>
              <a:latin typeface="Times New Roman" panose="02020603050405020304" pitchFamily="18" charset="0"/>
              <a:cs typeface="Times New Roman" panose="02020603050405020304" pitchFamily="18" charset="0"/>
              <a:sym typeface="Arial"/>
            </a:endParaRPr>
          </a:p>
        </p:txBody>
      </p:sp>
      <p:sp>
        <p:nvSpPr>
          <p:cNvPr id="5" name="TextBox 4">
            <a:extLst>
              <a:ext uri="{FF2B5EF4-FFF2-40B4-BE49-F238E27FC236}">
                <a16:creationId xmlns:a16="http://schemas.microsoft.com/office/drawing/2014/main" id="{BD767A45-229A-D21B-9364-B8D00463C3EE}"/>
              </a:ext>
            </a:extLst>
          </p:cNvPr>
          <p:cNvSpPr txBox="1"/>
          <p:nvPr/>
        </p:nvSpPr>
        <p:spPr>
          <a:xfrm>
            <a:off x="6041246" y="4274162"/>
            <a:ext cx="5978859" cy="1631216"/>
          </a:xfrm>
          <a:prstGeom prst="rect">
            <a:avLst/>
          </a:prstGeom>
          <a:noFill/>
        </p:spPr>
        <p:txBody>
          <a:bodyPr wrap="square">
            <a:spAutoFit/>
          </a:bodyPr>
          <a:lstStyle/>
          <a:p>
            <a:pPr marL="342900" marR="0" lvl="0" indent="-342900" rtl="0">
              <a:spcBef>
                <a:spcPts val="0"/>
              </a:spcBef>
              <a:spcAft>
                <a:spcPts val="0"/>
              </a:spcAft>
              <a:buClr>
                <a:schemeClr val="dk1"/>
              </a:buClr>
              <a:buSzPts val="1600"/>
              <a:buFont typeface="Wingdings" panose="05000000000000000000" pitchFamily="2" charset="2"/>
              <a:buChar char="Ø"/>
            </a:pPr>
            <a:endParaRPr lang="en-IN" sz="2000" dirty="0">
              <a:solidFill>
                <a:schemeClr val="dk1"/>
              </a:solidFill>
              <a:latin typeface="Times New Roman" panose="02020603050405020304" pitchFamily="18" charset="0"/>
              <a:cs typeface="Times New Roman" panose="02020603050405020304" pitchFamily="18" charset="0"/>
              <a:sym typeface="Libre Franklin"/>
            </a:endParaRPr>
          </a:p>
          <a:p>
            <a:pPr marL="342900" marR="0" lvl="0" indent="-342900" rtl="0">
              <a:spcBef>
                <a:spcPts val="0"/>
              </a:spcBef>
              <a:spcAft>
                <a:spcPts val="0"/>
              </a:spcAft>
              <a:buClr>
                <a:schemeClr val="dk1"/>
              </a:buClr>
              <a:buSzPts val="1600"/>
              <a:buFont typeface="Wingdings" panose="05000000000000000000" pitchFamily="2" charset="2"/>
              <a:buChar char="Ø"/>
            </a:pPr>
            <a:r>
              <a:rPr lang="en-IN" sz="2000" dirty="0">
                <a:solidFill>
                  <a:schemeClr val="dk1"/>
                </a:solidFill>
                <a:latin typeface="Times New Roman" panose="02020603050405020304" pitchFamily="18" charset="0"/>
                <a:cs typeface="Times New Roman" panose="02020603050405020304" pitchFamily="18" charset="0"/>
                <a:sym typeface="Libre Franklin"/>
              </a:rPr>
              <a:t>Word count for expensive and Affordable indicates major concern towards hotel costing</a:t>
            </a:r>
          </a:p>
          <a:p>
            <a:pPr marL="342900" marR="0" lvl="0" indent="-342900" rtl="0">
              <a:spcBef>
                <a:spcPts val="0"/>
              </a:spcBef>
              <a:spcAft>
                <a:spcPts val="0"/>
              </a:spcAft>
              <a:buClr>
                <a:schemeClr val="dk1"/>
              </a:buClr>
              <a:buSzPts val="1600"/>
              <a:buFont typeface="Wingdings" panose="05000000000000000000" pitchFamily="2" charset="2"/>
              <a:buChar char="Ø"/>
            </a:pPr>
            <a:endParaRPr lang="en-IN" sz="2000" dirty="0">
              <a:solidFill>
                <a:schemeClr val="dk1"/>
              </a:solidFill>
              <a:latin typeface="Times New Roman" panose="02020603050405020304" pitchFamily="18" charset="0"/>
              <a:cs typeface="Times New Roman" panose="02020603050405020304" pitchFamily="18" charset="0"/>
              <a:sym typeface="Libre Franklin"/>
            </a:endParaRPr>
          </a:p>
          <a:p>
            <a:pPr marL="342900" marR="0" lvl="0" indent="-342900" rtl="0">
              <a:spcBef>
                <a:spcPts val="0"/>
              </a:spcBef>
              <a:spcAft>
                <a:spcPts val="0"/>
              </a:spcAft>
              <a:buClr>
                <a:schemeClr val="dk1"/>
              </a:buClr>
              <a:buSzPts val="1600"/>
              <a:buFont typeface="Wingdings" panose="05000000000000000000" pitchFamily="2" charset="2"/>
              <a:buChar char="Ø"/>
            </a:pPr>
            <a:endParaRPr lang="en-IN" sz="2000" dirty="0">
              <a:solidFill>
                <a:schemeClr val="dk1"/>
              </a:solidFill>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293616752"/>
      </p:ext>
    </p:extLst>
  </p:cSld>
  <p:clrMapOvr>
    <a:masterClrMapping/>
  </p:clrMapOvr>
</p:sld>
</file>

<file path=ppt/theme/theme1.xml><?xml version="1.0" encoding="utf-8"?>
<a:theme xmlns:a="http://schemas.openxmlformats.org/drawingml/2006/main"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1005</TotalTime>
  <Words>989</Words>
  <Application>Microsoft Office PowerPoint</Application>
  <PresentationFormat>Widescreen</PresentationFormat>
  <Paragraphs>155</Paragraphs>
  <Slides>23</Slides>
  <Notes>12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23</vt:i4>
      </vt:variant>
    </vt:vector>
  </HeadingPairs>
  <TitlesOfParts>
    <vt:vector size="36" baseType="lpstr">
      <vt:lpstr>Bookman Old Style</vt:lpstr>
      <vt:lpstr>Times New Roman</vt:lpstr>
      <vt:lpstr>Roboto</vt:lpstr>
      <vt:lpstr>Libre Franklin</vt:lpstr>
      <vt:lpstr>source-serif-pro</vt:lpstr>
      <vt:lpstr>Geo</vt:lpstr>
      <vt:lpstr>Arial</vt:lpstr>
      <vt:lpstr>Calibri</vt:lpstr>
      <vt:lpstr>Arial</vt:lpstr>
      <vt:lpstr>Wingdings</vt:lpstr>
      <vt:lpstr>Tw Cen MT</vt:lpstr>
      <vt:lpstr>Custom</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Review  Data Analysis</dc:title>
  <dc:creator>pynearpita06@gmail.com</dc:creator>
  <cp:lastModifiedBy>Rugved Chaudhari</cp:lastModifiedBy>
  <cp:revision>31</cp:revision>
  <dcterms:created xsi:type="dcterms:W3CDTF">2022-11-21T10:24:27Z</dcterms:created>
  <dcterms:modified xsi:type="dcterms:W3CDTF">2023-12-20T15:39:33Z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2023-12-18T05:59:54Z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00357408-a931-4ccb-bfcf-fa067e58636a</vt:lpwstr>
  </property>
  <property fmtid="{D5CDD505-2E9C-101B-9397-08002B2CF9AE}" pid="8" name="MSIP_Label_defa4170-0d19-0005-0004-bc88714345d2_ActionId">
    <vt:lpwstr>2d9eaa8a-c4a2-4493-8484-1d328cf7c533</vt:lpwstr>
  </property>
  <property fmtid="{D5CDD505-2E9C-101B-9397-08002B2CF9AE}" pid="9" name="MSIP_Label_defa4170-0d19-0005-0004-bc88714345d2_ContentBits">
    <vt:lpwstr>0</vt:lpwstr>
  </property>
</Properties>
</file>