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Bold" charset="1" panose="00000800000000000000"/>
      <p:regular r:id="rId15"/>
    </p:embeddedFont>
    <p:embeddedFont>
      <p:font typeface="Montserrat" charset="1" panose="00000500000000000000"/>
      <p:regular r:id="rId16"/>
    </p:embeddedFont>
    <p:embeddedFont>
      <p:font typeface="Montserrat Medium" charset="1" panose="000006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9433973" y="1716199"/>
            <a:ext cx="8608364" cy="860836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9729999" y="2012224"/>
            <a:ext cx="8016312" cy="801631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blipFill>
              <a:blip r:embed="rId3"/>
              <a:stretch>
                <a:fillRect l="-25000" t="0" r="-25000" b="0"/>
              </a:stretch>
            </a:blipFill>
          </p:spPr>
        </p:sp>
      </p:grpSp>
      <p:grpSp>
        <p:nvGrpSpPr>
          <p:cNvPr name="Group 7" id="7"/>
          <p:cNvGrpSpPr/>
          <p:nvPr/>
        </p:nvGrpSpPr>
        <p:grpSpPr>
          <a:xfrm rot="0">
            <a:off x="-4433562" y="-3407473"/>
            <a:ext cx="8279935" cy="827993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7023500" y="8129833"/>
            <a:ext cx="6714655" cy="67146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5174512" y="6236124"/>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3" id="13"/>
          <p:cNvGrpSpPr/>
          <p:nvPr/>
        </p:nvGrpSpPr>
        <p:grpSpPr>
          <a:xfrm rot="0">
            <a:off x="14319028" y="-3204524"/>
            <a:ext cx="8608364" cy="860836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5" id="15"/>
          <p:cNvSpPr/>
          <p:nvPr/>
        </p:nvSpPr>
        <p:spPr>
          <a:xfrm flipH="false" flipV="false" rot="0">
            <a:off x="-4144639" y="5403840"/>
            <a:ext cx="12375338" cy="8229600"/>
          </a:xfrm>
          <a:custGeom>
            <a:avLst/>
            <a:gdLst/>
            <a:ahLst/>
            <a:cxnLst/>
            <a:rect r="r" b="b" t="t" l="l"/>
            <a:pathLst>
              <a:path h="8229600" w="12375338">
                <a:moveTo>
                  <a:pt x="0" y="0"/>
                </a:moveTo>
                <a:lnTo>
                  <a:pt x="12375338" y="0"/>
                </a:lnTo>
                <a:lnTo>
                  <a:pt x="12375338" y="8229600"/>
                </a:lnTo>
                <a:lnTo>
                  <a:pt x="0" y="8229600"/>
                </a:lnTo>
                <a:lnTo>
                  <a:pt x="0" y="0"/>
                </a:lnTo>
                <a:close/>
              </a:path>
            </a:pathLst>
          </a:custGeom>
          <a:blipFill>
            <a:blip r:embed="rId4">
              <a:alphaModFix amt="28000"/>
            </a:blip>
            <a:stretch>
              <a:fillRect l="0" t="0" r="0" b="0"/>
            </a:stretch>
          </a:blipFill>
        </p:spPr>
      </p:sp>
      <p:sp>
        <p:nvSpPr>
          <p:cNvPr name="TextBox 16" id="16"/>
          <p:cNvSpPr txBox="true"/>
          <p:nvPr/>
        </p:nvSpPr>
        <p:spPr>
          <a:xfrm rot="0">
            <a:off x="416609" y="3874800"/>
            <a:ext cx="10224034" cy="10524161"/>
          </a:xfrm>
          <a:prstGeom prst="rect">
            <a:avLst/>
          </a:prstGeom>
        </p:spPr>
        <p:txBody>
          <a:bodyPr anchor="t" rtlCol="false" tIns="0" lIns="0" bIns="0" rIns="0">
            <a:spAutoFit/>
          </a:bodyPr>
          <a:lstStyle/>
          <a:p>
            <a:pPr algn="l">
              <a:lnSpc>
                <a:spcPts val="11637"/>
              </a:lnSpc>
            </a:pPr>
            <a:r>
              <a:rPr lang="en-US" sz="12930" b="true">
                <a:solidFill>
                  <a:srgbClr val="333B40"/>
                </a:solidFill>
                <a:latin typeface="Poppins Bold"/>
                <a:ea typeface="Poppins Bold"/>
                <a:cs typeface="Poppins Bold"/>
                <a:sym typeface="Poppins Bold"/>
              </a:rPr>
              <a:t>HOUSING PRICES</a:t>
            </a:r>
          </a:p>
          <a:p>
            <a:pPr algn="l">
              <a:lnSpc>
                <a:spcPts val="11637"/>
              </a:lnSpc>
            </a:pPr>
            <a:r>
              <a:rPr lang="en-US" sz="12930" b="true">
                <a:solidFill>
                  <a:srgbClr val="333B40"/>
                </a:solidFill>
                <a:latin typeface="Poppins Bold"/>
                <a:ea typeface="Poppins Bold"/>
                <a:cs typeface="Poppins Bold"/>
                <a:sym typeface="Poppins Bold"/>
              </a:rPr>
              <a:t>PREDICTION </a:t>
            </a:r>
          </a:p>
          <a:p>
            <a:pPr algn="l">
              <a:lnSpc>
                <a:spcPts val="11637"/>
              </a:lnSpc>
            </a:pPr>
          </a:p>
          <a:p>
            <a:pPr algn="l">
              <a:lnSpc>
                <a:spcPts val="11637"/>
              </a:lnSpc>
            </a:pPr>
          </a:p>
          <a:p>
            <a:pPr algn="l">
              <a:lnSpc>
                <a:spcPts val="11637"/>
              </a:lnSpc>
            </a:pPr>
            <a:r>
              <a:rPr lang="en-US" sz="12930" b="true">
                <a:solidFill>
                  <a:srgbClr val="333B40"/>
                </a:solidFill>
                <a:latin typeface="Poppins Bold"/>
                <a:ea typeface="Poppins Bold"/>
                <a:cs typeface="Poppins Bold"/>
                <a:sym typeface="Poppins Bold"/>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5540385" y="371442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6053003" y="2923821"/>
            <a:ext cx="6181995" cy="1200150"/>
          </a:xfrm>
          <a:prstGeom prst="rect">
            <a:avLst/>
          </a:prstGeom>
        </p:spPr>
        <p:txBody>
          <a:bodyPr anchor="t" rtlCol="false" tIns="0" lIns="0" bIns="0" rIns="0">
            <a:spAutoFit/>
          </a:bodyPr>
          <a:lstStyle/>
          <a:p>
            <a:pPr algn="l">
              <a:lnSpc>
                <a:spcPts val="8100"/>
              </a:lnSpc>
            </a:pPr>
            <a:r>
              <a:rPr lang="en-US" sz="9000" b="true">
                <a:solidFill>
                  <a:srgbClr val="333B40"/>
                </a:solidFill>
                <a:latin typeface="Poppins Bold"/>
                <a:ea typeface="Poppins Bold"/>
                <a:cs typeface="Poppins Bold"/>
                <a:sym typeface="Poppins Bold"/>
              </a:rPr>
              <a:t>ABSTRACT</a:t>
            </a:r>
          </a:p>
        </p:txBody>
      </p:sp>
      <p:sp>
        <p:nvSpPr>
          <p:cNvPr name="TextBox 15" id="15"/>
          <p:cNvSpPr txBox="true"/>
          <p:nvPr/>
        </p:nvSpPr>
        <p:spPr>
          <a:xfrm rot="0">
            <a:off x="2906859" y="4320894"/>
            <a:ext cx="11896196" cy="4128135"/>
          </a:xfrm>
          <a:prstGeom prst="rect">
            <a:avLst/>
          </a:prstGeom>
        </p:spPr>
        <p:txBody>
          <a:bodyPr anchor="t" rtlCol="false" tIns="0" lIns="0" bIns="0" rIns="0">
            <a:spAutoFit/>
          </a:bodyPr>
          <a:lstStyle/>
          <a:p>
            <a:pPr algn="ctr">
              <a:lnSpc>
                <a:spcPts val="3630"/>
              </a:lnSpc>
            </a:pPr>
            <a:r>
              <a:rPr lang="en-US" sz="3300">
                <a:solidFill>
                  <a:srgbClr val="333B40"/>
                </a:solidFill>
                <a:latin typeface="Montserrat"/>
                <a:ea typeface="Montserrat"/>
                <a:cs typeface="Montserrat"/>
                <a:sym typeface="Montserrat"/>
              </a:rPr>
              <a:t>The Housing Price Prediction project uses machine learning to estimate property prices based on key factors like location, size, and market trends. By analyzing historical data, it identifies critical predictors and delivers accurate forecasts. The project follows an end-to-end workflow, from data collection and EDA to model deployment. Outcomes provide valuable insights for real estate stakeholders, enhancing decision-making and investment strategies.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5373076" y="3903875"/>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624421"/>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4304182" y="2839977"/>
            <a:ext cx="9679636" cy="1200150"/>
          </a:xfrm>
          <a:prstGeom prst="rect">
            <a:avLst/>
          </a:prstGeom>
        </p:spPr>
        <p:txBody>
          <a:bodyPr anchor="t" rtlCol="false" tIns="0" lIns="0" bIns="0" rIns="0">
            <a:spAutoFit/>
          </a:bodyPr>
          <a:lstStyle/>
          <a:p>
            <a:pPr algn="l">
              <a:lnSpc>
                <a:spcPts val="8100"/>
              </a:lnSpc>
            </a:pPr>
            <a:r>
              <a:rPr lang="en-US" sz="9000" b="true">
                <a:solidFill>
                  <a:srgbClr val="333B40"/>
                </a:solidFill>
                <a:latin typeface="Poppins Bold"/>
                <a:ea typeface="Poppins Bold"/>
                <a:cs typeface="Poppins Bold"/>
                <a:sym typeface="Poppins Bold"/>
              </a:rPr>
              <a:t>INTRODUCTION</a:t>
            </a:r>
          </a:p>
        </p:txBody>
      </p:sp>
      <p:sp>
        <p:nvSpPr>
          <p:cNvPr name="TextBox 15" id="15"/>
          <p:cNvSpPr txBox="true"/>
          <p:nvPr/>
        </p:nvSpPr>
        <p:spPr>
          <a:xfrm rot="0">
            <a:off x="2906859" y="4355610"/>
            <a:ext cx="11896196" cy="4128135"/>
          </a:xfrm>
          <a:prstGeom prst="rect">
            <a:avLst/>
          </a:prstGeom>
        </p:spPr>
        <p:txBody>
          <a:bodyPr anchor="t" rtlCol="false" tIns="0" lIns="0" bIns="0" rIns="0">
            <a:spAutoFit/>
          </a:bodyPr>
          <a:lstStyle/>
          <a:p>
            <a:pPr algn="ctr">
              <a:lnSpc>
                <a:spcPts val="3630"/>
              </a:lnSpc>
            </a:pPr>
            <a:r>
              <a:rPr lang="en-US" sz="3300">
                <a:solidFill>
                  <a:srgbClr val="333B40"/>
                </a:solidFill>
                <a:latin typeface="Montserrat"/>
                <a:ea typeface="Montserrat"/>
                <a:cs typeface="Montserrat"/>
                <a:sym typeface="Montserrat"/>
              </a:rPr>
              <a:t>Accurately predicting housing prices is crucial for real estate professionals, buyers, and investors to make informed decisions. This project leverages machine learning techniques to analyze key factors influencing property values, such as location, size, and market trends. By transforming raw data into actionable insights, the project aims to enhance transparency and efficiency in the real estate market, empowering stakeholders with precise and reliable price predictions.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12930"/>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5540385" y="4327035"/>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817120"/>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6093758" y="2790609"/>
            <a:ext cx="6100485" cy="1200150"/>
          </a:xfrm>
          <a:prstGeom prst="rect">
            <a:avLst/>
          </a:prstGeom>
        </p:spPr>
        <p:txBody>
          <a:bodyPr anchor="t" rtlCol="false" tIns="0" lIns="0" bIns="0" rIns="0">
            <a:spAutoFit/>
          </a:bodyPr>
          <a:lstStyle/>
          <a:p>
            <a:pPr algn="l">
              <a:lnSpc>
                <a:spcPts val="8100"/>
              </a:lnSpc>
            </a:pPr>
            <a:r>
              <a:rPr lang="en-US" sz="9000" b="true">
                <a:solidFill>
                  <a:srgbClr val="333B40"/>
                </a:solidFill>
                <a:latin typeface="Poppins Bold"/>
                <a:ea typeface="Poppins Bold"/>
                <a:cs typeface="Poppins Bold"/>
                <a:sym typeface="Poppins Bold"/>
              </a:rPr>
              <a:t>PROJECT</a:t>
            </a:r>
          </a:p>
        </p:txBody>
      </p:sp>
      <p:sp>
        <p:nvSpPr>
          <p:cNvPr name="TextBox 15" id="15"/>
          <p:cNvSpPr txBox="true"/>
          <p:nvPr/>
        </p:nvSpPr>
        <p:spPr>
          <a:xfrm rot="0">
            <a:off x="2906859" y="4355610"/>
            <a:ext cx="11896196" cy="4128135"/>
          </a:xfrm>
          <a:prstGeom prst="rect">
            <a:avLst/>
          </a:prstGeom>
        </p:spPr>
        <p:txBody>
          <a:bodyPr anchor="t" rtlCol="false" tIns="0" lIns="0" bIns="0" rIns="0">
            <a:spAutoFit/>
          </a:bodyPr>
          <a:lstStyle/>
          <a:p>
            <a:pPr algn="ctr">
              <a:lnSpc>
                <a:spcPts val="3630"/>
              </a:lnSpc>
            </a:pPr>
            <a:r>
              <a:rPr lang="en-US" sz="3300">
                <a:solidFill>
                  <a:srgbClr val="333B40"/>
                </a:solidFill>
                <a:latin typeface="Montserrat"/>
                <a:ea typeface="Montserrat"/>
                <a:cs typeface="Montserrat"/>
                <a:sym typeface="Montserrat"/>
              </a:rPr>
              <a:t>Accurately predicting housing prices is crucial for real estate professionals, buyers, and investors to make informed decisions. This project leverages machine learning techniques to analyze key factors influencing property values, such as location, size, and market trends. By transforming raw data into actionable insights, the project aims to enhance transparency and efficiency in the real estate market, empowering stakeholders with precise and reliable price predictions.</a:t>
            </a:r>
          </a:p>
        </p:txBody>
      </p:sp>
      <p:grpSp>
        <p:nvGrpSpPr>
          <p:cNvPr name="Group 16" id="16"/>
          <p:cNvGrpSpPr/>
          <p:nvPr/>
        </p:nvGrpSpPr>
        <p:grpSpPr>
          <a:xfrm rot="0">
            <a:off x="1792689" y="9233736"/>
            <a:ext cx="4554822" cy="455482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6797246" y="1200150"/>
            <a:ext cx="4693508" cy="1200150"/>
          </a:xfrm>
          <a:prstGeom prst="rect">
            <a:avLst/>
          </a:prstGeom>
        </p:spPr>
        <p:txBody>
          <a:bodyPr anchor="t" rtlCol="false" tIns="0" lIns="0" bIns="0" rIns="0">
            <a:spAutoFit/>
          </a:bodyPr>
          <a:lstStyle/>
          <a:p>
            <a:pPr algn="l">
              <a:lnSpc>
                <a:spcPts val="8100"/>
              </a:lnSpc>
            </a:pPr>
            <a:r>
              <a:rPr lang="en-US" sz="9000" b="true">
                <a:solidFill>
                  <a:srgbClr val="333B40"/>
                </a:solidFill>
                <a:latin typeface="Poppins Bold"/>
                <a:ea typeface="Poppins Bold"/>
                <a:cs typeface="Poppins Bold"/>
                <a:sym typeface="Poppins Bold"/>
              </a:rPr>
              <a:t>GOALS</a:t>
            </a:r>
          </a:p>
        </p:txBody>
      </p:sp>
      <p:sp>
        <p:nvSpPr>
          <p:cNvPr name="TextBox 15" id="15"/>
          <p:cNvSpPr txBox="true"/>
          <p:nvPr/>
        </p:nvSpPr>
        <p:spPr>
          <a:xfrm rot="0">
            <a:off x="5393055" y="4240149"/>
            <a:ext cx="8172558" cy="1351026"/>
          </a:xfrm>
          <a:prstGeom prst="rect">
            <a:avLst/>
          </a:prstGeom>
        </p:spPr>
        <p:txBody>
          <a:bodyPr anchor="t" rtlCol="false" tIns="0" lIns="0" bIns="0" rIns="0">
            <a:spAutoFit/>
          </a:bodyPr>
          <a:lstStyle/>
          <a:p>
            <a:pPr algn="l">
              <a:lnSpc>
                <a:spcPts val="3597"/>
              </a:lnSpc>
            </a:pPr>
            <a:r>
              <a:rPr lang="en-US" sz="3300">
                <a:solidFill>
                  <a:srgbClr val="333B40"/>
                </a:solidFill>
                <a:latin typeface="Montserrat"/>
                <a:ea typeface="Montserrat"/>
                <a:cs typeface="Montserrat"/>
                <a:sym typeface="Montserrat"/>
              </a:rPr>
              <a:t>Data-Driven Insights: Identify factors that significantly influence property values.</a:t>
            </a:r>
          </a:p>
        </p:txBody>
      </p:sp>
      <p:sp>
        <p:nvSpPr>
          <p:cNvPr name="TextBox 16" id="16"/>
          <p:cNvSpPr txBox="true"/>
          <p:nvPr/>
        </p:nvSpPr>
        <p:spPr>
          <a:xfrm rot="0">
            <a:off x="5393055" y="2544160"/>
            <a:ext cx="8172558" cy="1351026"/>
          </a:xfrm>
          <a:prstGeom prst="rect">
            <a:avLst/>
          </a:prstGeom>
        </p:spPr>
        <p:txBody>
          <a:bodyPr anchor="t" rtlCol="false" tIns="0" lIns="0" bIns="0" rIns="0">
            <a:spAutoFit/>
          </a:bodyPr>
          <a:lstStyle/>
          <a:p>
            <a:pPr algn="l">
              <a:lnSpc>
                <a:spcPts val="3597"/>
              </a:lnSpc>
            </a:pPr>
            <a:r>
              <a:rPr lang="en-US" sz="3300">
                <a:solidFill>
                  <a:srgbClr val="333B40"/>
                </a:solidFill>
                <a:latin typeface="Montserrat"/>
                <a:ea typeface="Montserrat"/>
                <a:cs typeface="Montserrat"/>
                <a:sym typeface="Montserrat"/>
              </a:rPr>
              <a:t>Accurate Price Prediction: Develop a robust model to estimate housing prices based on key features.</a:t>
            </a:r>
          </a:p>
        </p:txBody>
      </p:sp>
      <p:sp>
        <p:nvSpPr>
          <p:cNvPr name="TextBox 17" id="17"/>
          <p:cNvSpPr txBox="true"/>
          <p:nvPr/>
        </p:nvSpPr>
        <p:spPr>
          <a:xfrm rot="0">
            <a:off x="4722387" y="2991835"/>
            <a:ext cx="670668" cy="455676"/>
          </a:xfrm>
          <a:prstGeom prst="rect">
            <a:avLst/>
          </a:prstGeom>
        </p:spPr>
        <p:txBody>
          <a:bodyPr anchor="t" rtlCol="false" tIns="0" lIns="0" bIns="0" rIns="0">
            <a:spAutoFit/>
          </a:bodyPr>
          <a:lstStyle/>
          <a:p>
            <a:pPr algn="l">
              <a:lnSpc>
                <a:spcPts val="3597"/>
              </a:lnSpc>
            </a:pPr>
            <a:r>
              <a:rPr lang="en-US" sz="3300" b="true">
                <a:solidFill>
                  <a:srgbClr val="333B40"/>
                </a:solidFill>
                <a:latin typeface="Montserrat Medium"/>
                <a:ea typeface="Montserrat Medium"/>
                <a:cs typeface="Montserrat Medium"/>
                <a:sym typeface="Montserrat Medium"/>
              </a:rPr>
              <a:t>1.</a:t>
            </a:r>
          </a:p>
        </p:txBody>
      </p:sp>
      <p:sp>
        <p:nvSpPr>
          <p:cNvPr name="TextBox 18" id="18"/>
          <p:cNvSpPr txBox="true"/>
          <p:nvPr/>
        </p:nvSpPr>
        <p:spPr>
          <a:xfrm rot="0">
            <a:off x="4722387" y="4687824"/>
            <a:ext cx="670668" cy="455676"/>
          </a:xfrm>
          <a:prstGeom prst="rect">
            <a:avLst/>
          </a:prstGeom>
        </p:spPr>
        <p:txBody>
          <a:bodyPr anchor="t" rtlCol="false" tIns="0" lIns="0" bIns="0" rIns="0">
            <a:spAutoFit/>
          </a:bodyPr>
          <a:lstStyle/>
          <a:p>
            <a:pPr algn="l">
              <a:lnSpc>
                <a:spcPts val="3597"/>
              </a:lnSpc>
            </a:pPr>
            <a:r>
              <a:rPr lang="en-US" sz="3300" b="true">
                <a:solidFill>
                  <a:srgbClr val="333B40"/>
                </a:solidFill>
                <a:latin typeface="Montserrat Medium"/>
                <a:ea typeface="Montserrat Medium"/>
                <a:cs typeface="Montserrat Medium"/>
                <a:sym typeface="Montserrat Medium"/>
              </a:rPr>
              <a:t>2.</a:t>
            </a:r>
          </a:p>
        </p:txBody>
      </p:sp>
      <p:sp>
        <p:nvSpPr>
          <p:cNvPr name="TextBox 19" id="19"/>
          <p:cNvSpPr txBox="true"/>
          <p:nvPr/>
        </p:nvSpPr>
        <p:spPr>
          <a:xfrm rot="0">
            <a:off x="5335797" y="5787513"/>
            <a:ext cx="8172558" cy="1351026"/>
          </a:xfrm>
          <a:prstGeom prst="rect">
            <a:avLst/>
          </a:prstGeom>
        </p:spPr>
        <p:txBody>
          <a:bodyPr anchor="t" rtlCol="false" tIns="0" lIns="0" bIns="0" rIns="0">
            <a:spAutoFit/>
          </a:bodyPr>
          <a:lstStyle/>
          <a:p>
            <a:pPr algn="l">
              <a:lnSpc>
                <a:spcPts val="3597"/>
              </a:lnSpc>
            </a:pPr>
            <a:r>
              <a:rPr lang="en-US" sz="3300">
                <a:solidFill>
                  <a:srgbClr val="333B40"/>
                </a:solidFill>
                <a:latin typeface="Montserrat"/>
                <a:ea typeface="Montserrat"/>
                <a:cs typeface="Montserrat"/>
                <a:sym typeface="Montserrat"/>
              </a:rPr>
              <a:t>Improved Decision-Making: Provide reliable predictions to support real estate buyers, sellers, and investors.</a:t>
            </a:r>
          </a:p>
        </p:txBody>
      </p:sp>
      <p:sp>
        <p:nvSpPr>
          <p:cNvPr name="TextBox 20" id="20"/>
          <p:cNvSpPr txBox="true"/>
          <p:nvPr/>
        </p:nvSpPr>
        <p:spPr>
          <a:xfrm rot="0">
            <a:off x="4722387" y="5988300"/>
            <a:ext cx="670668" cy="455676"/>
          </a:xfrm>
          <a:prstGeom prst="rect">
            <a:avLst/>
          </a:prstGeom>
        </p:spPr>
        <p:txBody>
          <a:bodyPr anchor="t" rtlCol="false" tIns="0" lIns="0" bIns="0" rIns="0">
            <a:spAutoFit/>
          </a:bodyPr>
          <a:lstStyle/>
          <a:p>
            <a:pPr algn="l">
              <a:lnSpc>
                <a:spcPts val="3597"/>
              </a:lnSpc>
            </a:pPr>
            <a:r>
              <a:rPr lang="en-US" sz="3300" b="true">
                <a:solidFill>
                  <a:srgbClr val="333B40"/>
                </a:solidFill>
                <a:latin typeface="Montserrat Medium"/>
                <a:ea typeface="Montserrat Medium"/>
                <a:cs typeface="Montserrat Medium"/>
                <a:sym typeface="Montserrat Medium"/>
              </a:rPr>
              <a:t>3</a:t>
            </a:r>
          </a:p>
        </p:txBody>
      </p:sp>
      <p:sp>
        <p:nvSpPr>
          <p:cNvPr name="TextBox 21" id="21"/>
          <p:cNvSpPr txBox="true"/>
          <p:nvPr/>
        </p:nvSpPr>
        <p:spPr>
          <a:xfrm rot="0">
            <a:off x="5335797" y="7538589"/>
            <a:ext cx="8172558" cy="1351026"/>
          </a:xfrm>
          <a:prstGeom prst="rect">
            <a:avLst/>
          </a:prstGeom>
        </p:spPr>
        <p:txBody>
          <a:bodyPr anchor="t" rtlCol="false" tIns="0" lIns="0" bIns="0" rIns="0">
            <a:spAutoFit/>
          </a:bodyPr>
          <a:lstStyle/>
          <a:p>
            <a:pPr algn="l">
              <a:lnSpc>
                <a:spcPts val="3597"/>
              </a:lnSpc>
            </a:pPr>
            <a:r>
              <a:rPr lang="en-US" sz="3300">
                <a:solidFill>
                  <a:srgbClr val="333B40"/>
                </a:solidFill>
                <a:latin typeface="Montserrat"/>
                <a:ea typeface="Montserrat"/>
                <a:cs typeface="Montserrat"/>
                <a:sym typeface="Montserrat"/>
              </a:rPr>
              <a:t>Scalable Solution: Create a model deployable for real-world applications, ensuring usability and accessibility.</a:t>
            </a:r>
          </a:p>
        </p:txBody>
      </p:sp>
      <p:sp>
        <p:nvSpPr>
          <p:cNvPr name="TextBox 22" id="22"/>
          <p:cNvSpPr txBox="true"/>
          <p:nvPr/>
        </p:nvSpPr>
        <p:spPr>
          <a:xfrm rot="0">
            <a:off x="4722387" y="7854605"/>
            <a:ext cx="670668" cy="455676"/>
          </a:xfrm>
          <a:prstGeom prst="rect">
            <a:avLst/>
          </a:prstGeom>
        </p:spPr>
        <p:txBody>
          <a:bodyPr anchor="t" rtlCol="false" tIns="0" lIns="0" bIns="0" rIns="0">
            <a:spAutoFit/>
          </a:bodyPr>
          <a:lstStyle/>
          <a:p>
            <a:pPr algn="l">
              <a:lnSpc>
                <a:spcPts val="3597"/>
              </a:lnSpc>
            </a:pPr>
            <a:r>
              <a:rPr lang="en-US" sz="3300" b="true">
                <a:solidFill>
                  <a:srgbClr val="333B40"/>
                </a:solidFill>
                <a:latin typeface="Montserrat Medium"/>
                <a:ea typeface="Montserrat Medium"/>
                <a:cs typeface="Montserrat Medium"/>
                <a:sym typeface="Montserrat Medium"/>
              </a:rPr>
              <a:t>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2151341" y="-2899746"/>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6279235" y="371442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742283" y="8793714"/>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4961558" y="-3204524"/>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4304182" y="585308"/>
            <a:ext cx="9679636" cy="1200150"/>
          </a:xfrm>
          <a:prstGeom prst="rect">
            <a:avLst/>
          </a:prstGeom>
        </p:spPr>
        <p:txBody>
          <a:bodyPr anchor="t" rtlCol="false" tIns="0" lIns="0" bIns="0" rIns="0">
            <a:spAutoFit/>
          </a:bodyPr>
          <a:lstStyle/>
          <a:p>
            <a:pPr algn="l">
              <a:lnSpc>
                <a:spcPts val="8100"/>
              </a:lnSpc>
            </a:pPr>
            <a:r>
              <a:rPr lang="en-US" sz="9000" b="true">
                <a:solidFill>
                  <a:srgbClr val="333B40"/>
                </a:solidFill>
                <a:latin typeface="Poppins Bold"/>
                <a:ea typeface="Poppins Bold"/>
                <a:cs typeface="Poppins Bold"/>
                <a:sym typeface="Poppins Bold"/>
              </a:rPr>
              <a:t>METHODOLOGY</a:t>
            </a:r>
          </a:p>
        </p:txBody>
      </p:sp>
      <p:sp>
        <p:nvSpPr>
          <p:cNvPr name="TextBox 15" id="15"/>
          <p:cNvSpPr txBox="true"/>
          <p:nvPr/>
        </p:nvSpPr>
        <p:spPr>
          <a:xfrm rot="0">
            <a:off x="2440373" y="1814033"/>
            <a:ext cx="13407254" cy="7123954"/>
          </a:xfrm>
          <a:prstGeom prst="rect">
            <a:avLst/>
          </a:prstGeom>
        </p:spPr>
        <p:txBody>
          <a:bodyPr anchor="t" rtlCol="false" tIns="0" lIns="0" bIns="0" rIns="0">
            <a:spAutoFit/>
          </a:bodyPr>
          <a:lstStyle/>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Data Collection:</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Gather housing data with features like location, size, amenities, and market trends.</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Source data from real estate platforms, public records, or provided datasets.</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Exploratory Data Analysis (EDA):</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Visualize data to uncover patterns and relationships.</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Analyze distributions, correlations, and outliers.</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Data Preprocessing:</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Handle missing values through imputation or removal.</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Encode categorical variables and scale numerical features.</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Split the data into training and testing sets.</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Model Development:</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Experiment with algorithms like Linear Regression, Random Forest, and Gradient Boosting.</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Train and validate models using cross-validation techniques.</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Model Evaluation:</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Use metrics such as Mean Absolute Error (MAE) and Root Mean Squared Error (RMSE) to assess accuracy.</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Compare model performance to select the best approach.</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Deployment:</a:t>
            </a:r>
          </a:p>
          <a:p>
            <a:pPr algn="ctr" marL="528456" indent="-264228" lvl="1">
              <a:lnSpc>
                <a:spcPts val="2692"/>
              </a:lnSpc>
              <a:buFont typeface="Arial"/>
              <a:buChar char="•"/>
            </a:pPr>
            <a:r>
              <a:rPr lang="en-US" sz="2447">
                <a:solidFill>
                  <a:srgbClr val="333B40"/>
                </a:solidFill>
                <a:latin typeface="Montserrat"/>
                <a:ea typeface="Montserrat"/>
                <a:cs typeface="Montserrat"/>
                <a:sym typeface="Montserrat"/>
              </a:rPr>
              <a:t>Integrate the final model into a user-friendly application for real-world usage.</a:t>
            </a:r>
          </a:p>
          <a:p>
            <a:pPr algn="ctr">
              <a:lnSpc>
                <a:spcPts val="269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6336069" y="4143446"/>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5214311" y="-5520565"/>
            <a:ext cx="8608364" cy="860836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13983818" y="-2858951"/>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1" id="11"/>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Freeform 12" id="12"/>
          <p:cNvSpPr/>
          <p:nvPr/>
        </p:nvSpPr>
        <p:spPr>
          <a:xfrm flipH="false" flipV="false" rot="0">
            <a:off x="9108591" y="1851425"/>
            <a:ext cx="8799529" cy="6952714"/>
          </a:xfrm>
          <a:custGeom>
            <a:avLst/>
            <a:gdLst/>
            <a:ahLst/>
            <a:cxnLst/>
            <a:rect r="r" b="b" t="t" l="l"/>
            <a:pathLst>
              <a:path h="6952714" w="8799529">
                <a:moveTo>
                  <a:pt x="0" y="0"/>
                </a:moveTo>
                <a:lnTo>
                  <a:pt x="8799529" y="0"/>
                </a:lnTo>
                <a:lnTo>
                  <a:pt x="8799529" y="6952714"/>
                </a:lnTo>
                <a:lnTo>
                  <a:pt x="0" y="6952714"/>
                </a:lnTo>
                <a:lnTo>
                  <a:pt x="0" y="0"/>
                </a:lnTo>
                <a:close/>
              </a:path>
            </a:pathLst>
          </a:custGeom>
          <a:blipFill>
            <a:blip r:embed="rId4"/>
            <a:stretch>
              <a:fillRect l="0" t="0" r="0" b="0"/>
            </a:stretch>
          </a:blipFill>
        </p:spPr>
      </p:sp>
      <p:sp>
        <p:nvSpPr>
          <p:cNvPr name="TextBox 13" id="13"/>
          <p:cNvSpPr txBox="true"/>
          <p:nvPr/>
        </p:nvSpPr>
        <p:spPr>
          <a:xfrm rot="0">
            <a:off x="2657216" y="378592"/>
            <a:ext cx="5063765" cy="1200150"/>
          </a:xfrm>
          <a:prstGeom prst="rect">
            <a:avLst/>
          </a:prstGeom>
        </p:spPr>
        <p:txBody>
          <a:bodyPr anchor="t" rtlCol="false" tIns="0" lIns="0" bIns="0" rIns="0">
            <a:spAutoFit/>
          </a:bodyPr>
          <a:lstStyle/>
          <a:p>
            <a:pPr algn="l">
              <a:lnSpc>
                <a:spcPts val="8100"/>
              </a:lnSpc>
            </a:pPr>
            <a:r>
              <a:rPr lang="en-US" sz="9000" b="true">
                <a:solidFill>
                  <a:srgbClr val="333B40"/>
                </a:solidFill>
                <a:latin typeface="Poppins Bold"/>
                <a:ea typeface="Poppins Bold"/>
                <a:cs typeface="Poppins Bold"/>
                <a:sym typeface="Poppins Bold"/>
              </a:rPr>
              <a:t>RESULT</a:t>
            </a:r>
          </a:p>
        </p:txBody>
      </p:sp>
      <p:sp>
        <p:nvSpPr>
          <p:cNvPr name="TextBox 14" id="14"/>
          <p:cNvSpPr txBox="true"/>
          <p:nvPr/>
        </p:nvSpPr>
        <p:spPr>
          <a:xfrm rot="0">
            <a:off x="1787505" y="1607317"/>
            <a:ext cx="6803186" cy="8066420"/>
          </a:xfrm>
          <a:prstGeom prst="rect">
            <a:avLst/>
          </a:prstGeom>
        </p:spPr>
        <p:txBody>
          <a:bodyPr anchor="t" rtlCol="false" tIns="0" lIns="0" bIns="0" rIns="0">
            <a:spAutoFit/>
          </a:bodyPr>
          <a:lstStyle/>
          <a:p>
            <a:pPr algn="l" marL="602252" indent="-301126" lvl="1">
              <a:lnSpc>
                <a:spcPts val="3068"/>
              </a:lnSpc>
              <a:buFont typeface="Arial"/>
              <a:buChar char="•"/>
            </a:pPr>
            <a:r>
              <a:rPr lang="en-US" sz="2789">
                <a:solidFill>
                  <a:srgbClr val="333B40"/>
                </a:solidFill>
                <a:latin typeface="Montserrat"/>
                <a:ea typeface="Montserrat"/>
                <a:cs typeface="Montserrat"/>
                <a:sym typeface="Montserrat"/>
              </a:rPr>
              <a:t>Model Performance:</a:t>
            </a:r>
          </a:p>
          <a:p>
            <a:pPr algn="l" marL="602252" indent="-301126" lvl="1">
              <a:lnSpc>
                <a:spcPts val="3068"/>
              </a:lnSpc>
              <a:buFont typeface="Arial"/>
              <a:buChar char="•"/>
            </a:pPr>
            <a:r>
              <a:rPr lang="en-US" sz="2789">
                <a:solidFill>
                  <a:srgbClr val="333B40"/>
                </a:solidFill>
                <a:latin typeface="Montserrat"/>
                <a:ea typeface="Montserrat"/>
                <a:cs typeface="Montserrat"/>
                <a:sym typeface="Montserrat"/>
              </a:rPr>
              <a:t>Linear Regression: MAE = 25,000, RMSE = 35,000</a:t>
            </a:r>
          </a:p>
          <a:p>
            <a:pPr algn="l" marL="602252" indent="-301126" lvl="1">
              <a:lnSpc>
                <a:spcPts val="3068"/>
              </a:lnSpc>
              <a:buFont typeface="Arial"/>
              <a:buChar char="•"/>
            </a:pPr>
            <a:r>
              <a:rPr lang="en-US" sz="2789">
                <a:solidFill>
                  <a:srgbClr val="333B40"/>
                </a:solidFill>
                <a:latin typeface="Montserrat"/>
                <a:ea typeface="Montserrat"/>
                <a:cs typeface="Montserrat"/>
                <a:sym typeface="Montserrat"/>
              </a:rPr>
              <a:t>Random Forest: MAE = 20,000, RMSE = 30,000</a:t>
            </a:r>
          </a:p>
          <a:p>
            <a:pPr algn="l" marL="602252" indent="-301126" lvl="1">
              <a:lnSpc>
                <a:spcPts val="3068"/>
              </a:lnSpc>
              <a:buFont typeface="Arial"/>
              <a:buChar char="•"/>
            </a:pPr>
            <a:r>
              <a:rPr lang="en-US" sz="2789">
                <a:solidFill>
                  <a:srgbClr val="333B40"/>
                </a:solidFill>
                <a:latin typeface="Montserrat"/>
                <a:ea typeface="Montserrat"/>
                <a:cs typeface="Montserrat"/>
                <a:sym typeface="Montserrat"/>
              </a:rPr>
              <a:t>Gradient Boosting: MAE = 18,000, RMSE = 28,000</a:t>
            </a:r>
          </a:p>
          <a:p>
            <a:pPr algn="l" marL="602252" indent="-301126" lvl="1">
              <a:lnSpc>
                <a:spcPts val="3068"/>
              </a:lnSpc>
              <a:buFont typeface="Arial"/>
              <a:buChar char="•"/>
            </a:pPr>
            <a:r>
              <a:rPr lang="en-US" sz="2789">
                <a:solidFill>
                  <a:srgbClr val="333B40"/>
                </a:solidFill>
                <a:latin typeface="Montserrat"/>
                <a:ea typeface="Montserrat"/>
                <a:cs typeface="Montserrat"/>
                <a:sym typeface="Montserrat"/>
              </a:rPr>
              <a:t>Key Insights:</a:t>
            </a:r>
          </a:p>
          <a:p>
            <a:pPr algn="l" marL="602252" indent="-301126" lvl="1">
              <a:lnSpc>
                <a:spcPts val="3068"/>
              </a:lnSpc>
              <a:buFont typeface="Arial"/>
              <a:buChar char="•"/>
            </a:pPr>
            <a:r>
              <a:rPr lang="en-US" sz="2789">
                <a:solidFill>
                  <a:srgbClr val="333B40"/>
                </a:solidFill>
                <a:latin typeface="Montserrat"/>
                <a:ea typeface="Montserrat"/>
                <a:cs typeface="Montserrat"/>
                <a:sym typeface="Montserrat"/>
              </a:rPr>
              <a:t>Location and property size were the most influential factors in predicting housing prices.</a:t>
            </a:r>
          </a:p>
          <a:p>
            <a:pPr algn="l" marL="602252" indent="-301126" lvl="1">
              <a:lnSpc>
                <a:spcPts val="3068"/>
              </a:lnSpc>
              <a:buFont typeface="Arial"/>
              <a:buChar char="•"/>
            </a:pPr>
            <a:r>
              <a:rPr lang="en-US" sz="2789">
                <a:solidFill>
                  <a:srgbClr val="333B40"/>
                </a:solidFill>
                <a:latin typeface="Montserrat"/>
                <a:ea typeface="Montserrat"/>
                <a:cs typeface="Montserrat"/>
                <a:sym typeface="Montserrat"/>
              </a:rPr>
              <a:t>Advanced models like Gradient Boosting outperformed simpler algorithms in accuracy.</a:t>
            </a:r>
          </a:p>
          <a:p>
            <a:pPr algn="l" marL="602252" indent="-301126" lvl="1">
              <a:lnSpc>
                <a:spcPts val="3068"/>
              </a:lnSpc>
              <a:buFont typeface="Arial"/>
              <a:buChar char="•"/>
            </a:pPr>
            <a:r>
              <a:rPr lang="en-US" sz="2789">
                <a:solidFill>
                  <a:srgbClr val="333B40"/>
                </a:solidFill>
                <a:latin typeface="Montserrat"/>
                <a:ea typeface="Montserrat"/>
                <a:cs typeface="Montserrat"/>
                <a:sym typeface="Montserrat"/>
              </a:rPr>
              <a:t>Outcome:</a:t>
            </a:r>
          </a:p>
          <a:p>
            <a:pPr algn="l" marL="602252" indent="-301126" lvl="1">
              <a:lnSpc>
                <a:spcPts val="3068"/>
              </a:lnSpc>
              <a:buFont typeface="Arial"/>
              <a:buChar char="•"/>
            </a:pPr>
            <a:r>
              <a:rPr lang="en-US" sz="2789">
                <a:solidFill>
                  <a:srgbClr val="333B40"/>
                </a:solidFill>
                <a:latin typeface="Montserrat"/>
                <a:ea typeface="Montserrat"/>
                <a:cs typeface="Montserrat"/>
                <a:sym typeface="Montserrat"/>
              </a:rPr>
              <a:t>The final model provides reliable price predictions with improved accuracy, offering actionable insights for real estate stakeholders.</a:t>
            </a:r>
          </a:p>
          <a:p>
            <a:pPr algn="l">
              <a:lnSpc>
                <a:spcPts val="306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4859567" y="1200150"/>
            <a:ext cx="8568865" cy="1200150"/>
          </a:xfrm>
          <a:prstGeom prst="rect">
            <a:avLst/>
          </a:prstGeom>
        </p:spPr>
        <p:txBody>
          <a:bodyPr anchor="t" rtlCol="false" tIns="0" lIns="0" bIns="0" rIns="0">
            <a:spAutoFit/>
          </a:bodyPr>
          <a:lstStyle/>
          <a:p>
            <a:pPr algn="l">
              <a:lnSpc>
                <a:spcPts val="8100"/>
              </a:lnSpc>
            </a:pPr>
            <a:r>
              <a:rPr lang="en-US" sz="9000" b="true">
                <a:solidFill>
                  <a:srgbClr val="333B40"/>
                </a:solidFill>
                <a:latin typeface="Poppins Bold"/>
                <a:ea typeface="Poppins Bold"/>
                <a:cs typeface="Poppins Bold"/>
                <a:sym typeface="Poppins Bold"/>
              </a:rPr>
              <a:t>CONCLUSION</a:t>
            </a:r>
          </a:p>
        </p:txBody>
      </p:sp>
      <p:sp>
        <p:nvSpPr>
          <p:cNvPr name="TextBox 15" id="15"/>
          <p:cNvSpPr txBox="true"/>
          <p:nvPr/>
        </p:nvSpPr>
        <p:spPr>
          <a:xfrm rot="0">
            <a:off x="3065362" y="2636520"/>
            <a:ext cx="11896196" cy="5042535"/>
          </a:xfrm>
          <a:prstGeom prst="rect">
            <a:avLst/>
          </a:prstGeom>
        </p:spPr>
        <p:txBody>
          <a:bodyPr anchor="t" rtlCol="false" tIns="0" lIns="0" bIns="0" rIns="0">
            <a:spAutoFit/>
          </a:bodyPr>
          <a:lstStyle/>
          <a:p>
            <a:pPr algn="ctr">
              <a:lnSpc>
                <a:spcPts val="3630"/>
              </a:lnSpc>
            </a:pPr>
            <a:r>
              <a:rPr lang="en-US" sz="3300">
                <a:solidFill>
                  <a:srgbClr val="333B40"/>
                </a:solidFill>
                <a:latin typeface="Montserrat"/>
                <a:ea typeface="Montserrat"/>
                <a:cs typeface="Montserrat"/>
                <a:sym typeface="Montserrat"/>
              </a:rPr>
              <a:t>The Housing Price Prediction project successfully demonstrates the use of machine learning to estimate property prices accurately. By analyzing key factors such as location, size, and amenities, the model provides valuable insights into the real estate market. The final deployed solution enhances decision-making for buyers, sellers, and investors, optimizing pricing strategies and market understanding. This project highlights the power of data-driven approaches in solving complex real-world problems and sets the stage for future advancements in predictive modeling for real estate.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4433562" y="-3407473"/>
            <a:ext cx="8279935" cy="827993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10544645" y="-5685955"/>
            <a:ext cx="6714655" cy="671465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5174512" y="6236124"/>
            <a:ext cx="8608364" cy="860836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14319028" y="-3204524"/>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1" id="11"/>
          <p:cNvSpPr/>
          <p:nvPr/>
        </p:nvSpPr>
        <p:spPr>
          <a:xfrm flipH="false" flipV="false" rot="0">
            <a:off x="-4144639" y="5403840"/>
            <a:ext cx="12375338" cy="8229600"/>
          </a:xfrm>
          <a:custGeom>
            <a:avLst/>
            <a:gdLst/>
            <a:ahLst/>
            <a:cxnLst/>
            <a:rect r="r" b="b" t="t" l="l"/>
            <a:pathLst>
              <a:path h="8229600" w="12375338">
                <a:moveTo>
                  <a:pt x="0" y="0"/>
                </a:moveTo>
                <a:lnTo>
                  <a:pt x="12375338" y="0"/>
                </a:lnTo>
                <a:lnTo>
                  <a:pt x="12375338" y="8229600"/>
                </a:lnTo>
                <a:lnTo>
                  <a:pt x="0" y="8229600"/>
                </a:lnTo>
                <a:lnTo>
                  <a:pt x="0" y="0"/>
                </a:lnTo>
                <a:close/>
              </a:path>
            </a:pathLst>
          </a:custGeom>
          <a:blipFill>
            <a:blip r:embed="rId3">
              <a:alphaModFix amt="28000"/>
            </a:blip>
            <a:stretch>
              <a:fillRect l="0" t="0" r="0" b="0"/>
            </a:stretch>
          </a:blipFill>
        </p:spPr>
      </p:sp>
      <p:sp>
        <p:nvSpPr>
          <p:cNvPr name="TextBox 12" id="12"/>
          <p:cNvSpPr txBox="true"/>
          <p:nvPr/>
        </p:nvSpPr>
        <p:spPr>
          <a:xfrm rot="0">
            <a:off x="3955765" y="3679815"/>
            <a:ext cx="11218747" cy="3724275"/>
          </a:xfrm>
          <a:prstGeom prst="rect">
            <a:avLst/>
          </a:prstGeom>
        </p:spPr>
        <p:txBody>
          <a:bodyPr anchor="t" rtlCol="false" tIns="0" lIns="0" bIns="0" rIns="0">
            <a:spAutoFit/>
          </a:bodyPr>
          <a:lstStyle/>
          <a:p>
            <a:pPr algn="ctr">
              <a:lnSpc>
                <a:spcPts val="13500"/>
              </a:lnSpc>
            </a:pPr>
            <a:r>
              <a:rPr lang="en-US" b="true" sz="15000">
                <a:solidFill>
                  <a:srgbClr val="333B40"/>
                </a:solidFill>
                <a:latin typeface="Poppins Bold"/>
                <a:ea typeface="Poppins Bold"/>
                <a:cs typeface="Poppins Bold"/>
                <a:sym typeface="Poppins Bold"/>
              </a:rPr>
              <a:t>THANK</a:t>
            </a:r>
          </a:p>
          <a:p>
            <a:pPr algn="ctr">
              <a:lnSpc>
                <a:spcPts val="13500"/>
              </a:lnSpc>
            </a:pPr>
            <a:r>
              <a:rPr lang="en-US" b="true" sz="15000">
                <a:solidFill>
                  <a:srgbClr val="333B40"/>
                </a:solidFill>
                <a:latin typeface="Poppins Bold"/>
                <a:ea typeface="Poppins Bold"/>
                <a:cs typeface="Poppins Bold"/>
                <a:sym typeface="Poppins Bold"/>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DAGbxW-IsDA</dc:identifier>
  <dcterms:modified xsi:type="dcterms:W3CDTF">2011-08-01T06:04:30Z</dcterms:modified>
  <cp:revision>1</cp:revision>
  <dc:title>Black and Grey Illustrative Group Project Presentation</dc:title>
</cp:coreProperties>
</file>