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45F365-56ED-483B-970F-5AFF46F7F210}">
  <a:tblStyle styleId="{1F45F365-56ED-483B-970F-5AFF46F7F2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072db7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072db7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ecb477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5ecb477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3.017517</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002096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002096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6002096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6002096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072db7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6072db7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04d11af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04d11af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002096f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002096f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5ea8e3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5ea8e3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3e68a0f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3e68a0f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3e68a0f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3e68a0f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504d11af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504d11af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departments did not have sales for particular weeks, so we aggregated to get consistent </a:t>
            </a:r>
            <a:r>
              <a:rPr lang="en"/>
              <a:t>intervals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504d11a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504d11a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504d11af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504d11af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611db12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611db12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65ea8e3a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65ea8e3a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65ea8e3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65ea8e3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65ea8e3a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65ea8e3a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65ea8e3a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65ea8e3a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65ea8e3a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65ea8e3a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3ec1829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3ec1829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ecb4776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5ecb4776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rPr>
              <a:t>Holidays: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Super Bowl: ~ 2nd Week of Feb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12-Feb-10, 11-Feb-11, 10-Feb-12, 8-Feb-13</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Labor Day: ~ 2nd Week of September</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 10-Sep-10, 9-Sep-11, 7-Sep-12, 6-Sep-13</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Thanksgiving: ~4th week of November</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 26-Nov-10, 25-Nov-11, 23-Nov-12, 29-Nov-13</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Christmas: Last week of December</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31-Dec-10, 30-Dec-11, 28-Dec-12, 27-Dec-13</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700">
                <a:solidFill>
                  <a:schemeClr val="dk1"/>
                </a:solidFill>
              </a:rPr>
              <a:t>Note : remove the actual date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072db7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6072db7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ecb4776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ecb4776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04d11af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04d11af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Due to the seasonal pattern in the graph, the peak is at around the 52 week mark and when data are seasonal, the autocorrelations will be larger for the seasonal lags (at multiples of the seasonal frequency) than for other lags. </a:t>
            </a:r>
            <a:endParaRPr sz="1800">
              <a:solidFill>
                <a:schemeClr val="dk1"/>
              </a:solidFill>
            </a:endParaRPr>
          </a:p>
          <a:p>
            <a:pPr indent="0" lvl="0" marL="0" rtl="0" algn="l">
              <a:lnSpc>
                <a:spcPct val="115000"/>
              </a:lnSpc>
              <a:spcBef>
                <a:spcPts val="1200"/>
              </a:spcBef>
              <a:spcAft>
                <a:spcPts val="0"/>
              </a:spcAft>
              <a:buNone/>
            </a:pPr>
            <a:r>
              <a:rPr lang="en" sz="1800">
                <a:solidFill>
                  <a:schemeClr val="dk1"/>
                </a:solidFill>
              </a:rPr>
              <a:t>Negative seasonality could be due to the drop observed in Initial weeks that is in month of January</a:t>
            </a:r>
            <a:endParaRPr sz="2400">
              <a:solidFill>
                <a:schemeClr val="dk1"/>
              </a:solidFill>
            </a:endParaRPr>
          </a:p>
          <a:p>
            <a:pPr indent="0" lvl="0" marL="0" rtl="0" algn="l">
              <a:lnSpc>
                <a:spcPct val="115000"/>
              </a:lnSpc>
              <a:spcBef>
                <a:spcPts val="1200"/>
              </a:spcBef>
              <a:spcAft>
                <a:spcPts val="0"/>
              </a:spcAft>
              <a:buNone/>
            </a:pPr>
            <a:r>
              <a:rPr lang="en" sz="2400">
                <a:solidFill>
                  <a:schemeClr val="dk1"/>
                </a:solidFill>
              </a:rPr>
              <a:t>•Is our data Random</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•Does our data have a trend</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•Is there seasonality?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1200"/>
              </a:spcAft>
              <a:buClr>
                <a:schemeClr val="dk1"/>
              </a:buClr>
              <a:buSzPts val="1100"/>
              <a:buFont typeface="Arial"/>
              <a:buNone/>
            </a:pPr>
            <a:r>
              <a:t/>
            </a:r>
            <a:endParaRPr sz="18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504d11af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504d11afa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•An attempt or procedure to identify the component factors that influence each of the values in a series </a:t>
            </a:r>
            <a:endParaRPr sz="2400">
              <a:solidFill>
                <a:schemeClr val="dk1"/>
              </a:solidFill>
            </a:endParaRPr>
          </a:p>
          <a:p>
            <a:pPr indent="0" lvl="0" marL="0" rtl="0" algn="l">
              <a:spcBef>
                <a:spcPts val="0"/>
              </a:spcBef>
              <a:spcAft>
                <a:spcPts val="0"/>
              </a:spcAft>
              <a:buNone/>
            </a:pPr>
            <a:r>
              <a:t/>
            </a:r>
            <a:endParaRPr sz="1200">
              <a:solidFill>
                <a:srgbClr val="333333"/>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200">
                <a:solidFill>
                  <a:srgbClr val="333333"/>
                </a:solidFill>
                <a:highlight>
                  <a:srgbClr val="FFFFFF"/>
                </a:highlight>
                <a:latin typeface="Merriweather"/>
                <a:ea typeface="Merriweather"/>
                <a:cs typeface="Merriweather"/>
                <a:sym typeface="Merriweather"/>
              </a:rPr>
              <a:t>The additive </a:t>
            </a:r>
            <a:r>
              <a:rPr lang="en" sz="1200">
                <a:solidFill>
                  <a:srgbClr val="333333"/>
                </a:solidFill>
                <a:highlight>
                  <a:srgbClr val="FFFF88"/>
                </a:highlight>
                <a:latin typeface="Merriweather"/>
                <a:ea typeface="Merriweather"/>
                <a:cs typeface="Merriweather"/>
                <a:sym typeface="Merriweather"/>
              </a:rPr>
              <a:t>decomposition</a:t>
            </a:r>
            <a:r>
              <a:rPr lang="en" sz="1200">
                <a:solidFill>
                  <a:srgbClr val="333333"/>
                </a:solidFill>
                <a:highlight>
                  <a:srgbClr val="FFFFFF"/>
                </a:highlight>
                <a:latin typeface="Merriweather"/>
                <a:ea typeface="Merriweather"/>
                <a:cs typeface="Merriweather"/>
                <a:sym typeface="Merriweather"/>
              </a:rPr>
              <a:t> is the most appropriate if the magnitude of the seasonal fluctuations, or the variation around the trend-cycle, does not vary with the level of the time series. </a:t>
            </a:r>
            <a:endParaRPr sz="1200">
              <a:solidFill>
                <a:srgbClr val="333333"/>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333333"/>
              </a:solidFill>
              <a:highlight>
                <a:srgbClr val="FFFFFF"/>
              </a:highlight>
              <a:latin typeface="Merriweather"/>
              <a:ea typeface="Merriweather"/>
              <a:cs typeface="Merriweather"/>
              <a:sym typeface="Merriweather"/>
            </a:endParaRPr>
          </a:p>
          <a:p>
            <a:pPr indent="0" lvl="0" marL="0" rtl="0" algn="l">
              <a:lnSpc>
                <a:spcPct val="115000"/>
              </a:lnSpc>
              <a:spcBef>
                <a:spcPts val="600"/>
              </a:spcBef>
              <a:spcAft>
                <a:spcPts val="0"/>
              </a:spcAft>
              <a:buNone/>
            </a:pPr>
            <a:r>
              <a:rPr lang="en" sz="2400">
                <a:solidFill>
                  <a:schemeClr val="dk1"/>
                </a:solidFill>
              </a:rPr>
              <a:t>•Can be used for long and short term forecasting</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•Identify each component of a TS and forecast each one separately</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•Display underlying growth or decline of a TS</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•Adjust series by eliminating one or more of its component</a:t>
            </a:r>
            <a:endParaRPr sz="24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t/>
            </a:r>
            <a:endParaRPr sz="1200">
              <a:solidFill>
                <a:srgbClr val="333333"/>
              </a:solidFill>
              <a:highlight>
                <a:srgbClr val="FFFFFF"/>
              </a:highlight>
              <a:latin typeface="Merriweather"/>
              <a:ea typeface="Merriweather"/>
              <a:cs typeface="Merriweather"/>
              <a:sym typeface="Merriweathe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504d11af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504d11af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dk1"/>
                </a:solidFill>
                <a:highlight>
                  <a:srgbClr val="FFFFFF"/>
                </a:highlight>
              </a:rPr>
              <a:t>Mean absolute percentage error: </a:t>
            </a:r>
            <a:endParaRPr b="1"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The percentage error is given by p t = 100 e t / y t . Percentage errors have the advantage of being unit-free. Measures based on percentage errors have the disadvantage of being infinite or undefined if   y t = 0   for any   t   in the period of interest, and having extreme values if any   y t   is close to zero.</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When ME is positive, the model is under forecasting and MAPE is used for an under forecasted data.</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Therefore we use MAPE, it gives the percent deviation from the actual result.</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Overforescasting =&gt; bad mape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A positive value of forecast error signifies that the model has underestimated the actual value of the period. A negative value of forecast error signifies </a:t>
            </a:r>
            <a:r>
              <a:rPr b="1" lang="en" sz="1200">
                <a:solidFill>
                  <a:srgbClr val="202124"/>
                </a:solidFill>
                <a:highlight>
                  <a:srgbClr val="FFFFFF"/>
                </a:highlight>
                <a:latin typeface="Roboto"/>
                <a:ea typeface="Roboto"/>
                <a:cs typeface="Roboto"/>
                <a:sym typeface="Roboto"/>
              </a:rPr>
              <a:t>that the model has overestimated the actual value of the period</a:t>
            </a:r>
            <a:r>
              <a:rPr lang="en" sz="1200">
                <a:solidFill>
                  <a:srgbClr val="202124"/>
                </a:solidFill>
                <a:highlight>
                  <a:srgbClr val="FFFFFF"/>
                </a:highlight>
                <a:latin typeface="Roboto"/>
                <a:ea typeface="Roboto"/>
                <a:cs typeface="Roboto"/>
                <a:sym typeface="Roboto"/>
              </a:rPr>
              <a:t>.</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504d11a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504d11a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github.com/vaibhavimukada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6325"/>
            <a:ext cx="8520600" cy="125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Walmart Store Sales</a:t>
            </a:r>
            <a:endParaRPr b="1"/>
          </a:p>
          <a:p>
            <a:pPr indent="0" lvl="0" marL="0" rtl="0" algn="ctr">
              <a:spcBef>
                <a:spcPts val="0"/>
              </a:spcBef>
              <a:spcAft>
                <a:spcPts val="0"/>
              </a:spcAft>
              <a:buClr>
                <a:schemeClr val="dk1"/>
              </a:buClr>
              <a:buSzPct val="39285"/>
              <a:buFont typeface="Arial"/>
              <a:buNone/>
            </a:pPr>
            <a:r>
              <a:rPr lang="en" sz="2800">
                <a:solidFill>
                  <a:schemeClr val="dk2"/>
                </a:solidFill>
              </a:rPr>
              <a:t>Business Forecasting</a:t>
            </a:r>
            <a:endParaRPr sz="2800">
              <a:solidFill>
                <a:schemeClr val="dk2"/>
              </a:solidFill>
            </a:endParaRPr>
          </a:p>
          <a:p>
            <a:pPr indent="0" lvl="0" marL="0" rtl="0" algn="ctr">
              <a:spcBef>
                <a:spcPts val="0"/>
              </a:spcBef>
              <a:spcAft>
                <a:spcPts val="0"/>
              </a:spcAft>
              <a:buClr>
                <a:schemeClr val="dk1"/>
              </a:buClr>
              <a:buSzPct val="39285"/>
              <a:buFont typeface="Arial"/>
              <a:buNone/>
            </a:pPr>
            <a:r>
              <a:rPr lang="en" sz="2800">
                <a:solidFill>
                  <a:schemeClr val="dk2"/>
                </a:solidFill>
              </a:rPr>
              <a:t>Group 9</a:t>
            </a:r>
            <a:endParaRPr/>
          </a:p>
        </p:txBody>
      </p:sp>
      <p:pic>
        <p:nvPicPr>
          <p:cNvPr id="55" name="Google Shape;55;p13"/>
          <p:cNvPicPr preferRelativeResize="0"/>
          <p:nvPr/>
        </p:nvPicPr>
        <p:blipFill>
          <a:blip r:embed="rId3">
            <a:alphaModFix/>
          </a:blip>
          <a:stretch>
            <a:fillRect/>
          </a:stretch>
        </p:blipFill>
        <p:spPr>
          <a:xfrm>
            <a:off x="311700" y="1577750"/>
            <a:ext cx="8520600" cy="3480949"/>
          </a:xfrm>
          <a:prstGeom prst="rect">
            <a:avLst/>
          </a:prstGeom>
          <a:noFill/>
          <a:ln>
            <a:noFill/>
          </a:ln>
        </p:spPr>
      </p:pic>
      <p:sp>
        <p:nvSpPr>
          <p:cNvPr id="56" name="Google Shape;56;p13"/>
          <p:cNvSpPr txBox="1"/>
          <p:nvPr/>
        </p:nvSpPr>
        <p:spPr>
          <a:xfrm>
            <a:off x="729150" y="4480700"/>
            <a:ext cx="801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uFill>
                  <a:noFill/>
                </a:uFill>
                <a:hlinkClick r:id="rId4">
                  <a:extLst>
                    <a:ext uri="{A12FA001-AC4F-418D-AE19-62706E023703}">
                      <ahyp:hlinkClr val="tx"/>
                    </a:ext>
                  </a:extLst>
                </a:hlinkClick>
              </a:rPr>
              <a:t>Vaibhavi Mukadam</a:t>
            </a:r>
            <a:r>
              <a:rPr lang="en">
                <a:solidFill>
                  <a:schemeClr val="lt1"/>
                </a:solidFill>
              </a:rPr>
              <a:t>, Aditya Pai, Cameron Clark</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Naive : </a:t>
            </a:r>
            <a:r>
              <a:rPr b="1" lang="en">
                <a:solidFill>
                  <a:schemeClr val="accent1"/>
                </a:solidFill>
              </a:rPr>
              <a:t>Residual analysis </a:t>
            </a:r>
            <a:endParaRPr b="1">
              <a:solidFill>
                <a:schemeClr val="accent1"/>
              </a:solidFill>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123675" y="1152475"/>
            <a:ext cx="8338074" cy="330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Seasonal Naive Forecast</a:t>
            </a:r>
            <a:endParaRPr b="1">
              <a:solidFill>
                <a:schemeClr val="accent1"/>
              </a:solidFill>
            </a:endParaRPr>
          </a:p>
        </p:txBody>
      </p:sp>
      <p:sp>
        <p:nvSpPr>
          <p:cNvPr id="128" name="Google Shape;128;p23"/>
          <p:cNvSpPr txBox="1"/>
          <p:nvPr>
            <p:ph idx="1" type="body"/>
          </p:nvPr>
        </p:nvSpPr>
        <p:spPr>
          <a:xfrm>
            <a:off x="311700" y="1124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311700" y="1124450"/>
            <a:ext cx="8444324" cy="2601875"/>
          </a:xfrm>
          <a:prstGeom prst="rect">
            <a:avLst/>
          </a:prstGeom>
          <a:noFill/>
          <a:ln>
            <a:noFill/>
          </a:ln>
        </p:spPr>
      </p:pic>
      <p:pic>
        <p:nvPicPr>
          <p:cNvPr id="130" name="Google Shape;130;p23"/>
          <p:cNvPicPr preferRelativeResize="0"/>
          <p:nvPr/>
        </p:nvPicPr>
        <p:blipFill>
          <a:blip r:embed="rId4">
            <a:alphaModFix/>
          </a:blip>
          <a:stretch>
            <a:fillRect/>
          </a:stretch>
        </p:blipFill>
        <p:spPr>
          <a:xfrm>
            <a:off x="311700" y="3726325"/>
            <a:ext cx="8520601" cy="122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Snaive: </a:t>
            </a:r>
            <a:r>
              <a:rPr b="1" lang="en">
                <a:solidFill>
                  <a:schemeClr val="accent1"/>
                </a:solidFill>
              </a:rPr>
              <a:t>Residual Analysis</a:t>
            </a:r>
            <a:endParaRPr b="1">
              <a:solidFill>
                <a:schemeClr val="accent1"/>
              </a:solidFill>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311700" y="1079500"/>
            <a:ext cx="8520600" cy="3562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Holts Winter Forecasting Model</a:t>
            </a:r>
            <a:endParaRPr b="1">
              <a:solidFill>
                <a:schemeClr val="accent1"/>
              </a:solidFill>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311700" y="1152475"/>
            <a:ext cx="5672674" cy="2297832"/>
          </a:xfrm>
          <a:prstGeom prst="rect">
            <a:avLst/>
          </a:prstGeom>
          <a:noFill/>
          <a:ln>
            <a:noFill/>
          </a:ln>
        </p:spPr>
      </p:pic>
      <p:pic>
        <p:nvPicPr>
          <p:cNvPr id="145" name="Google Shape;145;p25"/>
          <p:cNvPicPr preferRelativeResize="0"/>
          <p:nvPr/>
        </p:nvPicPr>
        <p:blipFill>
          <a:blip r:embed="rId4">
            <a:alphaModFix/>
          </a:blip>
          <a:stretch>
            <a:fillRect/>
          </a:stretch>
        </p:blipFill>
        <p:spPr>
          <a:xfrm>
            <a:off x="560600" y="3505350"/>
            <a:ext cx="8142625" cy="867325"/>
          </a:xfrm>
          <a:prstGeom prst="rect">
            <a:avLst/>
          </a:prstGeom>
          <a:noFill/>
          <a:ln>
            <a:noFill/>
          </a:ln>
        </p:spPr>
      </p:pic>
      <p:sp>
        <p:nvSpPr>
          <p:cNvPr id="146" name="Google Shape;146;p25"/>
          <p:cNvSpPr txBox="1"/>
          <p:nvPr/>
        </p:nvSpPr>
        <p:spPr>
          <a:xfrm>
            <a:off x="6292725" y="1429525"/>
            <a:ext cx="2410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Smoothing parameters:</a:t>
            </a:r>
            <a:endParaRPr/>
          </a:p>
          <a:p>
            <a:pPr indent="0" lvl="0" marL="0" rtl="0" algn="l">
              <a:spcBef>
                <a:spcPts val="0"/>
              </a:spcBef>
              <a:spcAft>
                <a:spcPts val="0"/>
              </a:spcAft>
              <a:buClr>
                <a:schemeClr val="dk1"/>
              </a:buClr>
              <a:buSzPts val="1100"/>
              <a:buFont typeface="Arial"/>
              <a:buNone/>
            </a:pPr>
            <a:r>
              <a:rPr lang="en"/>
              <a:t> alpha: 0.06058175</a:t>
            </a:r>
            <a:endParaRPr/>
          </a:p>
          <a:p>
            <a:pPr indent="0" lvl="0" marL="0" rtl="0" algn="l">
              <a:spcBef>
                <a:spcPts val="0"/>
              </a:spcBef>
              <a:spcAft>
                <a:spcPts val="0"/>
              </a:spcAft>
              <a:buClr>
                <a:schemeClr val="dk1"/>
              </a:buClr>
              <a:buSzPts val="1100"/>
              <a:buFont typeface="Arial"/>
              <a:buNone/>
            </a:pPr>
            <a:r>
              <a:rPr lang="en"/>
              <a:t> beta : 0.008479722</a:t>
            </a:r>
            <a:endParaRPr/>
          </a:p>
          <a:p>
            <a:pPr indent="0" lvl="0" marL="0" rtl="0" algn="l">
              <a:spcBef>
                <a:spcPts val="0"/>
              </a:spcBef>
              <a:spcAft>
                <a:spcPts val="0"/>
              </a:spcAft>
              <a:buClr>
                <a:schemeClr val="dk1"/>
              </a:buClr>
              <a:buSzPts val="1100"/>
              <a:buFont typeface="Arial"/>
              <a:buNone/>
            </a:pPr>
            <a:r>
              <a:rPr lang="en"/>
              <a:t> gamma: 0.557241</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Holts Winter: </a:t>
            </a:r>
            <a:r>
              <a:rPr b="1" lang="en">
                <a:solidFill>
                  <a:schemeClr val="accent1"/>
                </a:solidFill>
              </a:rPr>
              <a:t>Residual Analysis </a:t>
            </a:r>
            <a:endParaRPr b="1">
              <a:solidFill>
                <a:schemeClr val="accent1"/>
              </a:solidFill>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p:cNvPicPr preferRelativeResize="0"/>
          <p:nvPr/>
        </p:nvPicPr>
        <p:blipFill>
          <a:blip r:embed="rId3">
            <a:alphaModFix/>
          </a:blip>
          <a:stretch>
            <a:fillRect/>
          </a:stretch>
        </p:blipFill>
        <p:spPr>
          <a:xfrm>
            <a:off x="311700" y="1142300"/>
            <a:ext cx="8439499" cy="329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b="1" lang="en" sz="2800">
                <a:solidFill>
                  <a:schemeClr val="accent1"/>
                </a:solidFill>
              </a:rPr>
              <a:t>Moving Averages </a:t>
            </a:r>
            <a:r>
              <a:rPr b="1" lang="en">
                <a:solidFill>
                  <a:schemeClr val="accent1"/>
                </a:solidFill>
              </a:rPr>
              <a:t>F</a:t>
            </a:r>
            <a:r>
              <a:rPr b="1" lang="en" sz="2800">
                <a:solidFill>
                  <a:schemeClr val="accent1"/>
                </a:solidFill>
              </a:rPr>
              <a:t>orecast</a:t>
            </a:r>
            <a:endParaRPr b="1" sz="2800">
              <a:solidFill>
                <a:schemeClr val="accent1"/>
              </a:solidFill>
            </a:endParaRPr>
          </a:p>
          <a:p>
            <a:pPr indent="0" lvl="0" marL="0" rtl="0" algn="l">
              <a:spcBef>
                <a:spcPts val="1200"/>
              </a:spcBef>
              <a:spcAft>
                <a:spcPts val="0"/>
              </a:spcAft>
              <a:buNone/>
            </a:pPr>
            <a:r>
              <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60" name="Google Shape;160;p27"/>
          <p:cNvPicPr preferRelativeResize="0"/>
          <p:nvPr/>
        </p:nvPicPr>
        <p:blipFill>
          <a:blip r:embed="rId3">
            <a:alphaModFix/>
          </a:blip>
          <a:stretch>
            <a:fillRect/>
          </a:stretch>
        </p:blipFill>
        <p:spPr>
          <a:xfrm>
            <a:off x="311700" y="1044705"/>
            <a:ext cx="4260301" cy="1675239"/>
          </a:xfrm>
          <a:prstGeom prst="rect">
            <a:avLst/>
          </a:prstGeom>
          <a:noFill/>
          <a:ln>
            <a:noFill/>
          </a:ln>
        </p:spPr>
      </p:pic>
      <p:pic>
        <p:nvPicPr>
          <p:cNvPr id="161" name="Google Shape;161;p27"/>
          <p:cNvPicPr preferRelativeResize="0"/>
          <p:nvPr/>
        </p:nvPicPr>
        <p:blipFill>
          <a:blip r:embed="rId4">
            <a:alphaModFix/>
          </a:blip>
          <a:stretch>
            <a:fillRect/>
          </a:stretch>
        </p:blipFill>
        <p:spPr>
          <a:xfrm>
            <a:off x="4754450" y="1043115"/>
            <a:ext cx="4260297" cy="1678419"/>
          </a:xfrm>
          <a:prstGeom prst="rect">
            <a:avLst/>
          </a:prstGeom>
          <a:noFill/>
          <a:ln>
            <a:noFill/>
          </a:ln>
        </p:spPr>
      </p:pic>
      <p:pic>
        <p:nvPicPr>
          <p:cNvPr id="162" name="Google Shape;162;p27"/>
          <p:cNvPicPr preferRelativeResize="0"/>
          <p:nvPr/>
        </p:nvPicPr>
        <p:blipFill>
          <a:blip r:embed="rId5">
            <a:alphaModFix/>
          </a:blip>
          <a:stretch>
            <a:fillRect/>
          </a:stretch>
        </p:blipFill>
        <p:spPr>
          <a:xfrm>
            <a:off x="2568100" y="2721525"/>
            <a:ext cx="4260299" cy="2169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20">
                <a:solidFill>
                  <a:schemeClr val="accent1"/>
                </a:solidFill>
              </a:rPr>
              <a:t>Moving average order = 3</a:t>
            </a:r>
            <a:endParaRPr b="1" sz="2520">
              <a:solidFill>
                <a:schemeClr val="accent1"/>
              </a:solidFill>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8"/>
          <p:cNvPicPr preferRelativeResize="0"/>
          <p:nvPr/>
        </p:nvPicPr>
        <p:blipFill>
          <a:blip r:embed="rId3">
            <a:alphaModFix/>
          </a:blip>
          <a:stretch>
            <a:fillRect/>
          </a:stretch>
        </p:blipFill>
        <p:spPr>
          <a:xfrm>
            <a:off x="311700" y="1278600"/>
            <a:ext cx="8410525" cy="1864800"/>
          </a:xfrm>
          <a:prstGeom prst="rect">
            <a:avLst/>
          </a:prstGeom>
          <a:noFill/>
          <a:ln>
            <a:noFill/>
          </a:ln>
        </p:spPr>
      </p:pic>
      <p:pic>
        <p:nvPicPr>
          <p:cNvPr id="170" name="Google Shape;170;p28"/>
          <p:cNvPicPr preferRelativeResize="0"/>
          <p:nvPr/>
        </p:nvPicPr>
        <p:blipFill>
          <a:blip r:embed="rId4">
            <a:alphaModFix/>
          </a:blip>
          <a:stretch>
            <a:fillRect/>
          </a:stretch>
        </p:blipFill>
        <p:spPr>
          <a:xfrm>
            <a:off x="311700" y="3312750"/>
            <a:ext cx="8323574" cy="1305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Moving Average: </a:t>
            </a:r>
            <a:r>
              <a:rPr b="1" lang="en">
                <a:solidFill>
                  <a:schemeClr val="accent1"/>
                </a:solidFill>
              </a:rPr>
              <a:t>Residual Analysis </a:t>
            </a:r>
            <a:endParaRPr b="1">
              <a:solidFill>
                <a:schemeClr val="accent1"/>
              </a:solidFill>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9"/>
          <p:cNvPicPr preferRelativeResize="0"/>
          <p:nvPr/>
        </p:nvPicPr>
        <p:blipFill>
          <a:blip r:embed="rId3">
            <a:alphaModFix/>
          </a:blip>
          <a:stretch>
            <a:fillRect/>
          </a:stretch>
        </p:blipFill>
        <p:spPr>
          <a:xfrm>
            <a:off x="311700" y="1152475"/>
            <a:ext cx="8520601" cy="3353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sz="2520">
                <a:solidFill>
                  <a:schemeClr val="accent1"/>
                </a:solidFill>
              </a:rPr>
              <a:t>Moving average order = 6</a:t>
            </a:r>
            <a:endParaRPr/>
          </a:p>
        </p:txBody>
      </p:sp>
      <p:sp>
        <p:nvSpPr>
          <p:cNvPr id="183" name="Google Shape;18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0"/>
          <p:cNvPicPr preferRelativeResize="0"/>
          <p:nvPr/>
        </p:nvPicPr>
        <p:blipFill>
          <a:blip r:embed="rId3">
            <a:alphaModFix/>
          </a:blip>
          <a:stretch>
            <a:fillRect/>
          </a:stretch>
        </p:blipFill>
        <p:spPr>
          <a:xfrm>
            <a:off x="311700" y="1152475"/>
            <a:ext cx="8457776" cy="2492700"/>
          </a:xfrm>
          <a:prstGeom prst="rect">
            <a:avLst/>
          </a:prstGeom>
          <a:noFill/>
          <a:ln>
            <a:noFill/>
          </a:ln>
        </p:spPr>
      </p:pic>
      <p:pic>
        <p:nvPicPr>
          <p:cNvPr id="185" name="Google Shape;185;p30"/>
          <p:cNvPicPr preferRelativeResize="0"/>
          <p:nvPr/>
        </p:nvPicPr>
        <p:blipFill>
          <a:blip r:embed="rId4">
            <a:alphaModFix/>
          </a:blip>
          <a:stretch>
            <a:fillRect/>
          </a:stretch>
        </p:blipFill>
        <p:spPr>
          <a:xfrm>
            <a:off x="516125" y="3645175"/>
            <a:ext cx="7877324" cy="825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accent1"/>
                </a:solidFill>
              </a:rPr>
              <a:t>Moving Average: Residual Analysis </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1"/>
          <p:cNvPicPr preferRelativeResize="0"/>
          <p:nvPr/>
        </p:nvPicPr>
        <p:blipFill>
          <a:blip r:embed="rId3">
            <a:alphaModFix/>
          </a:blip>
          <a:stretch>
            <a:fillRect/>
          </a:stretch>
        </p:blipFill>
        <p:spPr>
          <a:xfrm>
            <a:off x="311700" y="1152475"/>
            <a:ext cx="8305474" cy="3416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155CC"/>
                </a:solidFill>
              </a:rPr>
              <a:t>Data Description</a:t>
            </a:r>
            <a:endParaRPr b="1">
              <a:solidFill>
                <a:srgbClr val="1155CC"/>
              </a:solidFill>
            </a:endParaRPr>
          </a:p>
        </p:txBody>
      </p:sp>
      <p:sp>
        <p:nvSpPr>
          <p:cNvPr id="62" name="Google Shape;62;p1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Clr>
                <a:schemeClr val="dk1"/>
              </a:buClr>
              <a:buSzPts val="1100"/>
              <a:buFont typeface="Arial"/>
              <a:buNone/>
            </a:pPr>
            <a:r>
              <a:rPr lang="en" sz="1700">
                <a:solidFill>
                  <a:schemeClr val="dk1"/>
                </a:solidFill>
              </a:rPr>
              <a:t>Walmart is a renowned retail corporation that operates a chain of hypermarkets. </a:t>
            </a:r>
            <a:endParaRPr sz="17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700">
                <a:solidFill>
                  <a:schemeClr val="dk1"/>
                </a:solidFill>
              </a:rPr>
              <a:t>Walmart has provided a data combining of 45 stores including store information and weekly sales of year 2010, 2011 and 2012. </a:t>
            </a:r>
            <a:endParaRPr sz="17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7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7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7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7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700">
                <a:solidFill>
                  <a:schemeClr val="dk1"/>
                </a:solidFill>
              </a:rPr>
              <a:t>We aggregated the data to get consistent interval of time within the dataset. </a:t>
            </a:r>
            <a:endParaRPr sz="17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7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7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1200"/>
              </a:spcAft>
              <a:buNone/>
            </a:pPr>
            <a:r>
              <a:t/>
            </a:r>
            <a:endParaRPr sz="1200">
              <a:solidFill>
                <a:schemeClr val="dk1"/>
              </a:solidFill>
            </a:endParaRPr>
          </a:p>
        </p:txBody>
      </p:sp>
      <p:pic>
        <p:nvPicPr>
          <p:cNvPr id="63" name="Google Shape;63;p14"/>
          <p:cNvPicPr preferRelativeResize="0"/>
          <p:nvPr/>
        </p:nvPicPr>
        <p:blipFill>
          <a:blip r:embed="rId3">
            <a:alphaModFix/>
          </a:blip>
          <a:stretch>
            <a:fillRect/>
          </a:stretch>
        </p:blipFill>
        <p:spPr>
          <a:xfrm>
            <a:off x="428313" y="2163438"/>
            <a:ext cx="6067425" cy="1133475"/>
          </a:xfrm>
          <a:prstGeom prst="rect">
            <a:avLst/>
          </a:prstGeom>
          <a:noFill/>
          <a:ln>
            <a:noFill/>
          </a:ln>
        </p:spPr>
      </p:pic>
      <p:pic>
        <p:nvPicPr>
          <p:cNvPr id="64" name="Google Shape;64;p14"/>
          <p:cNvPicPr preferRelativeResize="0"/>
          <p:nvPr/>
        </p:nvPicPr>
        <p:blipFill>
          <a:blip r:embed="rId4">
            <a:alphaModFix/>
          </a:blip>
          <a:stretch>
            <a:fillRect/>
          </a:stretch>
        </p:blipFill>
        <p:spPr>
          <a:xfrm>
            <a:off x="495713" y="3936850"/>
            <a:ext cx="4276725" cy="1066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Accuracy Measures</a:t>
            </a:r>
            <a:endParaRPr b="1">
              <a:solidFill>
                <a:schemeClr val="accent1"/>
              </a:solidFill>
            </a:endParaRPr>
          </a:p>
        </p:txBody>
      </p:sp>
      <p:sp>
        <p:nvSpPr>
          <p:cNvPr id="198" name="Google Shape;198;p32"/>
          <p:cNvSpPr txBox="1"/>
          <p:nvPr>
            <p:ph idx="1" type="body"/>
          </p:nvPr>
        </p:nvSpPr>
        <p:spPr>
          <a:xfrm>
            <a:off x="311700" y="1222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199" name="Google Shape;199;p32"/>
          <p:cNvGraphicFramePr/>
          <p:nvPr/>
        </p:nvGraphicFramePr>
        <p:xfrm>
          <a:off x="558025" y="1017725"/>
          <a:ext cx="3000000" cy="3000000"/>
        </p:xfrm>
        <a:graphic>
          <a:graphicData uri="http://schemas.openxmlformats.org/drawingml/2006/table">
            <a:tbl>
              <a:tblPr>
                <a:noFill/>
                <a:tableStyleId>{1F45F365-56ED-483B-970F-5AFF46F7F210}</a:tableStyleId>
              </a:tblPr>
              <a:tblGrid>
                <a:gridCol w="2758075"/>
                <a:gridCol w="2758075"/>
                <a:gridCol w="2758075"/>
              </a:tblGrid>
              <a:tr h="490100">
                <a:tc>
                  <a:txBody>
                    <a:bodyPr/>
                    <a:lstStyle/>
                    <a:p>
                      <a:pPr indent="0" lvl="0" marL="0" rtl="0" algn="l">
                        <a:spcBef>
                          <a:spcPts val="0"/>
                        </a:spcBef>
                        <a:spcAft>
                          <a:spcPts val="0"/>
                        </a:spcAft>
                        <a:buNone/>
                      </a:pPr>
                      <a:r>
                        <a:rPr b="1" lang="en"/>
                        <a:t>Forecasting Models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Accuracy (MAPE)</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ACF</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0100">
                <a:tc>
                  <a:txBody>
                    <a:bodyPr/>
                    <a:lstStyle/>
                    <a:p>
                      <a:pPr indent="0" lvl="0" marL="0" rtl="0" algn="l">
                        <a:spcBef>
                          <a:spcPts val="0"/>
                        </a:spcBef>
                        <a:spcAft>
                          <a:spcPts val="0"/>
                        </a:spcAft>
                        <a:buNone/>
                      </a:pPr>
                      <a:r>
                        <a:rPr lang="en"/>
                        <a:t>Naive Model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6.365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0.412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0100">
                <a:tc>
                  <a:txBody>
                    <a:bodyPr/>
                    <a:lstStyle/>
                    <a:p>
                      <a:pPr indent="0" lvl="0" marL="0" rtl="0" algn="l">
                        <a:spcBef>
                          <a:spcPts val="0"/>
                        </a:spcBef>
                        <a:spcAft>
                          <a:spcPts val="0"/>
                        </a:spcAft>
                        <a:buNone/>
                      </a:pPr>
                      <a:r>
                        <a:rPr lang="en"/>
                        <a:t>Seasonal Naive Model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3.0175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0.258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0100">
                <a:tc>
                  <a:txBody>
                    <a:bodyPr/>
                    <a:lstStyle/>
                    <a:p>
                      <a:pPr indent="0" lvl="0" marL="0" rtl="0" algn="l">
                        <a:spcBef>
                          <a:spcPts val="0"/>
                        </a:spcBef>
                        <a:spcAft>
                          <a:spcPts val="0"/>
                        </a:spcAft>
                        <a:buNone/>
                      </a:pPr>
                      <a:r>
                        <a:rPr lang="en"/>
                        <a:t>Moving Average (O=3)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0.775721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0.008710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0100">
                <a:tc>
                  <a:txBody>
                    <a:bodyPr/>
                    <a:lstStyle/>
                    <a:p>
                      <a:pPr indent="0" lvl="0" marL="0" rtl="0" algn="l">
                        <a:spcBef>
                          <a:spcPts val="0"/>
                        </a:spcBef>
                        <a:spcAft>
                          <a:spcPts val="0"/>
                        </a:spcAft>
                        <a:buClr>
                          <a:schemeClr val="dk1"/>
                        </a:buClr>
                        <a:buSzPts val="1100"/>
                        <a:buFont typeface="Arial"/>
                        <a:buNone/>
                      </a:pPr>
                      <a:r>
                        <a:rPr lang="en">
                          <a:solidFill>
                            <a:schemeClr val="dk1"/>
                          </a:solidFill>
                        </a:rPr>
                        <a:t>Moving Average (O=6)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0.3223557</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0.3467995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0100">
                <a:tc>
                  <a:txBody>
                    <a:bodyPr/>
                    <a:lstStyle/>
                    <a:p>
                      <a:pPr indent="0" lvl="0" marL="0" rtl="0" algn="l">
                        <a:spcBef>
                          <a:spcPts val="0"/>
                        </a:spcBef>
                        <a:spcAft>
                          <a:spcPts val="0"/>
                        </a:spcAft>
                        <a:buNone/>
                      </a:pPr>
                      <a:r>
                        <a:rPr lang="en"/>
                        <a:t>Holts Winter Forecasting</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1.9322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0.069522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0100">
                <a:tc>
                  <a:txBody>
                    <a:bodyPr/>
                    <a:lstStyle/>
                    <a:p>
                      <a:pPr indent="0" lvl="0" marL="0" rtl="0" algn="l">
                        <a:spcBef>
                          <a:spcPts val="0"/>
                        </a:spcBef>
                        <a:spcAft>
                          <a:spcPts val="0"/>
                        </a:spcAft>
                        <a:buNone/>
                      </a:pPr>
                      <a:r>
                        <a:rPr lang="en"/>
                        <a:t>STL + ETS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1.6242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0.0067</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0100">
                <a:tc>
                  <a:txBody>
                    <a:bodyPr/>
                    <a:lstStyle/>
                    <a:p>
                      <a:pPr indent="0" lvl="0" marL="0" rtl="0" algn="l">
                        <a:spcBef>
                          <a:spcPts val="0"/>
                        </a:spcBef>
                        <a:spcAft>
                          <a:spcPts val="0"/>
                        </a:spcAft>
                        <a:buNone/>
                      </a:pPr>
                      <a:r>
                        <a:rPr lang="en"/>
                        <a:t>Arima Model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1.72022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0.0067</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Insights</a:t>
            </a:r>
            <a:endParaRPr b="1">
              <a:solidFill>
                <a:schemeClr val="accent1"/>
              </a:solidFill>
            </a:endParaRPr>
          </a:p>
        </p:txBody>
      </p:sp>
      <p:sp>
        <p:nvSpPr>
          <p:cNvPr id="205" name="Google Shape;20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Walmart may need to hire more people to work during high periods of sales</a:t>
            </a:r>
            <a:endParaRPr/>
          </a:p>
          <a:p>
            <a:pPr indent="-342900" lvl="0" marL="457200" rtl="0" algn="l">
              <a:spcBef>
                <a:spcPts val="0"/>
              </a:spcBef>
              <a:spcAft>
                <a:spcPts val="0"/>
              </a:spcAft>
              <a:buSzPts val="1800"/>
              <a:buChar char="●"/>
            </a:pPr>
            <a:r>
              <a:rPr lang="en"/>
              <a:t>Walmart may want to capitalise on the </a:t>
            </a:r>
            <a:r>
              <a:rPr lang="en"/>
              <a:t>holidays</a:t>
            </a:r>
            <a:r>
              <a:rPr lang="en"/>
              <a:t> other than end of the year. Have more effective sales during February and S</a:t>
            </a:r>
            <a:r>
              <a:rPr lang="en"/>
              <a:t>eptember other than Thanksgiving and Christmas.</a:t>
            </a:r>
            <a:endParaRPr/>
          </a:p>
          <a:p>
            <a:pPr indent="-342900" lvl="0" marL="457200" rtl="0" algn="l">
              <a:spcBef>
                <a:spcPts val="0"/>
              </a:spcBef>
              <a:spcAft>
                <a:spcPts val="0"/>
              </a:spcAft>
              <a:buSzPts val="1800"/>
              <a:buChar char="●"/>
            </a:pPr>
            <a:r>
              <a:rPr lang="en"/>
              <a:t>Using the model consistently, it can hire part time worker if they see growth in the business 1 month prior.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22">
                <a:solidFill>
                  <a:srgbClr val="1155CC"/>
                </a:solidFill>
              </a:rPr>
              <a:t>Data in Millions </a:t>
            </a:r>
            <a:endParaRPr b="1" sz="3022">
              <a:solidFill>
                <a:srgbClr val="1155CC"/>
              </a:solidFill>
            </a:endParaRPr>
          </a:p>
          <a:p>
            <a:pPr indent="0" lvl="0" marL="0" rtl="0" algn="l">
              <a:spcBef>
                <a:spcPts val="0"/>
              </a:spcBef>
              <a:spcAft>
                <a:spcPts val="0"/>
              </a:spcAft>
              <a:buNone/>
            </a:pPr>
            <a:r>
              <a:t/>
            </a:r>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34"/>
          <p:cNvPicPr preferRelativeResize="0"/>
          <p:nvPr/>
        </p:nvPicPr>
        <p:blipFill>
          <a:blip r:embed="rId3">
            <a:alphaModFix/>
          </a:blip>
          <a:stretch>
            <a:fillRect/>
          </a:stretch>
        </p:blipFill>
        <p:spPr>
          <a:xfrm>
            <a:off x="311700" y="1552950"/>
            <a:ext cx="4026025" cy="2953650"/>
          </a:xfrm>
          <a:prstGeom prst="rect">
            <a:avLst/>
          </a:prstGeom>
          <a:noFill/>
          <a:ln>
            <a:noFill/>
          </a:ln>
        </p:spPr>
      </p:pic>
      <p:pic>
        <p:nvPicPr>
          <p:cNvPr id="213" name="Google Shape;213;p34"/>
          <p:cNvPicPr preferRelativeResize="0"/>
          <p:nvPr/>
        </p:nvPicPr>
        <p:blipFill>
          <a:blip r:embed="rId4">
            <a:alphaModFix/>
          </a:blip>
          <a:stretch>
            <a:fillRect/>
          </a:stretch>
        </p:blipFill>
        <p:spPr>
          <a:xfrm>
            <a:off x="4136300" y="1490675"/>
            <a:ext cx="4557449" cy="3078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20">
                <a:solidFill>
                  <a:schemeClr val="accent1"/>
                </a:solidFill>
              </a:rPr>
              <a:t>Moving average order = 3</a:t>
            </a:r>
            <a:endParaRPr b="1" sz="2520">
              <a:solidFill>
                <a:schemeClr val="accent1"/>
              </a:solidFill>
            </a:endParaRPr>
          </a:p>
        </p:txBody>
      </p:sp>
      <p:sp>
        <p:nvSpPr>
          <p:cNvPr id="219" name="Google Shape;21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5"/>
          <p:cNvPicPr preferRelativeResize="0"/>
          <p:nvPr/>
        </p:nvPicPr>
        <p:blipFill>
          <a:blip r:embed="rId3">
            <a:alphaModFix/>
          </a:blip>
          <a:stretch>
            <a:fillRect/>
          </a:stretch>
        </p:blipFill>
        <p:spPr>
          <a:xfrm>
            <a:off x="311700" y="1278600"/>
            <a:ext cx="8410525" cy="1864800"/>
          </a:xfrm>
          <a:prstGeom prst="rect">
            <a:avLst/>
          </a:prstGeom>
          <a:noFill/>
          <a:ln>
            <a:noFill/>
          </a:ln>
        </p:spPr>
      </p:pic>
      <p:pic>
        <p:nvPicPr>
          <p:cNvPr id="221" name="Google Shape;221;p35"/>
          <p:cNvPicPr preferRelativeResize="0"/>
          <p:nvPr/>
        </p:nvPicPr>
        <p:blipFill>
          <a:blip r:embed="rId4">
            <a:alphaModFix/>
          </a:blip>
          <a:stretch>
            <a:fillRect/>
          </a:stretch>
        </p:blipFill>
        <p:spPr>
          <a:xfrm>
            <a:off x="311700" y="3312750"/>
            <a:ext cx="8323574" cy="1305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Patterns in the data </a:t>
            </a:r>
            <a:endParaRPr b="1">
              <a:solidFill>
                <a:schemeClr val="accent1"/>
              </a:solidFill>
            </a:endParaRPr>
          </a:p>
        </p:txBody>
      </p:sp>
      <p:sp>
        <p:nvSpPr>
          <p:cNvPr id="227" name="Google Shape;22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Walmart week pattern for the year</a:t>
            </a:r>
            <a:endParaRPr sz="2100"/>
          </a:p>
          <a:p>
            <a:pPr indent="-361950" lvl="0" marL="457200" rtl="0" algn="l">
              <a:spcBef>
                <a:spcPts val="0"/>
              </a:spcBef>
              <a:spcAft>
                <a:spcPts val="0"/>
              </a:spcAft>
              <a:buSzPts val="2100"/>
              <a:buAutoNum type="arabicPeriod"/>
            </a:pPr>
            <a:r>
              <a:rPr lang="en" sz="2100"/>
              <a:t>First week of every month except november and december have more sales</a:t>
            </a:r>
            <a:endParaRPr sz="2100"/>
          </a:p>
          <a:p>
            <a:pPr indent="-361950" lvl="0" marL="457200" rtl="0" algn="l">
              <a:spcBef>
                <a:spcPts val="0"/>
              </a:spcBef>
              <a:spcAft>
                <a:spcPts val="0"/>
              </a:spcAft>
              <a:buSzPts val="2100"/>
              <a:buAutoNum type="arabicPeriod"/>
            </a:pPr>
            <a:r>
              <a:rPr lang="en" sz="2100"/>
              <a:t>Customers show pattern in buying, there is more sales on weekends than weekdays, first week of every month has more sales, there are few months which can be capitalised majorly using these patterns. </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February</a:t>
            </a:r>
            <a:r>
              <a:rPr b="1" lang="en">
                <a:solidFill>
                  <a:schemeClr val="accent1"/>
                </a:solidFill>
              </a:rPr>
              <a:t> and August</a:t>
            </a:r>
            <a:endParaRPr b="1">
              <a:solidFill>
                <a:schemeClr val="accent1"/>
              </a:solidFill>
            </a:endParaRPr>
          </a:p>
        </p:txBody>
      </p:sp>
      <p:sp>
        <p:nvSpPr>
          <p:cNvPr id="233" name="Google Shape;23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month of february we can see a spike in the graph, notable events are 14th </a:t>
            </a:r>
            <a:r>
              <a:rPr lang="en"/>
              <a:t>february</a:t>
            </a:r>
            <a:r>
              <a:rPr lang="en"/>
              <a:t> Valentine’s day and Super bowl in the same week, here we have two weeks to target, the first week, and mainly the second week. Departments such as beauty, clothing, jewellery, shoes, bag and accessories can be very lucrative and should be targeted.</a:t>
            </a:r>
            <a:endParaRPr/>
          </a:p>
          <a:p>
            <a:pPr indent="-342900" lvl="0" marL="457200" rtl="0" algn="l">
              <a:spcBef>
                <a:spcPts val="0"/>
              </a:spcBef>
              <a:spcAft>
                <a:spcPts val="0"/>
              </a:spcAft>
              <a:buSzPts val="1800"/>
              <a:buChar char="●"/>
            </a:pPr>
            <a:r>
              <a:rPr lang="en"/>
              <a:t>August has an </a:t>
            </a:r>
            <a:r>
              <a:rPr lang="en"/>
              <a:t>unusual</a:t>
            </a:r>
            <a:r>
              <a:rPr lang="en"/>
              <a:t> spike, as there are no holidays or notable events around that month. After some research we found that around the first-second week of august most of schools and colleges reopen. Departments such as stationery, clothing, electronics can be targeted.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October end - December end</a:t>
            </a:r>
            <a:endParaRPr b="1">
              <a:solidFill>
                <a:schemeClr val="accent1"/>
              </a:solidFill>
            </a:endParaRPr>
          </a:p>
        </p:txBody>
      </p:sp>
      <p:sp>
        <p:nvSpPr>
          <p:cNvPr id="239" name="Google Shape;23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months are very unpredictable, it cannot be said surely on how high the sales for these months might go. These are the most important months of the year, and so the main things have to be seriously taken care of. Firstly, the work force has to be increased according to the needs. The inventory has to be closely monitored as products go out of stock </a:t>
            </a:r>
            <a:r>
              <a:rPr lang="en"/>
              <a:t>quickly in these months. Starting from halloween in october end, thanksgiving in third week of november, black friday in the same week. Christmas and New year in the end of december to complete the holiday season. All departments should be equally monitored.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Targeted Departments</a:t>
            </a:r>
            <a:endParaRPr b="1">
              <a:solidFill>
                <a:schemeClr val="accent1"/>
              </a:solidFill>
            </a:endParaRPr>
          </a:p>
        </p:txBody>
      </p:sp>
      <p:sp>
        <p:nvSpPr>
          <p:cNvPr id="245" name="Google Shape;24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products in these departments should be displayed more, as people have spending patterns,the more the products on display the more will be the sales.</a:t>
            </a:r>
            <a:endParaRPr/>
          </a:p>
          <a:p>
            <a:pPr indent="-342900" lvl="0" marL="457200" rtl="0" algn="l">
              <a:spcBef>
                <a:spcPts val="0"/>
              </a:spcBef>
              <a:spcAft>
                <a:spcPts val="0"/>
              </a:spcAft>
              <a:buSzPts val="1800"/>
              <a:buAutoNum type="arabicPeriod"/>
            </a:pPr>
            <a:r>
              <a:rPr lang="en"/>
              <a:t>The staff should be trained for specific work in these departments, as these departments will increase the sales.</a:t>
            </a:r>
            <a:endParaRPr/>
          </a:p>
          <a:p>
            <a:pPr indent="-342900" lvl="0" marL="457200" rtl="0" algn="l">
              <a:spcBef>
                <a:spcPts val="0"/>
              </a:spcBef>
              <a:spcAft>
                <a:spcPts val="0"/>
              </a:spcAft>
              <a:buSzPts val="1800"/>
              <a:buAutoNum type="arabicPeriod"/>
            </a:pPr>
            <a:r>
              <a:rPr lang="en"/>
              <a:t>Rollback offers that walmart offers and claims to be lowest in the market can be put on products in the untargeted departments, so that even those departments make more sales.</a:t>
            </a:r>
            <a:endParaRPr/>
          </a:p>
          <a:p>
            <a:pPr indent="-342900" lvl="0" marL="457200" rtl="0" algn="l">
              <a:spcBef>
                <a:spcPts val="0"/>
              </a:spcBef>
              <a:spcAft>
                <a:spcPts val="0"/>
              </a:spcAft>
              <a:buSzPts val="1800"/>
              <a:buAutoNum type="arabicPeriod"/>
            </a:pPr>
            <a:r>
              <a:rPr lang="en"/>
              <a:t>Stores located in colder areas have better chance of selling winter goods, so they should be targeted in the months of October, November and December.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1" name="Google Shape;251;p40"/>
          <p:cNvSpPr txBox="1"/>
          <p:nvPr>
            <p:ph idx="1" type="body"/>
          </p:nvPr>
        </p:nvSpPr>
        <p:spPr>
          <a:xfrm>
            <a:off x="311700" y="376025"/>
            <a:ext cx="8520600" cy="41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700">
              <a:solidFill>
                <a:srgbClr val="1155CC"/>
              </a:solidFill>
            </a:endParaRPr>
          </a:p>
          <a:p>
            <a:pPr indent="0" lvl="0" marL="0" rtl="0" algn="ctr">
              <a:spcBef>
                <a:spcPts val="1200"/>
              </a:spcBef>
              <a:spcAft>
                <a:spcPts val="0"/>
              </a:spcAft>
              <a:buNone/>
            </a:pPr>
            <a:r>
              <a:rPr b="1" lang="en" sz="3700">
                <a:solidFill>
                  <a:srgbClr val="1155CC"/>
                </a:solidFill>
              </a:rPr>
              <a:t>Thank you </a:t>
            </a:r>
            <a:endParaRPr b="1" sz="3700">
              <a:solidFill>
                <a:srgbClr val="1155CC"/>
              </a:solidFill>
            </a:endParaRPr>
          </a:p>
          <a:p>
            <a:pPr indent="0" lvl="0" marL="0" rtl="0" algn="ctr">
              <a:spcBef>
                <a:spcPts val="1200"/>
              </a:spcBef>
              <a:spcAft>
                <a:spcPts val="0"/>
              </a:spcAft>
              <a:buNone/>
            </a:pPr>
            <a:r>
              <a:t/>
            </a:r>
            <a:endParaRPr b="1" sz="3700">
              <a:solidFill>
                <a:srgbClr val="1155CC"/>
              </a:solidFill>
            </a:endParaRPr>
          </a:p>
          <a:p>
            <a:pPr indent="0" lvl="0" marL="0" rtl="0" algn="ctr">
              <a:spcBef>
                <a:spcPts val="1200"/>
              </a:spcBef>
              <a:spcAft>
                <a:spcPts val="1200"/>
              </a:spcAft>
              <a:buNone/>
            </a:pPr>
            <a:r>
              <a:rPr b="1" lang="en" sz="3700">
                <a:solidFill>
                  <a:srgbClr val="1155CC"/>
                </a:solidFill>
              </a:rPr>
              <a:t>Questions? </a:t>
            </a:r>
            <a:endParaRPr b="1" sz="3700">
              <a:solidFill>
                <a:srgbClr val="1155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394"/>
              <a:buFont typeface="Arial"/>
              <a:buNone/>
            </a:pPr>
            <a:r>
              <a:rPr b="1" lang="en" sz="2477">
                <a:solidFill>
                  <a:srgbClr val="1155CC"/>
                </a:solidFill>
              </a:rPr>
              <a:t>Holidays</a:t>
            </a:r>
            <a:endParaRPr b="1" sz="3577">
              <a:solidFill>
                <a:srgbClr val="1155CC"/>
              </a:solidFill>
            </a:endParaRPr>
          </a:p>
        </p:txBody>
      </p:sp>
      <p:sp>
        <p:nvSpPr>
          <p:cNvPr id="70" name="Google Shape;70;p15"/>
          <p:cNvSpPr txBox="1"/>
          <p:nvPr>
            <p:ph idx="1" type="body"/>
          </p:nvPr>
        </p:nvSpPr>
        <p:spPr>
          <a:xfrm>
            <a:off x="483450" y="1017725"/>
            <a:ext cx="8037300" cy="40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Super Bowl: ~ 2nd Week of </a:t>
            </a:r>
            <a:r>
              <a:rPr lang="en" sz="1700">
                <a:solidFill>
                  <a:schemeClr val="dk1"/>
                </a:solidFill>
              </a:rPr>
              <a:t>February</a:t>
            </a:r>
            <a:r>
              <a:rPr lang="en" sz="1700">
                <a:solidFill>
                  <a:schemeClr val="dk1"/>
                </a:solidFill>
              </a:rPr>
              <a:t> </a:t>
            </a:r>
            <a:endParaRPr sz="1700">
              <a:solidFill>
                <a:schemeClr val="dk1"/>
              </a:solidFill>
            </a:endParaRPr>
          </a:p>
          <a:p>
            <a:pPr indent="0" lvl="0" marL="0" rtl="0" algn="l">
              <a:spcBef>
                <a:spcPts val="1200"/>
              </a:spcBef>
              <a:spcAft>
                <a:spcPts val="0"/>
              </a:spcAft>
              <a:buNone/>
            </a:pPr>
            <a:r>
              <a:rPr lang="en" sz="1700">
                <a:solidFill>
                  <a:schemeClr val="dk1"/>
                </a:solidFill>
              </a:rPr>
              <a:t>Labor Day: ~ 2nd Week of September</a:t>
            </a:r>
            <a:endParaRPr sz="1700">
              <a:solidFill>
                <a:schemeClr val="dk1"/>
              </a:solidFill>
            </a:endParaRPr>
          </a:p>
          <a:p>
            <a:pPr indent="0" lvl="0" marL="0" rtl="0" algn="l">
              <a:spcBef>
                <a:spcPts val="1200"/>
              </a:spcBef>
              <a:spcAft>
                <a:spcPts val="0"/>
              </a:spcAft>
              <a:buNone/>
            </a:pPr>
            <a:r>
              <a:rPr lang="en" sz="1700">
                <a:solidFill>
                  <a:schemeClr val="dk1"/>
                </a:solidFill>
              </a:rPr>
              <a:t>Thanksgiving/Black Friday: ~4th week of November</a:t>
            </a:r>
            <a:endParaRPr sz="1700">
              <a:solidFill>
                <a:schemeClr val="dk1"/>
              </a:solidFill>
            </a:endParaRPr>
          </a:p>
          <a:p>
            <a:pPr indent="0" lvl="0" marL="0" rtl="0" algn="l">
              <a:spcBef>
                <a:spcPts val="1200"/>
              </a:spcBef>
              <a:spcAft>
                <a:spcPts val="1200"/>
              </a:spcAft>
              <a:buClr>
                <a:schemeClr val="dk1"/>
              </a:buClr>
              <a:buSzPts val="1100"/>
              <a:buFont typeface="Arial"/>
              <a:buNone/>
            </a:pPr>
            <a:r>
              <a:rPr lang="en" sz="1700">
                <a:solidFill>
                  <a:schemeClr val="dk1"/>
                </a:solidFill>
              </a:rPr>
              <a:t>Christmas: ~ 4th Week of December</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155CC"/>
                </a:solidFill>
              </a:rPr>
              <a:t>Data in Millions Aggregated </a:t>
            </a:r>
            <a:endParaRPr b="1">
              <a:solidFill>
                <a:srgbClr val="1155CC"/>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311700" y="1156325"/>
            <a:ext cx="4559200" cy="3416400"/>
          </a:xfrm>
          <a:prstGeom prst="rect">
            <a:avLst/>
          </a:prstGeom>
          <a:noFill/>
          <a:ln>
            <a:noFill/>
          </a:ln>
        </p:spPr>
      </p:pic>
      <p:pic>
        <p:nvPicPr>
          <p:cNvPr id="78" name="Google Shape;78;p16"/>
          <p:cNvPicPr preferRelativeResize="0"/>
          <p:nvPr/>
        </p:nvPicPr>
        <p:blipFill>
          <a:blip r:embed="rId4">
            <a:alphaModFix/>
          </a:blip>
          <a:stretch>
            <a:fillRect/>
          </a:stretch>
        </p:blipFill>
        <p:spPr>
          <a:xfrm>
            <a:off x="4796400" y="1152475"/>
            <a:ext cx="4242199"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solidFill>
                  <a:srgbClr val="1155CC"/>
                </a:solidFill>
              </a:rPr>
              <a:t>Time Series - </a:t>
            </a:r>
            <a:endParaRPr b="1" sz="2620">
              <a:solidFill>
                <a:srgbClr val="1155CC"/>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85" name="Google Shape;85;p17"/>
          <p:cNvPicPr preferRelativeResize="0"/>
          <p:nvPr/>
        </p:nvPicPr>
        <p:blipFill rotWithShape="1">
          <a:blip r:embed="rId3">
            <a:alphaModFix/>
          </a:blip>
          <a:srcRect b="39798" l="0" r="0" t="0"/>
          <a:stretch/>
        </p:blipFill>
        <p:spPr>
          <a:xfrm>
            <a:off x="311700" y="3617551"/>
            <a:ext cx="5743187" cy="800400"/>
          </a:xfrm>
          <a:prstGeom prst="rect">
            <a:avLst/>
          </a:prstGeom>
          <a:noFill/>
          <a:ln>
            <a:noFill/>
          </a:ln>
        </p:spPr>
      </p:pic>
      <p:sp>
        <p:nvSpPr>
          <p:cNvPr id="86" name="Google Shape;86;p17"/>
          <p:cNvSpPr txBox="1"/>
          <p:nvPr/>
        </p:nvSpPr>
        <p:spPr>
          <a:xfrm>
            <a:off x="5667625" y="1261450"/>
            <a:ext cx="31182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Weekly sales are in Millions</a:t>
            </a:r>
            <a:endParaRPr sz="1600"/>
          </a:p>
          <a:p>
            <a:pPr indent="-330200" lvl="0" marL="457200" rtl="0" algn="l">
              <a:spcBef>
                <a:spcPts val="0"/>
              </a:spcBef>
              <a:spcAft>
                <a:spcPts val="0"/>
              </a:spcAft>
              <a:buSzPts val="1600"/>
              <a:buChar char="●"/>
            </a:pPr>
            <a:r>
              <a:rPr lang="en" sz="1600"/>
              <a:t>There is a spike late in the year</a:t>
            </a:r>
            <a:endParaRPr sz="1600"/>
          </a:p>
          <a:p>
            <a:pPr indent="-330200" lvl="0" marL="457200" rtl="0" algn="l">
              <a:spcBef>
                <a:spcPts val="0"/>
              </a:spcBef>
              <a:spcAft>
                <a:spcPts val="0"/>
              </a:spcAft>
              <a:buSzPts val="1600"/>
              <a:buChar char="●"/>
            </a:pPr>
            <a:r>
              <a:rPr lang="en" sz="1600"/>
              <a:t>The data shows seasonality at the end of each year </a:t>
            </a:r>
            <a:endParaRPr sz="1600"/>
          </a:p>
          <a:p>
            <a:pPr indent="-330200" lvl="0" marL="457200" rtl="0" algn="l">
              <a:spcBef>
                <a:spcPts val="0"/>
              </a:spcBef>
              <a:spcAft>
                <a:spcPts val="0"/>
              </a:spcAft>
              <a:buSzPts val="1600"/>
              <a:buChar char="●"/>
            </a:pPr>
            <a:r>
              <a:rPr lang="en" sz="1600"/>
              <a:t>There is dip in the initial months of the year</a:t>
            </a:r>
            <a:endParaRPr sz="1600"/>
          </a:p>
        </p:txBody>
      </p:sp>
      <p:pic>
        <p:nvPicPr>
          <p:cNvPr id="87" name="Google Shape;87;p17"/>
          <p:cNvPicPr preferRelativeResize="0"/>
          <p:nvPr/>
        </p:nvPicPr>
        <p:blipFill>
          <a:blip r:embed="rId4">
            <a:alphaModFix/>
          </a:blip>
          <a:stretch>
            <a:fillRect/>
          </a:stretch>
        </p:blipFill>
        <p:spPr>
          <a:xfrm>
            <a:off x="392425" y="1152475"/>
            <a:ext cx="4723051" cy="238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Autocorrelation </a:t>
            </a:r>
            <a:endParaRPr b="1">
              <a:solidFill>
                <a:schemeClr val="accent1"/>
              </a:solidFill>
            </a:endParaRPr>
          </a:p>
        </p:txBody>
      </p:sp>
      <p:sp>
        <p:nvSpPr>
          <p:cNvPr id="93" name="Google Shape;93;p18"/>
          <p:cNvSpPr txBox="1"/>
          <p:nvPr>
            <p:ph idx="1" type="body"/>
          </p:nvPr>
        </p:nvSpPr>
        <p:spPr>
          <a:xfrm>
            <a:off x="4938400" y="1152475"/>
            <a:ext cx="389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Autocorrelation represents the degree of similarity between a given time series and a lagged version of itself over successive time intervals.</a:t>
            </a:r>
            <a:endParaRPr>
              <a:solidFill>
                <a:schemeClr val="dk1"/>
              </a:solidFill>
            </a:endParaRPr>
          </a:p>
          <a:p>
            <a:pPr indent="0" lvl="0" marL="0" rtl="0" algn="l">
              <a:spcBef>
                <a:spcPts val="1200"/>
              </a:spcBef>
              <a:spcAft>
                <a:spcPts val="1200"/>
              </a:spcAft>
              <a:buClr>
                <a:schemeClr val="dk1"/>
              </a:buClr>
              <a:buSzPts val="1100"/>
              <a:buFont typeface="Arial"/>
              <a:buNone/>
            </a:pPr>
            <a:r>
              <a:t/>
            </a:r>
            <a:endParaRPr>
              <a:solidFill>
                <a:schemeClr val="dk1"/>
              </a:solidFill>
            </a:endParaRPr>
          </a:p>
        </p:txBody>
      </p:sp>
      <p:pic>
        <p:nvPicPr>
          <p:cNvPr id="94" name="Google Shape;94;p18"/>
          <p:cNvPicPr preferRelativeResize="0"/>
          <p:nvPr/>
        </p:nvPicPr>
        <p:blipFill>
          <a:blip r:embed="rId3">
            <a:alphaModFix/>
          </a:blip>
          <a:stretch>
            <a:fillRect/>
          </a:stretch>
        </p:blipFill>
        <p:spPr>
          <a:xfrm>
            <a:off x="152400" y="1170125"/>
            <a:ext cx="4633599" cy="326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Decomposition</a:t>
            </a:r>
            <a:endParaRPr b="1">
              <a:solidFill>
                <a:schemeClr val="accent1"/>
              </a:solidFill>
            </a:endParaRPr>
          </a:p>
        </p:txBody>
      </p:sp>
      <p:pic>
        <p:nvPicPr>
          <p:cNvPr id="100" name="Google Shape;100;p19"/>
          <p:cNvPicPr preferRelativeResize="0"/>
          <p:nvPr/>
        </p:nvPicPr>
        <p:blipFill>
          <a:blip r:embed="rId3">
            <a:alphaModFix/>
          </a:blip>
          <a:stretch>
            <a:fillRect/>
          </a:stretch>
        </p:blipFill>
        <p:spPr>
          <a:xfrm>
            <a:off x="238300" y="1261250"/>
            <a:ext cx="7886549"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solidFill>
                  <a:schemeClr val="accent1"/>
                </a:solidFill>
              </a:rPr>
              <a:t>Accuracy Measure:  MAPE</a:t>
            </a:r>
            <a:endParaRPr b="1">
              <a:solidFill>
                <a:schemeClr val="accent1"/>
              </a:solidFill>
            </a:endParaRPr>
          </a:p>
        </p:txBody>
      </p:sp>
      <p:sp>
        <p:nvSpPr>
          <p:cNvPr id="106" name="Google Shape;106;p20"/>
          <p:cNvSpPr txBox="1"/>
          <p:nvPr>
            <p:ph idx="1" type="body"/>
          </p:nvPr>
        </p:nvSpPr>
        <p:spPr>
          <a:xfrm>
            <a:off x="311700" y="2571750"/>
            <a:ext cx="8520600" cy="199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chemeClr val="dk1"/>
                </a:solidFill>
              </a:rPr>
              <a:t>Mean absolute </a:t>
            </a:r>
            <a:r>
              <a:rPr lang="en" sz="1400">
                <a:solidFill>
                  <a:schemeClr val="dk1"/>
                </a:solidFill>
              </a:rPr>
              <a:t>percentage</a:t>
            </a:r>
            <a:r>
              <a:rPr lang="en" sz="1400">
                <a:solidFill>
                  <a:schemeClr val="dk1"/>
                </a:solidFill>
              </a:rPr>
              <a:t> error : </a:t>
            </a:r>
            <a:endParaRPr sz="1400">
              <a:solidFill>
                <a:schemeClr val="dk1"/>
              </a:solidFill>
            </a:endParaRPr>
          </a:p>
          <a:p>
            <a:pPr indent="0" lvl="0" marL="0" rtl="0" algn="l">
              <a:spcBef>
                <a:spcPts val="1200"/>
              </a:spcBef>
              <a:spcAft>
                <a:spcPts val="0"/>
              </a:spcAft>
              <a:buNone/>
            </a:pPr>
            <a:r>
              <a:rPr lang="en" sz="1400">
                <a:solidFill>
                  <a:schemeClr val="dk1"/>
                </a:solidFill>
              </a:rPr>
              <a:t>Actual data is non zero, that is, the aggregated data which we are analysing does not have zero as a value in Weekly Sales.</a:t>
            </a:r>
            <a:endParaRPr sz="1400">
              <a:solidFill>
                <a:schemeClr val="dk1"/>
              </a:solidFill>
            </a:endParaRPr>
          </a:p>
          <a:p>
            <a:pPr indent="0" lvl="0" marL="0" rtl="0" algn="l">
              <a:spcBef>
                <a:spcPts val="1200"/>
              </a:spcBef>
              <a:spcAft>
                <a:spcPts val="0"/>
              </a:spcAft>
              <a:buNone/>
            </a:pPr>
            <a:r>
              <a:rPr lang="en" sz="1400">
                <a:solidFill>
                  <a:schemeClr val="dk1"/>
                </a:solidFill>
              </a:rPr>
              <a:t>MAPE puts a heavier penalty on negative errors than on positive errors.</a:t>
            </a:r>
            <a:endParaRPr sz="1400">
              <a:solidFill>
                <a:schemeClr val="dk1"/>
              </a:solidFill>
            </a:endParaRPr>
          </a:p>
          <a:p>
            <a:pPr indent="0" lvl="0" marL="0" rtl="0" algn="l">
              <a:spcBef>
                <a:spcPts val="1200"/>
              </a:spcBef>
              <a:spcAft>
                <a:spcPts val="1200"/>
              </a:spcAft>
              <a:buClr>
                <a:schemeClr val="dk1"/>
              </a:buClr>
              <a:buSzPts val="1100"/>
              <a:buFont typeface="Arial"/>
              <a:buNone/>
            </a:pPr>
            <a:r>
              <a:rPr lang="en" sz="1400">
                <a:solidFill>
                  <a:schemeClr val="dk1"/>
                </a:solidFill>
              </a:rPr>
              <a:t>We cannot use MAE and RMSE as it depends upon the scale and also it is difficult to make comparison for a different time interval.</a:t>
            </a:r>
            <a:endParaRPr sz="1400">
              <a:solidFill>
                <a:schemeClr val="dk1"/>
              </a:solidFill>
            </a:endParaRPr>
          </a:p>
        </p:txBody>
      </p:sp>
      <p:pic>
        <p:nvPicPr>
          <p:cNvPr id="107" name="Google Shape;107;p20"/>
          <p:cNvPicPr preferRelativeResize="0"/>
          <p:nvPr/>
        </p:nvPicPr>
        <p:blipFill>
          <a:blip r:embed="rId3">
            <a:alphaModFix/>
          </a:blip>
          <a:stretch>
            <a:fillRect/>
          </a:stretch>
        </p:blipFill>
        <p:spPr>
          <a:xfrm>
            <a:off x="2444150" y="1180500"/>
            <a:ext cx="3843950" cy="139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Naive Forecast</a:t>
            </a:r>
            <a:endParaRPr b="1">
              <a:solidFill>
                <a:schemeClr val="accent1"/>
              </a:solidFill>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311700" y="1017725"/>
            <a:ext cx="8352550" cy="2631875"/>
          </a:xfrm>
          <a:prstGeom prst="rect">
            <a:avLst/>
          </a:prstGeom>
          <a:noFill/>
          <a:ln>
            <a:noFill/>
          </a:ln>
        </p:spPr>
      </p:pic>
      <p:pic>
        <p:nvPicPr>
          <p:cNvPr id="115" name="Google Shape;115;p21"/>
          <p:cNvPicPr preferRelativeResize="0"/>
          <p:nvPr/>
        </p:nvPicPr>
        <p:blipFill>
          <a:blip r:embed="rId4">
            <a:alphaModFix/>
          </a:blip>
          <a:stretch>
            <a:fillRect/>
          </a:stretch>
        </p:blipFill>
        <p:spPr>
          <a:xfrm>
            <a:off x="517925" y="3574200"/>
            <a:ext cx="7494350" cy="124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