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73" r:id="rId20"/>
    <p:sldId id="274" r:id="rId21"/>
    <p:sldId id="285" r:id="rId22"/>
    <p:sldId id="275" r:id="rId23"/>
    <p:sldId id="276" r:id="rId24"/>
    <p:sldId id="277" r:id="rId25"/>
    <p:sldId id="278" r:id="rId26"/>
    <p:sldId id="279" r:id="rId27"/>
    <p:sldId id="280" r:id="rId28"/>
    <p:sldId id="281" r:id="rId29"/>
    <p:sldId id="282" r:id="rId30"/>
    <p:sldId id="283" r:id="rId31"/>
  </p:sldIdLst>
  <p:sldSz cx="9144000" cy="5143500" type="screen16x9"/>
  <p:notesSz cx="6858000" cy="9144000"/>
  <p:embeddedFontLst>
    <p:embeddedFont>
      <p:font typeface="Merriweather"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45F365-56ED-483B-970F-5AFF46F7F210}">
  <a:tblStyle styleId="{1F45F365-56ED-483B-970F-5AFF46F7F2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p:scale>
          <a:sx n="65" d="100"/>
          <a:sy n="65" d="100"/>
        </p:scale>
        <p:origin x="1590"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6072db7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6072db7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5ecb4776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5ecb477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3.017517</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6002096f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6002096f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6002096f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6002096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6072db72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6072db72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504d11af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504d11af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6002096f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6002096f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5ea8e3a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65ea8e3a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3e68a0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3e68a0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3e68a0ff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3e68a0f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504d11a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504d11af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departments did not have sales for particular weeks, so we aggregated to get consistent intervals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504d11a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504d11a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504d11af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504d11af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611db128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611db128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65ea8e3a9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65ea8e3a9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065ea8e3a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065ea8e3a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65ea8e3a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65ea8e3a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065ea8e3a9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065ea8e3a9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65ea8e3a9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65ea8e3a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03ec1829c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03ec1829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5ecb47769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5ecb4776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700">
                <a:solidFill>
                  <a:schemeClr val="dk1"/>
                </a:solidFill>
              </a:rPr>
              <a:t>Holidays:  </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Super Bowl: ~ 2nd Week of Feb </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12-Feb-10, 11-Feb-11, 10-Feb-12, 8-Feb-13</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Labor Day: ~ 2nd Week of September</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 10-Sep-10, 9-Sep-11, 7-Sep-12, 6-Sep-13</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Thanksgiving: ~4th week of November</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 26-Nov-10, 25-Nov-11, 23-Nov-12, 29-Nov-13</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Christmas: Last week of December</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a:solidFill>
                  <a:schemeClr val="dk1"/>
                </a:solidFill>
              </a:rPr>
              <a:t>31-Dec-10, 30-Dec-11, 28-Dec-12, 27-Dec-13</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70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sz="1700">
                <a:solidFill>
                  <a:schemeClr val="dk1"/>
                </a:solidFill>
              </a:rPr>
              <a:t>Note : remove the actual date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6072db72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6072db72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5ecb4776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5ecb4776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04d11af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04d11af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Due to the seasonal pattern in the graph, the peak is at around the 52 week mark and when data are seasonal, the autocorrelations will be larger for the seasonal lags (at multiples of the seasonal frequency) than for other lags. </a:t>
            </a:r>
            <a:endParaRPr sz="1800">
              <a:solidFill>
                <a:schemeClr val="dk1"/>
              </a:solidFill>
            </a:endParaRPr>
          </a:p>
          <a:p>
            <a:pPr marL="0" lvl="0" indent="0" algn="l" rtl="0">
              <a:lnSpc>
                <a:spcPct val="115000"/>
              </a:lnSpc>
              <a:spcBef>
                <a:spcPts val="1200"/>
              </a:spcBef>
              <a:spcAft>
                <a:spcPts val="0"/>
              </a:spcAft>
              <a:buNone/>
            </a:pPr>
            <a:r>
              <a:rPr lang="en" sz="1800">
                <a:solidFill>
                  <a:schemeClr val="dk1"/>
                </a:solidFill>
              </a:rPr>
              <a:t>Negative seasonality could be due to the drop observed in Initial weeks that is in month of January</a:t>
            </a:r>
            <a:endParaRPr sz="2400">
              <a:solidFill>
                <a:schemeClr val="dk1"/>
              </a:solidFill>
            </a:endParaRPr>
          </a:p>
          <a:p>
            <a:pPr marL="0" lvl="0" indent="0" algn="l" rtl="0">
              <a:lnSpc>
                <a:spcPct val="115000"/>
              </a:lnSpc>
              <a:spcBef>
                <a:spcPts val="1200"/>
              </a:spcBef>
              <a:spcAft>
                <a:spcPts val="0"/>
              </a:spcAft>
              <a:buNone/>
            </a:pPr>
            <a:r>
              <a:rPr lang="en" sz="2400">
                <a:solidFill>
                  <a:schemeClr val="dk1"/>
                </a:solidFill>
              </a:rPr>
              <a:t>•Is our data Random</a:t>
            </a:r>
            <a:endParaRPr sz="2400">
              <a:solidFill>
                <a:schemeClr val="dk1"/>
              </a:solidFill>
            </a:endParaRPr>
          </a:p>
          <a:p>
            <a:pPr marL="0" lvl="0" indent="0" algn="l" rtl="0">
              <a:lnSpc>
                <a:spcPct val="115000"/>
              </a:lnSpc>
              <a:spcBef>
                <a:spcPts val="0"/>
              </a:spcBef>
              <a:spcAft>
                <a:spcPts val="0"/>
              </a:spcAft>
              <a:buNone/>
            </a:pPr>
            <a:r>
              <a:rPr lang="en" sz="2400">
                <a:solidFill>
                  <a:schemeClr val="dk1"/>
                </a:solidFill>
              </a:rPr>
              <a:t>•Does our data have a trend</a:t>
            </a:r>
            <a:endParaRPr sz="2400">
              <a:solidFill>
                <a:schemeClr val="dk1"/>
              </a:solidFill>
            </a:endParaRPr>
          </a:p>
          <a:p>
            <a:pPr marL="0" lvl="0" indent="0" algn="l" rtl="0">
              <a:lnSpc>
                <a:spcPct val="115000"/>
              </a:lnSpc>
              <a:spcBef>
                <a:spcPts val="0"/>
              </a:spcBef>
              <a:spcAft>
                <a:spcPts val="0"/>
              </a:spcAft>
              <a:buNone/>
            </a:pPr>
            <a:r>
              <a:rPr lang="en" sz="2400">
                <a:solidFill>
                  <a:schemeClr val="dk1"/>
                </a:solidFill>
              </a:rPr>
              <a:t>•Is there seasonality? </a:t>
            </a:r>
            <a:endParaRPr sz="2400">
              <a:solidFill>
                <a:schemeClr val="dk1"/>
              </a:solidFill>
            </a:endParaRPr>
          </a:p>
          <a:p>
            <a:pPr marL="0" lvl="0" indent="0" algn="l" rtl="0">
              <a:lnSpc>
                <a:spcPct val="115000"/>
              </a:lnSpc>
              <a:spcBef>
                <a:spcPts val="0"/>
              </a:spcBef>
              <a:spcAft>
                <a:spcPts val="0"/>
              </a:spcAft>
              <a:buNone/>
            </a:pPr>
            <a:endParaRPr sz="2400">
              <a:solidFill>
                <a:schemeClr val="dk1"/>
              </a:solidFill>
            </a:endParaRPr>
          </a:p>
          <a:p>
            <a:pPr marL="0" lvl="0" indent="0" algn="l" rtl="0">
              <a:lnSpc>
                <a:spcPct val="115000"/>
              </a:lnSpc>
              <a:spcBef>
                <a:spcPts val="0"/>
              </a:spcBef>
              <a:spcAft>
                <a:spcPts val="1200"/>
              </a:spcAft>
              <a:buClr>
                <a:schemeClr val="dk1"/>
              </a:buClr>
              <a:buSzPts val="1100"/>
              <a:buFont typeface="Arial"/>
              <a:buNone/>
            </a:pPr>
            <a:endParaRPr sz="18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504d11afa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504d11afa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•An attempt or procedure to identify the component factors that influence each of the values in a series </a:t>
            </a:r>
            <a:endParaRPr sz="2400">
              <a:solidFill>
                <a:schemeClr val="dk1"/>
              </a:solidFill>
            </a:endParaRPr>
          </a:p>
          <a:p>
            <a:pPr marL="0" lvl="0" indent="0" algn="l" rtl="0">
              <a:spcBef>
                <a:spcPts val="0"/>
              </a:spcBef>
              <a:spcAft>
                <a:spcPts val="0"/>
              </a:spcAft>
              <a:buNone/>
            </a:pPr>
            <a:endParaRPr sz="1200">
              <a:solidFill>
                <a:srgbClr val="333333"/>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200">
                <a:solidFill>
                  <a:srgbClr val="333333"/>
                </a:solidFill>
                <a:highlight>
                  <a:srgbClr val="FFFFFF"/>
                </a:highlight>
                <a:latin typeface="Merriweather"/>
                <a:ea typeface="Merriweather"/>
                <a:cs typeface="Merriweather"/>
                <a:sym typeface="Merriweather"/>
              </a:rPr>
              <a:t>The additive </a:t>
            </a:r>
            <a:r>
              <a:rPr lang="en" sz="1200">
                <a:solidFill>
                  <a:srgbClr val="333333"/>
                </a:solidFill>
                <a:highlight>
                  <a:srgbClr val="FFFF88"/>
                </a:highlight>
                <a:latin typeface="Merriweather"/>
                <a:ea typeface="Merriweather"/>
                <a:cs typeface="Merriweather"/>
                <a:sym typeface="Merriweather"/>
              </a:rPr>
              <a:t>decomposition</a:t>
            </a:r>
            <a:r>
              <a:rPr lang="en" sz="1200">
                <a:solidFill>
                  <a:srgbClr val="333333"/>
                </a:solidFill>
                <a:highlight>
                  <a:srgbClr val="FFFFFF"/>
                </a:highlight>
                <a:latin typeface="Merriweather"/>
                <a:ea typeface="Merriweather"/>
                <a:cs typeface="Merriweather"/>
                <a:sym typeface="Merriweather"/>
              </a:rPr>
              <a:t> is the most appropriate if the magnitude of the seasonal fluctuations, or the variation around the trend-cycle, does not vary with the level of the time series. </a:t>
            </a:r>
            <a:endParaRPr sz="1200">
              <a:solidFill>
                <a:srgbClr val="333333"/>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200">
              <a:solidFill>
                <a:srgbClr val="333333"/>
              </a:solidFill>
              <a:highlight>
                <a:srgbClr val="FFFFFF"/>
              </a:highlight>
              <a:latin typeface="Merriweather"/>
              <a:ea typeface="Merriweather"/>
              <a:cs typeface="Merriweather"/>
              <a:sym typeface="Merriweather"/>
            </a:endParaRPr>
          </a:p>
          <a:p>
            <a:pPr marL="0" lvl="0" indent="0" algn="l" rtl="0">
              <a:lnSpc>
                <a:spcPct val="115000"/>
              </a:lnSpc>
              <a:spcBef>
                <a:spcPts val="600"/>
              </a:spcBef>
              <a:spcAft>
                <a:spcPts val="0"/>
              </a:spcAft>
              <a:buNone/>
            </a:pPr>
            <a:r>
              <a:rPr lang="en" sz="2400">
                <a:solidFill>
                  <a:schemeClr val="dk1"/>
                </a:solidFill>
              </a:rPr>
              <a:t>•Can be used for long and short term forecasting</a:t>
            </a:r>
            <a:endParaRPr sz="2400">
              <a:solidFill>
                <a:schemeClr val="dk1"/>
              </a:solidFill>
            </a:endParaRPr>
          </a:p>
          <a:p>
            <a:pPr marL="0" lvl="0" indent="0" algn="l" rtl="0">
              <a:lnSpc>
                <a:spcPct val="115000"/>
              </a:lnSpc>
              <a:spcBef>
                <a:spcPts val="600"/>
              </a:spcBef>
              <a:spcAft>
                <a:spcPts val="0"/>
              </a:spcAft>
              <a:buNone/>
            </a:pPr>
            <a:r>
              <a:rPr lang="en" sz="2400">
                <a:solidFill>
                  <a:schemeClr val="dk1"/>
                </a:solidFill>
              </a:rPr>
              <a:t>•Identify each component of a TS and forecast each one separately</a:t>
            </a:r>
            <a:endParaRPr sz="2400">
              <a:solidFill>
                <a:schemeClr val="dk1"/>
              </a:solidFill>
            </a:endParaRPr>
          </a:p>
          <a:p>
            <a:pPr marL="0" lvl="0" indent="0" algn="l" rtl="0">
              <a:lnSpc>
                <a:spcPct val="115000"/>
              </a:lnSpc>
              <a:spcBef>
                <a:spcPts val="600"/>
              </a:spcBef>
              <a:spcAft>
                <a:spcPts val="0"/>
              </a:spcAft>
              <a:buNone/>
            </a:pPr>
            <a:r>
              <a:rPr lang="en" sz="2400">
                <a:solidFill>
                  <a:schemeClr val="dk1"/>
                </a:solidFill>
              </a:rPr>
              <a:t>•Display underlying growth or decline of a TS</a:t>
            </a:r>
            <a:endParaRPr sz="2400">
              <a:solidFill>
                <a:schemeClr val="dk1"/>
              </a:solidFill>
            </a:endParaRPr>
          </a:p>
          <a:p>
            <a:pPr marL="0" lvl="0" indent="0" algn="l" rtl="0">
              <a:lnSpc>
                <a:spcPct val="115000"/>
              </a:lnSpc>
              <a:spcBef>
                <a:spcPts val="600"/>
              </a:spcBef>
              <a:spcAft>
                <a:spcPts val="0"/>
              </a:spcAft>
              <a:buNone/>
            </a:pPr>
            <a:r>
              <a:rPr lang="en" sz="2400">
                <a:solidFill>
                  <a:schemeClr val="dk1"/>
                </a:solidFill>
              </a:rPr>
              <a:t>•Adjust series by eliminating one or more of its component</a:t>
            </a:r>
            <a:endParaRPr sz="2400">
              <a:solidFill>
                <a:schemeClr val="dk1"/>
              </a:solidFill>
            </a:endParaRPr>
          </a:p>
          <a:p>
            <a:pPr marL="0" lvl="0" indent="0" algn="l" rtl="0">
              <a:lnSpc>
                <a:spcPct val="115000"/>
              </a:lnSpc>
              <a:spcBef>
                <a:spcPts val="600"/>
              </a:spcBef>
              <a:spcAft>
                <a:spcPts val="0"/>
              </a:spcAft>
              <a:buClr>
                <a:schemeClr val="dk1"/>
              </a:buClr>
              <a:buSzPts val="1100"/>
              <a:buFont typeface="Arial"/>
              <a:buNone/>
            </a:pPr>
            <a:endParaRPr sz="2400">
              <a:solidFill>
                <a:schemeClr val="dk1"/>
              </a:solidFill>
            </a:endParaRPr>
          </a:p>
          <a:p>
            <a:pPr marL="0" lvl="0" indent="0" algn="l" rtl="0">
              <a:spcBef>
                <a:spcPts val="0"/>
              </a:spcBef>
              <a:spcAft>
                <a:spcPts val="0"/>
              </a:spcAft>
              <a:buNone/>
            </a:pPr>
            <a:endParaRPr sz="1200">
              <a:solidFill>
                <a:srgbClr val="333333"/>
              </a:solidFill>
              <a:highlight>
                <a:srgbClr val="FFFFFF"/>
              </a:highlight>
              <a:latin typeface="Merriweather"/>
              <a:ea typeface="Merriweather"/>
              <a:cs typeface="Merriweather"/>
              <a:sym typeface="Merriweathe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504d11afa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504d11afa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a:solidFill>
                  <a:schemeClr val="dk1"/>
                </a:solidFill>
                <a:highlight>
                  <a:srgbClr val="FFFFFF"/>
                </a:highlight>
              </a:rPr>
              <a:t>Mean absolute percentage error: </a:t>
            </a:r>
            <a:endParaRPr sz="14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rPr>
              <a:t>The percentage error is given by p t = 100 e t / y t . Percentage errors have the advantage of being unit-free. Measures based on percentage errors have the disadvantage of being infinite or undefined if   y t = 0   for any   t   in the period of interest, and having extreme values if any   y t   is close to zero.</a:t>
            </a:r>
            <a:endParaRPr sz="14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rPr>
              <a:t>When ME is positive, the model is under forecasting and MAPE is used for an under forecasted data.</a:t>
            </a:r>
            <a:endParaRPr sz="14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4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rPr>
              <a:t>Therefore we use MAPE, it gives the percent deviation from the actual result.</a:t>
            </a:r>
            <a:endParaRPr sz="1400">
              <a:solidFill>
                <a:schemeClr val="dk1"/>
              </a:solidFill>
            </a:endParaRPr>
          </a:p>
          <a:p>
            <a:pPr marL="0" lvl="0" indent="0" algn="l" rtl="0">
              <a:lnSpc>
                <a:spcPct val="115000"/>
              </a:lnSpc>
              <a:spcBef>
                <a:spcPts val="1200"/>
              </a:spcBef>
              <a:spcAft>
                <a:spcPts val="0"/>
              </a:spcAft>
              <a:buNone/>
            </a:pPr>
            <a:r>
              <a:rPr lang="en" sz="1400">
                <a:solidFill>
                  <a:schemeClr val="dk1"/>
                </a:solidFill>
              </a:rPr>
              <a:t>Overforescasting =&gt; bad mape </a:t>
            </a:r>
            <a:endParaRPr sz="14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a:solidFill>
                  <a:srgbClr val="202124"/>
                </a:solidFill>
                <a:highlight>
                  <a:srgbClr val="FFFFFF"/>
                </a:highlight>
                <a:latin typeface="Roboto"/>
                <a:ea typeface="Roboto"/>
                <a:cs typeface="Roboto"/>
                <a:sym typeface="Roboto"/>
              </a:rPr>
              <a:t>A positive value of forecast error signifies that the model has underestimated the actual value of the period. A negative value of forecast error signifies </a:t>
            </a:r>
            <a:r>
              <a:rPr lang="en" sz="1200" b="1">
                <a:solidFill>
                  <a:srgbClr val="202124"/>
                </a:solidFill>
                <a:highlight>
                  <a:srgbClr val="FFFFFF"/>
                </a:highlight>
                <a:latin typeface="Roboto"/>
                <a:ea typeface="Roboto"/>
                <a:cs typeface="Roboto"/>
                <a:sym typeface="Roboto"/>
              </a:rPr>
              <a:t>that the model has overestimated the actual value of the period</a:t>
            </a:r>
            <a:r>
              <a:rPr lang="en" sz="1200">
                <a:solidFill>
                  <a:srgbClr val="202124"/>
                </a:solidFill>
                <a:highlight>
                  <a:srgbClr val="FFFFFF"/>
                </a:highlight>
                <a:latin typeface="Roboto"/>
                <a:ea typeface="Roboto"/>
                <a:cs typeface="Roboto"/>
                <a:sym typeface="Roboto"/>
              </a:rPr>
              <a:t>.</a:t>
            </a:r>
            <a:endParaRPr sz="14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504d11a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504d11a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vaibhavimukada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416325"/>
            <a:ext cx="8520600" cy="1256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t>Walmart Store Sales</a:t>
            </a:r>
            <a:endParaRPr b="1"/>
          </a:p>
          <a:p>
            <a:pPr marL="0" lvl="0" indent="0" algn="ctr" rtl="0">
              <a:spcBef>
                <a:spcPts val="0"/>
              </a:spcBef>
              <a:spcAft>
                <a:spcPts val="0"/>
              </a:spcAft>
              <a:buClr>
                <a:schemeClr val="dk1"/>
              </a:buClr>
              <a:buSzPct val="39285"/>
              <a:buFont typeface="Arial"/>
              <a:buNone/>
            </a:pPr>
            <a:r>
              <a:rPr lang="en" sz="2800">
                <a:solidFill>
                  <a:schemeClr val="dk2"/>
                </a:solidFill>
              </a:rPr>
              <a:t>Business Forecasting</a:t>
            </a:r>
            <a:endParaRPr sz="2800">
              <a:solidFill>
                <a:schemeClr val="dk2"/>
              </a:solidFill>
            </a:endParaRPr>
          </a:p>
          <a:p>
            <a:pPr marL="0" lvl="0" indent="0" algn="ctr" rtl="0">
              <a:spcBef>
                <a:spcPts val="0"/>
              </a:spcBef>
              <a:spcAft>
                <a:spcPts val="0"/>
              </a:spcAft>
              <a:buClr>
                <a:schemeClr val="dk1"/>
              </a:buClr>
              <a:buSzPct val="39285"/>
              <a:buFont typeface="Arial"/>
              <a:buNone/>
            </a:pPr>
            <a:r>
              <a:rPr lang="en" sz="2800">
                <a:solidFill>
                  <a:schemeClr val="dk2"/>
                </a:solidFill>
              </a:rPr>
              <a:t>Group 9</a:t>
            </a:r>
            <a:endParaRPr/>
          </a:p>
        </p:txBody>
      </p:sp>
      <p:pic>
        <p:nvPicPr>
          <p:cNvPr id="55" name="Google Shape;55;p13"/>
          <p:cNvPicPr preferRelativeResize="0"/>
          <p:nvPr/>
        </p:nvPicPr>
        <p:blipFill>
          <a:blip r:embed="rId3">
            <a:alphaModFix/>
          </a:blip>
          <a:stretch>
            <a:fillRect/>
          </a:stretch>
        </p:blipFill>
        <p:spPr>
          <a:xfrm>
            <a:off x="311700" y="1577750"/>
            <a:ext cx="8520600" cy="3480949"/>
          </a:xfrm>
          <a:prstGeom prst="rect">
            <a:avLst/>
          </a:prstGeom>
          <a:noFill/>
          <a:ln>
            <a:noFill/>
          </a:ln>
        </p:spPr>
      </p:pic>
      <p:sp>
        <p:nvSpPr>
          <p:cNvPr id="56" name="Google Shape;56;p13"/>
          <p:cNvSpPr txBox="1"/>
          <p:nvPr/>
        </p:nvSpPr>
        <p:spPr>
          <a:xfrm>
            <a:off x="729150" y="4480700"/>
            <a:ext cx="80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uFill>
                  <a:noFill/>
                </a:uFill>
                <a:hlinkClick r:id="rId4">
                  <a:extLst>
                    <a:ext uri="{A12FA001-AC4F-418D-AE19-62706E023703}">
                      <ahyp:hlinkClr xmlns:ahyp="http://schemas.microsoft.com/office/drawing/2018/hyperlinkcolor" val="tx"/>
                    </a:ext>
                  </a:extLst>
                </a:hlinkClick>
              </a:rPr>
              <a:t>Vaibhavi Mukadam</a:t>
            </a:r>
            <a:r>
              <a:rPr lang="en">
                <a:solidFill>
                  <a:schemeClr val="lt1"/>
                </a:solidFill>
              </a:rPr>
              <a:t>, Aditya Pai, Cameron Clark</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accent1"/>
                </a:solidFill>
              </a:rPr>
              <a:t>Naive : Residual analysis </a:t>
            </a:r>
            <a:endParaRPr b="1" dirty="0">
              <a:solidFill>
                <a:schemeClr val="accent1"/>
              </a:solidFill>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2" name="Google Shape;122;p22"/>
          <p:cNvPicPr preferRelativeResize="0"/>
          <p:nvPr/>
        </p:nvPicPr>
        <p:blipFill>
          <a:blip r:embed="rId3">
            <a:alphaModFix/>
          </a:blip>
          <a:stretch>
            <a:fillRect/>
          </a:stretch>
        </p:blipFill>
        <p:spPr>
          <a:xfrm>
            <a:off x="123675" y="1152475"/>
            <a:ext cx="8338074" cy="330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3439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accent1"/>
                </a:solidFill>
              </a:rPr>
              <a:t>Seasonal Naive Forecast</a:t>
            </a:r>
            <a:endParaRPr b="1" dirty="0">
              <a:solidFill>
                <a:schemeClr val="accent1"/>
              </a:solidFill>
            </a:endParaRPr>
          </a:p>
        </p:txBody>
      </p:sp>
      <p:sp>
        <p:nvSpPr>
          <p:cNvPr id="128" name="Google Shape;128;p23"/>
          <p:cNvSpPr txBox="1">
            <a:spLocks noGrp="1"/>
          </p:cNvSpPr>
          <p:nvPr>
            <p:ph type="body" idx="1"/>
          </p:nvPr>
        </p:nvSpPr>
        <p:spPr>
          <a:xfrm>
            <a:off x="5794744" y="1212112"/>
            <a:ext cx="3037555" cy="2913663"/>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b="0" i="0" dirty="0">
                <a:solidFill>
                  <a:srgbClr val="292929"/>
                </a:solidFill>
                <a:effectLst/>
                <a:latin typeface="+mj-lt"/>
              </a:rPr>
              <a:t>A seasonal naive model predicts the last value of the same season (same week last year) when forecasting.</a:t>
            </a:r>
          </a:p>
          <a:p>
            <a:pPr marL="0" lvl="0" indent="0" algn="l" rtl="0">
              <a:spcBef>
                <a:spcPts val="0"/>
              </a:spcBef>
              <a:spcAft>
                <a:spcPts val="1200"/>
              </a:spcAft>
              <a:buNone/>
            </a:pPr>
            <a:r>
              <a:rPr lang="en-US" dirty="0">
                <a:solidFill>
                  <a:srgbClr val="292929"/>
                </a:solidFill>
                <a:latin typeface="+mj-lt"/>
              </a:rPr>
              <a:t>Here, is the year forecast with </a:t>
            </a:r>
            <a:r>
              <a:rPr lang="en-US" dirty="0" err="1">
                <a:solidFill>
                  <a:srgbClr val="292929"/>
                </a:solidFill>
                <a:latin typeface="+mj-lt"/>
              </a:rPr>
              <a:t>snaive</a:t>
            </a:r>
            <a:r>
              <a:rPr lang="en-US" dirty="0">
                <a:solidFill>
                  <a:srgbClr val="292929"/>
                </a:solidFill>
                <a:latin typeface="+mj-lt"/>
              </a:rPr>
              <a:t> with the fitted values after 52</a:t>
            </a:r>
          </a:p>
          <a:p>
            <a:pPr marL="0" lvl="0" indent="0" algn="l" rtl="0">
              <a:spcBef>
                <a:spcPts val="0"/>
              </a:spcBef>
              <a:spcAft>
                <a:spcPts val="1200"/>
              </a:spcAft>
              <a:buNone/>
            </a:pPr>
            <a:r>
              <a:rPr lang="en-US" b="0" i="0" dirty="0">
                <a:solidFill>
                  <a:srgbClr val="292929"/>
                </a:solidFill>
                <a:effectLst/>
                <a:latin typeface="+mj-lt"/>
              </a:rPr>
              <a:t>1</a:t>
            </a:r>
            <a:r>
              <a:rPr lang="en-US" b="0" i="0" baseline="30000" dirty="0">
                <a:solidFill>
                  <a:srgbClr val="292929"/>
                </a:solidFill>
                <a:effectLst/>
                <a:latin typeface="+mj-lt"/>
              </a:rPr>
              <a:t>st</a:t>
            </a:r>
            <a:r>
              <a:rPr lang="en-US" b="0" i="0" dirty="0">
                <a:solidFill>
                  <a:srgbClr val="292929"/>
                </a:solidFill>
                <a:effectLst/>
                <a:latin typeface="+mj-lt"/>
              </a:rPr>
              <a:t> Forecast: 48.65554 </a:t>
            </a:r>
          </a:p>
          <a:p>
            <a:pPr marL="0" lvl="0" indent="0" algn="l" rtl="0">
              <a:spcBef>
                <a:spcPts val="0"/>
              </a:spcBef>
              <a:spcAft>
                <a:spcPts val="1200"/>
              </a:spcAft>
              <a:buNone/>
            </a:pPr>
            <a:r>
              <a:rPr lang="en-US" dirty="0">
                <a:solidFill>
                  <a:srgbClr val="292929"/>
                </a:solidFill>
                <a:latin typeface="+mj-lt"/>
              </a:rPr>
              <a:t>6</a:t>
            </a:r>
            <a:r>
              <a:rPr lang="en-US" baseline="30000" dirty="0">
                <a:solidFill>
                  <a:srgbClr val="292929"/>
                </a:solidFill>
                <a:latin typeface="+mj-lt"/>
              </a:rPr>
              <a:t>th</a:t>
            </a:r>
            <a:r>
              <a:rPr lang="en-US" dirty="0">
                <a:solidFill>
                  <a:srgbClr val="292929"/>
                </a:solidFill>
                <a:latin typeface="+mj-lt"/>
              </a:rPr>
              <a:t> Forecast: 55.56115</a:t>
            </a:r>
            <a:endParaRPr lang="en-US" b="0" i="0" dirty="0">
              <a:solidFill>
                <a:srgbClr val="292929"/>
              </a:solidFill>
              <a:effectLst/>
              <a:latin typeface="+mj-lt"/>
            </a:endParaRPr>
          </a:p>
          <a:p>
            <a:pPr marL="0" lvl="0" indent="0" algn="l" rtl="0">
              <a:spcBef>
                <a:spcPts val="0"/>
              </a:spcBef>
              <a:spcAft>
                <a:spcPts val="1200"/>
              </a:spcAft>
              <a:buNone/>
            </a:pPr>
            <a:r>
              <a:rPr lang="en-US" b="0" i="0" dirty="0">
                <a:solidFill>
                  <a:srgbClr val="292929"/>
                </a:solidFill>
                <a:effectLst/>
                <a:latin typeface="+mj-lt"/>
              </a:rPr>
              <a:t>10</a:t>
            </a:r>
            <a:r>
              <a:rPr lang="en-US" b="0" i="0" baseline="30000" dirty="0">
                <a:solidFill>
                  <a:srgbClr val="292929"/>
                </a:solidFill>
                <a:effectLst/>
                <a:latin typeface="+mj-lt"/>
              </a:rPr>
              <a:t>th</a:t>
            </a:r>
            <a:r>
              <a:rPr lang="en-US" b="0" i="0" dirty="0">
                <a:solidFill>
                  <a:srgbClr val="292929"/>
                </a:solidFill>
                <a:effectLst/>
                <a:latin typeface="+mj-lt"/>
              </a:rPr>
              <a:t> Forecast: 44.9554</a:t>
            </a:r>
          </a:p>
          <a:p>
            <a:pPr marL="0" lvl="0" indent="0" algn="l" rtl="0">
              <a:spcBef>
                <a:spcPts val="0"/>
              </a:spcBef>
              <a:spcAft>
                <a:spcPts val="1200"/>
              </a:spcAft>
              <a:buNone/>
            </a:pPr>
            <a:endParaRPr lang="en-US" b="0" i="0" dirty="0">
              <a:solidFill>
                <a:srgbClr val="292929"/>
              </a:solidFill>
              <a:effectLst/>
              <a:latin typeface="+mj-lt"/>
            </a:endParaRPr>
          </a:p>
          <a:p>
            <a:pPr marL="0" lvl="0" indent="0" algn="l" rtl="0">
              <a:spcBef>
                <a:spcPts val="0"/>
              </a:spcBef>
              <a:spcAft>
                <a:spcPts val="1200"/>
              </a:spcAft>
              <a:buNone/>
            </a:pPr>
            <a:endParaRPr lang="en-US" dirty="0">
              <a:latin typeface="+mj-lt"/>
            </a:endParaRPr>
          </a:p>
        </p:txBody>
      </p:sp>
      <p:pic>
        <p:nvPicPr>
          <p:cNvPr id="130" name="Google Shape;130;p23"/>
          <p:cNvPicPr preferRelativeResize="0"/>
          <p:nvPr/>
        </p:nvPicPr>
        <p:blipFill>
          <a:blip r:embed="rId3">
            <a:alphaModFix/>
          </a:blip>
          <a:stretch>
            <a:fillRect/>
          </a:stretch>
        </p:blipFill>
        <p:spPr>
          <a:xfrm>
            <a:off x="311700" y="4125775"/>
            <a:ext cx="8066755" cy="829700"/>
          </a:xfrm>
          <a:prstGeom prst="rect">
            <a:avLst/>
          </a:prstGeom>
          <a:noFill/>
          <a:ln>
            <a:noFill/>
          </a:ln>
        </p:spPr>
      </p:pic>
      <p:pic>
        <p:nvPicPr>
          <p:cNvPr id="3" name="Picture 2">
            <a:extLst>
              <a:ext uri="{FF2B5EF4-FFF2-40B4-BE49-F238E27FC236}">
                <a16:creationId xmlns:a16="http://schemas.microsoft.com/office/drawing/2014/main" id="{0270E3F5-C435-419E-BB3D-E42C572ABAB6}"/>
              </a:ext>
            </a:extLst>
          </p:cNvPr>
          <p:cNvPicPr>
            <a:picLocks noChangeAspect="1"/>
          </p:cNvPicPr>
          <p:nvPr/>
        </p:nvPicPr>
        <p:blipFill>
          <a:blip r:embed="rId4"/>
          <a:stretch>
            <a:fillRect/>
          </a:stretch>
        </p:blipFill>
        <p:spPr>
          <a:xfrm>
            <a:off x="0" y="1017725"/>
            <a:ext cx="5800725" cy="3371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Snaive: Residual Analysis</a:t>
            </a:r>
            <a:endParaRPr b="1">
              <a:solidFill>
                <a:schemeClr val="accent1"/>
              </a:solidFill>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7" name="Google Shape;137;p24"/>
          <p:cNvPicPr preferRelativeResize="0"/>
          <p:nvPr/>
        </p:nvPicPr>
        <p:blipFill>
          <a:blip r:embed="rId3">
            <a:alphaModFix/>
          </a:blip>
          <a:stretch>
            <a:fillRect/>
          </a:stretch>
        </p:blipFill>
        <p:spPr>
          <a:xfrm>
            <a:off x="311700" y="1079500"/>
            <a:ext cx="8520600" cy="356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accent1"/>
                </a:solidFill>
              </a:rPr>
              <a:t>Holts Winter Forecasting Model</a:t>
            </a:r>
            <a:endParaRPr b="1" dirty="0">
              <a:solidFill>
                <a:schemeClr val="accent1"/>
              </a:solidFill>
            </a:endParaRPr>
          </a:p>
        </p:txBody>
      </p:sp>
      <p:sp>
        <p:nvSpPr>
          <p:cNvPr id="143" name="Google Shape;143;p25"/>
          <p:cNvSpPr txBox="1">
            <a:spLocks noGrp="1"/>
          </p:cNvSpPr>
          <p:nvPr>
            <p:ph type="body" idx="1"/>
          </p:nvPr>
        </p:nvSpPr>
        <p:spPr>
          <a:xfrm>
            <a:off x="5721878" y="885573"/>
            <a:ext cx="3124410" cy="3372353"/>
          </a:xfrm>
          <a:prstGeom prst="rect">
            <a:avLst/>
          </a:prstGeom>
        </p:spPr>
        <p:txBody>
          <a:bodyPr spcFirstLastPara="1" wrap="square" lIns="91425" tIns="91425" rIns="91425" bIns="91425" anchor="t" anchorCtr="0">
            <a:normAutofit/>
          </a:bodyPr>
          <a:lstStyle/>
          <a:p>
            <a:pPr marL="0" lvl="0" indent="0" rtl="0">
              <a:lnSpc>
                <a:spcPct val="100000"/>
              </a:lnSpc>
              <a:spcBef>
                <a:spcPts val="0"/>
              </a:spcBef>
              <a:buNone/>
            </a:pPr>
            <a:r>
              <a:rPr lang="en-US" dirty="0">
                <a:solidFill>
                  <a:schemeClr val="tx1"/>
                </a:solidFill>
                <a:latin typeface="+mn-lt"/>
              </a:rPr>
              <a:t>Forecast : </a:t>
            </a:r>
          </a:p>
          <a:p>
            <a:pPr marL="0" lvl="0" indent="0" rtl="0">
              <a:lnSpc>
                <a:spcPct val="100000"/>
              </a:lnSpc>
              <a:spcBef>
                <a:spcPts val="0"/>
              </a:spcBef>
              <a:buNone/>
            </a:pPr>
            <a:r>
              <a:rPr lang="en-US" b="0" i="0" dirty="0">
                <a:solidFill>
                  <a:schemeClr val="tx1"/>
                </a:solidFill>
                <a:effectLst/>
                <a:latin typeface="+mn-lt"/>
              </a:rPr>
              <a:t>1</a:t>
            </a:r>
            <a:r>
              <a:rPr lang="en-US" b="0" i="0" baseline="30000" dirty="0">
                <a:solidFill>
                  <a:schemeClr val="tx1"/>
                </a:solidFill>
                <a:effectLst/>
                <a:latin typeface="+mn-lt"/>
              </a:rPr>
              <a:t>st</a:t>
            </a:r>
            <a:r>
              <a:rPr lang="en-US" b="0" i="0" dirty="0">
                <a:solidFill>
                  <a:schemeClr val="tx1"/>
                </a:solidFill>
                <a:effectLst/>
                <a:latin typeface="+mn-lt"/>
              </a:rPr>
              <a:t> Forecast: 48.32820</a:t>
            </a:r>
          </a:p>
          <a:p>
            <a:pPr marL="0" lvl="0" indent="0" rtl="0">
              <a:lnSpc>
                <a:spcPct val="100000"/>
              </a:lnSpc>
              <a:spcBef>
                <a:spcPts val="0"/>
              </a:spcBef>
              <a:buNone/>
            </a:pPr>
            <a:r>
              <a:rPr lang="en-US" dirty="0">
                <a:solidFill>
                  <a:schemeClr val="tx1"/>
                </a:solidFill>
                <a:latin typeface="+mn-lt"/>
              </a:rPr>
              <a:t>6</a:t>
            </a:r>
            <a:r>
              <a:rPr lang="en-US" baseline="30000" dirty="0">
                <a:solidFill>
                  <a:schemeClr val="tx1"/>
                </a:solidFill>
                <a:latin typeface="+mn-lt"/>
              </a:rPr>
              <a:t>th</a:t>
            </a:r>
            <a:r>
              <a:rPr lang="en-US" dirty="0">
                <a:solidFill>
                  <a:schemeClr val="tx1"/>
                </a:solidFill>
                <a:latin typeface="+mn-lt"/>
              </a:rPr>
              <a:t> Forecast: 56.65287</a:t>
            </a:r>
            <a:endParaRPr lang="en-US" b="0" i="0" dirty="0">
              <a:solidFill>
                <a:schemeClr val="tx1"/>
              </a:solidFill>
              <a:effectLst/>
              <a:latin typeface="+mn-lt"/>
            </a:endParaRPr>
          </a:p>
          <a:p>
            <a:pPr marL="0" lvl="0" indent="0" rtl="0">
              <a:lnSpc>
                <a:spcPct val="100000"/>
              </a:lnSpc>
              <a:spcBef>
                <a:spcPts val="0"/>
              </a:spcBef>
              <a:buNone/>
            </a:pPr>
            <a:r>
              <a:rPr lang="en-US" b="0" i="0" dirty="0">
                <a:solidFill>
                  <a:schemeClr val="tx1"/>
                </a:solidFill>
                <a:effectLst/>
                <a:latin typeface="+mn-lt"/>
              </a:rPr>
              <a:t>10</a:t>
            </a:r>
            <a:r>
              <a:rPr lang="en-US" b="0" i="0" baseline="30000" dirty="0">
                <a:solidFill>
                  <a:schemeClr val="tx1"/>
                </a:solidFill>
                <a:effectLst/>
                <a:latin typeface="+mn-lt"/>
              </a:rPr>
              <a:t>th</a:t>
            </a:r>
            <a:r>
              <a:rPr lang="en-US" b="0" i="0" dirty="0">
                <a:solidFill>
                  <a:schemeClr val="tx1"/>
                </a:solidFill>
                <a:effectLst/>
                <a:latin typeface="+mn-lt"/>
              </a:rPr>
              <a:t> Forecast: 45.10548</a:t>
            </a:r>
          </a:p>
          <a:p>
            <a:pPr marL="0" lvl="0" indent="0" rtl="0">
              <a:lnSpc>
                <a:spcPct val="100000"/>
              </a:lnSpc>
              <a:spcBef>
                <a:spcPts val="0"/>
              </a:spcBef>
              <a:buNone/>
            </a:pPr>
            <a:endParaRPr lang="en-US" dirty="0">
              <a:solidFill>
                <a:schemeClr val="tx1"/>
              </a:solidFill>
              <a:latin typeface="+mn-lt"/>
            </a:endParaRPr>
          </a:p>
          <a:p>
            <a:pPr marL="0" lvl="0" indent="0" algn="l" rtl="0">
              <a:spcBef>
                <a:spcPts val="0"/>
              </a:spcBef>
              <a:spcAft>
                <a:spcPts val="0"/>
              </a:spcAft>
              <a:buClr>
                <a:schemeClr val="dk1"/>
              </a:buClr>
              <a:buSzPts val="1100"/>
              <a:buFont typeface="Arial"/>
              <a:buNone/>
            </a:pPr>
            <a:r>
              <a:rPr lang="en-US" dirty="0">
                <a:solidFill>
                  <a:schemeClr val="tx1"/>
                </a:solidFill>
                <a:latin typeface="+mn-lt"/>
                <a:cs typeface="Arial" panose="020B0604020202020204" pitchFamily="34" charset="0"/>
              </a:rPr>
              <a:t>Smoothing parameters:</a:t>
            </a:r>
          </a:p>
          <a:p>
            <a:pPr marL="0" lvl="0" indent="0" algn="l" rtl="0">
              <a:spcBef>
                <a:spcPts val="0"/>
              </a:spcBef>
              <a:spcAft>
                <a:spcPts val="0"/>
              </a:spcAft>
              <a:buClr>
                <a:schemeClr val="dk1"/>
              </a:buClr>
              <a:buSzPts val="1100"/>
              <a:buFont typeface="Arial"/>
              <a:buNone/>
            </a:pPr>
            <a:r>
              <a:rPr lang="en-US" dirty="0">
                <a:solidFill>
                  <a:schemeClr val="tx1"/>
                </a:solidFill>
                <a:latin typeface="+mn-lt"/>
                <a:cs typeface="Arial" panose="020B0604020202020204" pitchFamily="34" charset="0"/>
              </a:rPr>
              <a:t> alpha: 0.06058175</a:t>
            </a:r>
          </a:p>
          <a:p>
            <a:pPr marL="0" lvl="0" indent="0" algn="l" rtl="0">
              <a:spcBef>
                <a:spcPts val="0"/>
              </a:spcBef>
              <a:spcAft>
                <a:spcPts val="0"/>
              </a:spcAft>
              <a:buClr>
                <a:schemeClr val="dk1"/>
              </a:buClr>
              <a:buSzPts val="1100"/>
              <a:buFont typeface="Arial"/>
              <a:buNone/>
            </a:pPr>
            <a:r>
              <a:rPr lang="en-US" dirty="0">
                <a:solidFill>
                  <a:schemeClr val="tx1"/>
                </a:solidFill>
                <a:latin typeface="+mn-lt"/>
                <a:cs typeface="Arial" panose="020B0604020202020204" pitchFamily="34" charset="0"/>
              </a:rPr>
              <a:t> beta : 0.008479722</a:t>
            </a:r>
          </a:p>
          <a:p>
            <a:pPr marL="0" lvl="0" indent="0" algn="l" rtl="0">
              <a:spcBef>
                <a:spcPts val="0"/>
              </a:spcBef>
              <a:spcAft>
                <a:spcPts val="0"/>
              </a:spcAft>
              <a:buClr>
                <a:schemeClr val="dk1"/>
              </a:buClr>
              <a:buSzPts val="1100"/>
              <a:buFont typeface="Arial"/>
              <a:buNone/>
            </a:pPr>
            <a:r>
              <a:rPr lang="en-US" dirty="0">
                <a:solidFill>
                  <a:schemeClr val="tx1"/>
                </a:solidFill>
                <a:latin typeface="+mn-lt"/>
                <a:cs typeface="Arial" panose="020B0604020202020204" pitchFamily="34" charset="0"/>
              </a:rPr>
              <a:t> gamma: 0.557241</a:t>
            </a:r>
          </a:p>
          <a:p>
            <a:pPr marL="0" lvl="0" indent="0" rtl="0">
              <a:lnSpc>
                <a:spcPct val="100000"/>
              </a:lnSpc>
              <a:spcBef>
                <a:spcPts val="0"/>
              </a:spcBef>
              <a:buNone/>
            </a:pPr>
            <a:r>
              <a:rPr lang="en-US" b="0" i="0" dirty="0">
                <a:solidFill>
                  <a:schemeClr val="tx1"/>
                </a:solidFill>
                <a:effectLst/>
                <a:latin typeface="+mn-lt"/>
              </a:rPr>
              <a:t>	</a:t>
            </a:r>
            <a:endParaRPr dirty="0">
              <a:solidFill>
                <a:schemeClr val="tx1"/>
              </a:solidFill>
              <a:latin typeface="+mn-lt"/>
            </a:endParaRPr>
          </a:p>
        </p:txBody>
      </p:sp>
      <p:pic>
        <p:nvPicPr>
          <p:cNvPr id="3" name="Picture 2">
            <a:extLst>
              <a:ext uri="{FF2B5EF4-FFF2-40B4-BE49-F238E27FC236}">
                <a16:creationId xmlns:a16="http://schemas.microsoft.com/office/drawing/2014/main" id="{7C94A84E-BA60-45F4-94C2-A8C5EFEF1663}"/>
              </a:ext>
            </a:extLst>
          </p:cNvPr>
          <p:cNvPicPr>
            <a:picLocks noChangeAspect="1"/>
          </p:cNvPicPr>
          <p:nvPr/>
        </p:nvPicPr>
        <p:blipFill>
          <a:blip r:embed="rId3"/>
          <a:stretch>
            <a:fillRect/>
          </a:stretch>
        </p:blipFill>
        <p:spPr>
          <a:xfrm>
            <a:off x="0" y="885573"/>
            <a:ext cx="5826642" cy="3499745"/>
          </a:xfrm>
          <a:prstGeom prst="rect">
            <a:avLst/>
          </a:prstGeom>
        </p:spPr>
      </p:pic>
      <p:pic>
        <p:nvPicPr>
          <p:cNvPr id="5" name="Picture 4">
            <a:extLst>
              <a:ext uri="{FF2B5EF4-FFF2-40B4-BE49-F238E27FC236}">
                <a16:creationId xmlns:a16="http://schemas.microsoft.com/office/drawing/2014/main" id="{E94BEB46-18D8-41F3-9447-C9A2B340E049}"/>
              </a:ext>
            </a:extLst>
          </p:cNvPr>
          <p:cNvPicPr>
            <a:picLocks noChangeAspect="1"/>
          </p:cNvPicPr>
          <p:nvPr/>
        </p:nvPicPr>
        <p:blipFill>
          <a:blip r:embed="rId4"/>
          <a:stretch>
            <a:fillRect/>
          </a:stretch>
        </p:blipFill>
        <p:spPr>
          <a:xfrm>
            <a:off x="89158" y="4349215"/>
            <a:ext cx="8309407" cy="447675"/>
          </a:xfrm>
          <a:prstGeom prst="rect">
            <a:avLst/>
          </a:prstGeom>
        </p:spPr>
      </p:pic>
      <p:sp>
        <p:nvSpPr>
          <p:cNvPr id="7" name="Rectangle 1">
            <a:extLst>
              <a:ext uri="{FF2B5EF4-FFF2-40B4-BE49-F238E27FC236}">
                <a16:creationId xmlns:a16="http://schemas.microsoft.com/office/drawing/2014/main" id="{652C25D4-972C-4952-B84A-3B9016EE3500}"/>
              </a:ext>
            </a:extLst>
          </p:cNvPr>
          <p:cNvSpPr>
            <a:spLocks noChangeArrowheads="1"/>
          </p:cNvSpPr>
          <p:nvPr/>
        </p:nvSpPr>
        <p:spPr bwMode="auto">
          <a:xfrm>
            <a:off x="311150" y="277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Holts Winter: Residual Analysis </a:t>
            </a:r>
            <a:endParaRPr b="1">
              <a:solidFill>
                <a:schemeClr val="accent1"/>
              </a:solidFill>
            </a:endParaRPr>
          </a:p>
        </p:txBody>
      </p:sp>
      <p:sp>
        <p:nvSpPr>
          <p:cNvPr id="152" name="Google Shape;15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3" name="Google Shape;153;p26"/>
          <p:cNvPicPr preferRelativeResize="0"/>
          <p:nvPr/>
        </p:nvPicPr>
        <p:blipFill>
          <a:blip r:embed="rId3">
            <a:alphaModFix/>
          </a:blip>
          <a:stretch>
            <a:fillRect/>
          </a:stretch>
        </p:blipFill>
        <p:spPr>
          <a:xfrm>
            <a:off x="311700" y="1142300"/>
            <a:ext cx="8439499" cy="329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39285"/>
              <a:buFont typeface="Arial"/>
              <a:buNone/>
            </a:pPr>
            <a:r>
              <a:rPr lang="en" sz="2800" b="1">
                <a:solidFill>
                  <a:schemeClr val="accent1"/>
                </a:solidFill>
              </a:rPr>
              <a:t>Moving Averages </a:t>
            </a:r>
            <a:r>
              <a:rPr lang="en" b="1">
                <a:solidFill>
                  <a:schemeClr val="accent1"/>
                </a:solidFill>
              </a:rPr>
              <a:t>F</a:t>
            </a:r>
            <a:r>
              <a:rPr lang="en" sz="2800" b="1">
                <a:solidFill>
                  <a:schemeClr val="accent1"/>
                </a:solidFill>
              </a:rPr>
              <a:t>orecast</a:t>
            </a:r>
            <a:endParaRPr sz="2800" b="1">
              <a:solidFill>
                <a:schemeClr val="accent1"/>
              </a:solidFill>
            </a:endParaRPr>
          </a:p>
          <a:p>
            <a:pPr marL="0" lvl="0" indent="0" algn="l" rtl="0">
              <a:spcBef>
                <a:spcPts val="1200"/>
              </a:spcBef>
              <a:spcAft>
                <a:spcPts val="0"/>
              </a:spcAft>
              <a:buNone/>
            </a:pPr>
            <a:endParaRPr/>
          </a:p>
        </p:txBody>
      </p:sp>
      <p:sp>
        <p:nvSpPr>
          <p:cNvPr id="159" name="Google Shape;15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160" name="Google Shape;160;p27"/>
          <p:cNvPicPr preferRelativeResize="0"/>
          <p:nvPr/>
        </p:nvPicPr>
        <p:blipFill>
          <a:blip r:embed="rId3">
            <a:alphaModFix/>
          </a:blip>
          <a:stretch>
            <a:fillRect/>
          </a:stretch>
        </p:blipFill>
        <p:spPr>
          <a:xfrm>
            <a:off x="311700" y="1044705"/>
            <a:ext cx="4260301" cy="1675239"/>
          </a:xfrm>
          <a:prstGeom prst="rect">
            <a:avLst/>
          </a:prstGeom>
          <a:noFill/>
          <a:ln>
            <a:noFill/>
          </a:ln>
        </p:spPr>
      </p:pic>
      <p:pic>
        <p:nvPicPr>
          <p:cNvPr id="161" name="Google Shape;161;p27"/>
          <p:cNvPicPr preferRelativeResize="0"/>
          <p:nvPr/>
        </p:nvPicPr>
        <p:blipFill>
          <a:blip r:embed="rId4">
            <a:alphaModFix/>
          </a:blip>
          <a:stretch>
            <a:fillRect/>
          </a:stretch>
        </p:blipFill>
        <p:spPr>
          <a:xfrm>
            <a:off x="4754450" y="1043115"/>
            <a:ext cx="4260297" cy="1678419"/>
          </a:xfrm>
          <a:prstGeom prst="rect">
            <a:avLst/>
          </a:prstGeom>
          <a:noFill/>
          <a:ln>
            <a:noFill/>
          </a:ln>
        </p:spPr>
      </p:pic>
      <p:pic>
        <p:nvPicPr>
          <p:cNvPr id="162" name="Google Shape;162;p27"/>
          <p:cNvPicPr preferRelativeResize="0"/>
          <p:nvPr/>
        </p:nvPicPr>
        <p:blipFill>
          <a:blip r:embed="rId5">
            <a:alphaModFix/>
          </a:blip>
          <a:stretch>
            <a:fillRect/>
          </a:stretch>
        </p:blipFill>
        <p:spPr>
          <a:xfrm>
            <a:off x="2568100" y="2721525"/>
            <a:ext cx="4260299" cy="2169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20" b="1">
                <a:solidFill>
                  <a:schemeClr val="accent1"/>
                </a:solidFill>
              </a:rPr>
              <a:t>Moving average order = 3</a:t>
            </a:r>
            <a:endParaRPr sz="2520" b="1">
              <a:solidFill>
                <a:schemeClr val="accent1"/>
              </a:solidFill>
            </a:endParaRPr>
          </a:p>
        </p:txBody>
      </p:sp>
      <p:sp>
        <p:nvSpPr>
          <p:cNvPr id="168" name="Google Shape;16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a:extLst>
              <a:ext uri="{FF2B5EF4-FFF2-40B4-BE49-F238E27FC236}">
                <a16:creationId xmlns:a16="http://schemas.microsoft.com/office/drawing/2014/main" id="{A817477A-1E21-4190-870E-CF31E5CCBCA4}"/>
              </a:ext>
            </a:extLst>
          </p:cNvPr>
          <p:cNvPicPr>
            <a:picLocks noChangeAspect="1"/>
          </p:cNvPicPr>
          <p:nvPr/>
        </p:nvPicPr>
        <p:blipFill>
          <a:blip r:embed="rId3"/>
          <a:stretch>
            <a:fillRect/>
          </a:stretch>
        </p:blipFill>
        <p:spPr>
          <a:xfrm>
            <a:off x="1" y="947738"/>
            <a:ext cx="6953250" cy="2881310"/>
          </a:xfrm>
          <a:prstGeom prst="rect">
            <a:avLst/>
          </a:prstGeom>
        </p:spPr>
      </p:pic>
      <p:pic>
        <p:nvPicPr>
          <p:cNvPr id="5" name="Picture 4">
            <a:extLst>
              <a:ext uri="{FF2B5EF4-FFF2-40B4-BE49-F238E27FC236}">
                <a16:creationId xmlns:a16="http://schemas.microsoft.com/office/drawing/2014/main" id="{323FDCE1-4BB7-4F9E-9A64-0F5458079A9E}"/>
              </a:ext>
            </a:extLst>
          </p:cNvPr>
          <p:cNvPicPr>
            <a:picLocks noChangeAspect="1"/>
          </p:cNvPicPr>
          <p:nvPr/>
        </p:nvPicPr>
        <p:blipFill>
          <a:blip r:embed="rId4"/>
          <a:stretch>
            <a:fillRect/>
          </a:stretch>
        </p:blipFill>
        <p:spPr>
          <a:xfrm>
            <a:off x="311700" y="3829049"/>
            <a:ext cx="6010275" cy="739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Moving Average: Residual Analysis </a:t>
            </a:r>
            <a:endParaRPr b="1">
              <a:solidFill>
                <a:schemeClr val="accent1"/>
              </a:solidFill>
            </a:endParaRPr>
          </a:p>
        </p:txBody>
      </p:sp>
      <p:sp>
        <p:nvSpPr>
          <p:cNvPr id="176" name="Google Shape;17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7" name="Google Shape;177;p29"/>
          <p:cNvPicPr preferRelativeResize="0"/>
          <p:nvPr/>
        </p:nvPicPr>
        <p:blipFill>
          <a:blip r:embed="rId3">
            <a:alphaModFix/>
          </a:blip>
          <a:stretch>
            <a:fillRect/>
          </a:stretch>
        </p:blipFill>
        <p:spPr>
          <a:xfrm>
            <a:off x="311700" y="1152475"/>
            <a:ext cx="8520601" cy="3353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6049-4F17-4B31-AE48-08AB09E85419}"/>
              </a:ext>
            </a:extLst>
          </p:cNvPr>
          <p:cNvSpPr>
            <a:spLocks noGrp="1"/>
          </p:cNvSpPr>
          <p:nvPr>
            <p:ph type="title"/>
          </p:nvPr>
        </p:nvSpPr>
        <p:spPr/>
        <p:txBody>
          <a:bodyPr>
            <a:normAutofit fontScale="90000"/>
          </a:bodyPr>
          <a:lstStyle/>
          <a:p>
            <a:r>
              <a:rPr lang="en-US" b="1" dirty="0">
                <a:solidFill>
                  <a:schemeClr val="accent1">
                    <a:lumMod val="75000"/>
                  </a:schemeClr>
                </a:solidFill>
              </a:rPr>
              <a:t>Order 3: Residual vs fitted </a:t>
            </a:r>
            <a:endParaRPr lang="en-US" b="1" dirty="0"/>
          </a:p>
        </p:txBody>
      </p:sp>
      <p:sp>
        <p:nvSpPr>
          <p:cNvPr id="3" name="Text Placeholder 2">
            <a:extLst>
              <a:ext uri="{FF2B5EF4-FFF2-40B4-BE49-F238E27FC236}">
                <a16:creationId xmlns:a16="http://schemas.microsoft.com/office/drawing/2014/main" id="{5760A62B-89B8-487D-9DD8-658D07BED095}"/>
              </a:ext>
            </a:extLst>
          </p:cNvPr>
          <p:cNvSpPr>
            <a:spLocks noGrp="1"/>
          </p:cNvSpPr>
          <p:nvPr>
            <p:ph type="body" idx="1"/>
          </p:nvPr>
        </p:nvSpPr>
        <p:spPr>
          <a:xfrm>
            <a:off x="6210300" y="1152475"/>
            <a:ext cx="2622000" cy="3416400"/>
          </a:xfrm>
        </p:spPr>
        <p:txBody>
          <a:bodyPr/>
          <a:lstStyle/>
          <a:p>
            <a:pPr marL="114300" indent="0">
              <a:buNone/>
            </a:pPr>
            <a:endParaRPr lang="en-US" dirty="0"/>
          </a:p>
        </p:txBody>
      </p:sp>
      <p:pic>
        <p:nvPicPr>
          <p:cNvPr id="5" name="Picture 4">
            <a:extLst>
              <a:ext uri="{FF2B5EF4-FFF2-40B4-BE49-F238E27FC236}">
                <a16:creationId xmlns:a16="http://schemas.microsoft.com/office/drawing/2014/main" id="{FB93E0C0-10ED-45DC-B695-232EC4E95D63}"/>
              </a:ext>
            </a:extLst>
          </p:cNvPr>
          <p:cNvPicPr>
            <a:picLocks noChangeAspect="1"/>
          </p:cNvPicPr>
          <p:nvPr/>
        </p:nvPicPr>
        <p:blipFill>
          <a:blip r:embed="rId2"/>
          <a:stretch>
            <a:fillRect/>
          </a:stretch>
        </p:blipFill>
        <p:spPr>
          <a:xfrm>
            <a:off x="9526" y="1117075"/>
            <a:ext cx="8822774" cy="3581400"/>
          </a:xfrm>
          <a:prstGeom prst="rect">
            <a:avLst/>
          </a:prstGeom>
        </p:spPr>
      </p:pic>
    </p:spTree>
    <p:extLst>
      <p:ext uri="{BB962C8B-B14F-4D97-AF65-F5344CB8AC3E}">
        <p14:creationId xmlns:p14="http://schemas.microsoft.com/office/powerpoint/2010/main" val="348805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sz="2520" b="1">
                <a:solidFill>
                  <a:schemeClr val="accent1"/>
                </a:solidFill>
              </a:rPr>
              <a:t>Moving average order = 6</a:t>
            </a:r>
            <a:endParaRPr/>
          </a:p>
        </p:txBody>
      </p:sp>
      <p:sp>
        <p:nvSpPr>
          <p:cNvPr id="183" name="Google Shape;18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415A0C47-F7D1-4FE4-B029-8F086C788CF9}"/>
              </a:ext>
            </a:extLst>
          </p:cNvPr>
          <p:cNvPicPr>
            <a:picLocks noChangeAspect="1"/>
          </p:cNvPicPr>
          <p:nvPr/>
        </p:nvPicPr>
        <p:blipFill>
          <a:blip r:embed="rId3"/>
          <a:stretch>
            <a:fillRect/>
          </a:stretch>
        </p:blipFill>
        <p:spPr>
          <a:xfrm>
            <a:off x="311699" y="3820450"/>
            <a:ext cx="8520599" cy="699375"/>
          </a:xfrm>
          <a:prstGeom prst="rect">
            <a:avLst/>
          </a:prstGeom>
        </p:spPr>
      </p:pic>
      <p:pic>
        <p:nvPicPr>
          <p:cNvPr id="5" name="Picture 4">
            <a:extLst>
              <a:ext uri="{FF2B5EF4-FFF2-40B4-BE49-F238E27FC236}">
                <a16:creationId xmlns:a16="http://schemas.microsoft.com/office/drawing/2014/main" id="{2D23B272-4CF3-42A5-982A-F08A18B57590}"/>
              </a:ext>
            </a:extLst>
          </p:cNvPr>
          <p:cNvPicPr>
            <a:picLocks noChangeAspect="1"/>
          </p:cNvPicPr>
          <p:nvPr/>
        </p:nvPicPr>
        <p:blipFill>
          <a:blip r:embed="rId4"/>
          <a:stretch>
            <a:fillRect/>
          </a:stretch>
        </p:blipFill>
        <p:spPr>
          <a:xfrm>
            <a:off x="114299" y="904300"/>
            <a:ext cx="8591551" cy="2781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1155CC"/>
                </a:solidFill>
              </a:rPr>
              <a:t>Data Description</a:t>
            </a:r>
            <a:endParaRPr b="1">
              <a:solidFill>
                <a:srgbClr val="1155CC"/>
              </a:solidFill>
            </a:endParaRPr>
          </a:p>
        </p:txBody>
      </p:sp>
      <p:sp>
        <p:nvSpPr>
          <p:cNvPr id="62" name="Google Shape;62;p14"/>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 sz="1700" dirty="0">
                <a:solidFill>
                  <a:schemeClr val="dk1"/>
                </a:solidFill>
              </a:rPr>
              <a:t>Walmart is a renowned retail corporation that operates a chain of hypermarkets. </a:t>
            </a: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700" dirty="0">
                <a:solidFill>
                  <a:schemeClr val="dk1"/>
                </a:solidFill>
              </a:rPr>
              <a:t>Walmart has provided a data combining of 45 stores including store information and weekly sales of year 2010, 2011 and 2012. </a:t>
            </a: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 sz="1700" dirty="0">
                <a:solidFill>
                  <a:schemeClr val="dk1"/>
                </a:solidFill>
              </a:rPr>
              <a:t>We aggregated the data to get consistent interval of time within the dataset. </a:t>
            </a: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700" dirty="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1200"/>
              </a:spcAft>
              <a:buNone/>
            </a:pPr>
            <a:endParaRPr sz="1200" dirty="0">
              <a:solidFill>
                <a:schemeClr val="dk1"/>
              </a:solidFill>
            </a:endParaRPr>
          </a:p>
        </p:txBody>
      </p:sp>
      <p:pic>
        <p:nvPicPr>
          <p:cNvPr id="63" name="Google Shape;63;p14"/>
          <p:cNvPicPr preferRelativeResize="0"/>
          <p:nvPr/>
        </p:nvPicPr>
        <p:blipFill>
          <a:blip r:embed="rId3">
            <a:alphaModFix/>
          </a:blip>
          <a:stretch>
            <a:fillRect/>
          </a:stretch>
        </p:blipFill>
        <p:spPr>
          <a:xfrm>
            <a:off x="428313" y="2163438"/>
            <a:ext cx="6067425" cy="1133475"/>
          </a:xfrm>
          <a:prstGeom prst="rect">
            <a:avLst/>
          </a:prstGeom>
          <a:noFill/>
          <a:ln>
            <a:noFill/>
          </a:ln>
        </p:spPr>
      </p:pic>
      <p:pic>
        <p:nvPicPr>
          <p:cNvPr id="64" name="Google Shape;64;p14"/>
          <p:cNvPicPr preferRelativeResize="0"/>
          <p:nvPr/>
        </p:nvPicPr>
        <p:blipFill>
          <a:blip r:embed="rId4">
            <a:alphaModFix/>
          </a:blip>
          <a:stretch>
            <a:fillRect/>
          </a:stretch>
        </p:blipFill>
        <p:spPr>
          <a:xfrm>
            <a:off x="495713" y="3936850"/>
            <a:ext cx="4276725" cy="1066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solidFill>
                  <a:schemeClr val="accent1">
                    <a:lumMod val="75000"/>
                  </a:schemeClr>
                </a:solidFill>
              </a:rPr>
              <a:t>Moving Average: Residual Analysis </a:t>
            </a:r>
            <a:endParaRPr dirty="0">
              <a:solidFill>
                <a:schemeClr val="accent1">
                  <a:lumMod val="75000"/>
                </a:schemeClr>
              </a:solidFill>
            </a:endParaRPr>
          </a:p>
        </p:txBody>
      </p:sp>
      <p:sp>
        <p:nvSpPr>
          <p:cNvPr id="191" name="Google Shape;19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2" name="Google Shape;192;p31"/>
          <p:cNvPicPr preferRelativeResize="0"/>
          <p:nvPr/>
        </p:nvPicPr>
        <p:blipFill>
          <a:blip r:embed="rId3">
            <a:alphaModFix/>
          </a:blip>
          <a:stretch>
            <a:fillRect/>
          </a:stretch>
        </p:blipFill>
        <p:spPr>
          <a:xfrm>
            <a:off x="311700" y="1152475"/>
            <a:ext cx="8305474" cy="3416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B276-EBCE-4553-A856-D068B8262878}"/>
              </a:ext>
            </a:extLst>
          </p:cNvPr>
          <p:cNvSpPr>
            <a:spLocks noGrp="1"/>
          </p:cNvSpPr>
          <p:nvPr>
            <p:ph type="title"/>
          </p:nvPr>
        </p:nvSpPr>
        <p:spPr/>
        <p:txBody>
          <a:bodyPr>
            <a:normAutofit fontScale="90000"/>
          </a:bodyPr>
          <a:lstStyle/>
          <a:p>
            <a:r>
              <a:rPr lang="en-US" b="1" dirty="0">
                <a:solidFill>
                  <a:schemeClr val="accent1">
                    <a:lumMod val="75000"/>
                  </a:schemeClr>
                </a:solidFill>
              </a:rPr>
              <a:t>Order 6: Residual vs fitted </a:t>
            </a:r>
          </a:p>
        </p:txBody>
      </p:sp>
      <p:sp>
        <p:nvSpPr>
          <p:cNvPr id="3" name="Text Placeholder 2">
            <a:extLst>
              <a:ext uri="{FF2B5EF4-FFF2-40B4-BE49-F238E27FC236}">
                <a16:creationId xmlns:a16="http://schemas.microsoft.com/office/drawing/2014/main" id="{F9F06D39-1BBC-45C8-87B5-EDFD49EAD5A6}"/>
              </a:ext>
            </a:extLst>
          </p:cNvPr>
          <p:cNvSpPr>
            <a:spLocks noGrp="1"/>
          </p:cNvSpPr>
          <p:nvPr>
            <p:ph type="body" idx="1"/>
          </p:nvPr>
        </p:nvSpPr>
        <p:spPr>
          <a:xfrm>
            <a:off x="5829300" y="1152475"/>
            <a:ext cx="3002999" cy="3416400"/>
          </a:xfrm>
        </p:spPr>
        <p:txBody>
          <a:bodyPr/>
          <a:lstStyle/>
          <a:p>
            <a:endParaRPr lang="en-US" dirty="0"/>
          </a:p>
        </p:txBody>
      </p:sp>
      <p:pic>
        <p:nvPicPr>
          <p:cNvPr id="5" name="Picture 4">
            <a:extLst>
              <a:ext uri="{FF2B5EF4-FFF2-40B4-BE49-F238E27FC236}">
                <a16:creationId xmlns:a16="http://schemas.microsoft.com/office/drawing/2014/main" id="{70AFF231-A204-4F7C-A66A-EF84D549538A}"/>
              </a:ext>
            </a:extLst>
          </p:cNvPr>
          <p:cNvPicPr>
            <a:picLocks noChangeAspect="1"/>
          </p:cNvPicPr>
          <p:nvPr/>
        </p:nvPicPr>
        <p:blipFill>
          <a:blip r:embed="rId2"/>
          <a:stretch>
            <a:fillRect/>
          </a:stretch>
        </p:blipFill>
        <p:spPr>
          <a:xfrm>
            <a:off x="0" y="1164700"/>
            <a:ext cx="5829300" cy="3533775"/>
          </a:xfrm>
          <a:prstGeom prst="rect">
            <a:avLst/>
          </a:prstGeom>
        </p:spPr>
      </p:pic>
    </p:spTree>
    <p:extLst>
      <p:ext uri="{BB962C8B-B14F-4D97-AF65-F5344CB8AC3E}">
        <p14:creationId xmlns:p14="http://schemas.microsoft.com/office/powerpoint/2010/main" val="1007756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Accuracy Measures</a:t>
            </a:r>
            <a:endParaRPr b="1">
              <a:solidFill>
                <a:schemeClr val="accent1"/>
              </a:solidFill>
            </a:endParaRPr>
          </a:p>
        </p:txBody>
      </p:sp>
      <p:sp>
        <p:nvSpPr>
          <p:cNvPr id="198" name="Google Shape;198;p32"/>
          <p:cNvSpPr txBox="1">
            <a:spLocks noGrp="1"/>
          </p:cNvSpPr>
          <p:nvPr>
            <p:ph type="body" idx="1"/>
          </p:nvPr>
        </p:nvSpPr>
        <p:spPr>
          <a:xfrm>
            <a:off x="311700" y="12225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graphicFrame>
        <p:nvGraphicFramePr>
          <p:cNvPr id="199" name="Google Shape;199;p32"/>
          <p:cNvGraphicFramePr/>
          <p:nvPr/>
        </p:nvGraphicFramePr>
        <p:xfrm>
          <a:off x="558025" y="1017725"/>
          <a:ext cx="8274225" cy="3920800"/>
        </p:xfrm>
        <a:graphic>
          <a:graphicData uri="http://schemas.openxmlformats.org/drawingml/2006/table">
            <a:tbl>
              <a:tblPr>
                <a:noFill/>
                <a:tableStyleId>{1F45F365-56ED-483B-970F-5AFF46F7F210}</a:tableStyleId>
              </a:tblPr>
              <a:tblGrid>
                <a:gridCol w="2758075">
                  <a:extLst>
                    <a:ext uri="{9D8B030D-6E8A-4147-A177-3AD203B41FA5}">
                      <a16:colId xmlns:a16="http://schemas.microsoft.com/office/drawing/2014/main" val="20000"/>
                    </a:ext>
                  </a:extLst>
                </a:gridCol>
                <a:gridCol w="2758075">
                  <a:extLst>
                    <a:ext uri="{9D8B030D-6E8A-4147-A177-3AD203B41FA5}">
                      <a16:colId xmlns:a16="http://schemas.microsoft.com/office/drawing/2014/main" val="20001"/>
                    </a:ext>
                  </a:extLst>
                </a:gridCol>
                <a:gridCol w="2758075">
                  <a:extLst>
                    <a:ext uri="{9D8B030D-6E8A-4147-A177-3AD203B41FA5}">
                      <a16:colId xmlns:a16="http://schemas.microsoft.com/office/drawing/2014/main" val="20002"/>
                    </a:ext>
                  </a:extLst>
                </a:gridCol>
              </a:tblGrid>
              <a:tr h="490100">
                <a:tc>
                  <a:txBody>
                    <a:bodyPr/>
                    <a:lstStyle/>
                    <a:p>
                      <a:pPr marL="0" lvl="0" indent="0" algn="l" rtl="0">
                        <a:spcBef>
                          <a:spcPts val="0"/>
                        </a:spcBef>
                        <a:spcAft>
                          <a:spcPts val="0"/>
                        </a:spcAft>
                        <a:buNone/>
                      </a:pPr>
                      <a:r>
                        <a:rPr lang="en" b="1"/>
                        <a:t>Forecasting Models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Accuracy (MAPE)</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b="1"/>
                        <a:t>ACF</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0100">
                <a:tc>
                  <a:txBody>
                    <a:bodyPr/>
                    <a:lstStyle/>
                    <a:p>
                      <a:pPr marL="0" lvl="0" indent="0" algn="l" rtl="0">
                        <a:spcBef>
                          <a:spcPts val="0"/>
                        </a:spcBef>
                        <a:spcAft>
                          <a:spcPts val="0"/>
                        </a:spcAft>
                        <a:buNone/>
                      </a:pPr>
                      <a:r>
                        <a:rPr lang="en"/>
                        <a:t>Naive Model</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6.365</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457200" lvl="0" indent="-317500" algn="l" rtl="0">
                        <a:spcBef>
                          <a:spcPts val="0"/>
                        </a:spcBef>
                        <a:spcAft>
                          <a:spcPts val="0"/>
                        </a:spcAft>
                        <a:buSzPts val="1400"/>
                        <a:buChar char="-"/>
                      </a:pPr>
                      <a:r>
                        <a:rPr lang="en"/>
                        <a:t>0.412</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0100">
                <a:tc>
                  <a:txBody>
                    <a:bodyPr/>
                    <a:lstStyle/>
                    <a:p>
                      <a:pPr marL="0" lvl="0" indent="0" algn="l" rtl="0">
                        <a:spcBef>
                          <a:spcPts val="0"/>
                        </a:spcBef>
                        <a:spcAft>
                          <a:spcPts val="0"/>
                        </a:spcAft>
                        <a:buNone/>
                      </a:pPr>
                      <a:r>
                        <a:rPr lang="en"/>
                        <a:t>Seasonal Naive Model</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3.0175</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0.258</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0100">
                <a:tc>
                  <a:txBody>
                    <a:bodyPr/>
                    <a:lstStyle/>
                    <a:p>
                      <a:pPr marL="0" lvl="0" indent="0" algn="l" rtl="0">
                        <a:spcBef>
                          <a:spcPts val="0"/>
                        </a:spcBef>
                        <a:spcAft>
                          <a:spcPts val="0"/>
                        </a:spcAft>
                        <a:buNone/>
                      </a:pPr>
                      <a:r>
                        <a:rPr lang="en"/>
                        <a:t>Moving Average (O=3)</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t>0.775721</a:t>
                      </a: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0.008710</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90100">
                <a:tc>
                  <a:txBody>
                    <a:bodyPr/>
                    <a:lstStyle/>
                    <a:p>
                      <a:pPr marL="0" lvl="0" indent="0" algn="l" rtl="0">
                        <a:spcBef>
                          <a:spcPts val="0"/>
                        </a:spcBef>
                        <a:spcAft>
                          <a:spcPts val="0"/>
                        </a:spcAft>
                        <a:buClr>
                          <a:schemeClr val="dk1"/>
                        </a:buClr>
                        <a:buSzPts val="1100"/>
                        <a:buFont typeface="Arial"/>
                        <a:buNone/>
                      </a:pPr>
                      <a:r>
                        <a:rPr lang="en">
                          <a:solidFill>
                            <a:schemeClr val="dk1"/>
                          </a:solidFill>
                        </a:rPr>
                        <a:t>Moving Average (O=6)</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0.3223557</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0.3467995</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90100">
                <a:tc>
                  <a:txBody>
                    <a:bodyPr/>
                    <a:lstStyle/>
                    <a:p>
                      <a:pPr marL="0" lvl="0" indent="0" algn="l" rtl="0">
                        <a:spcBef>
                          <a:spcPts val="0"/>
                        </a:spcBef>
                        <a:spcAft>
                          <a:spcPts val="0"/>
                        </a:spcAft>
                        <a:buNone/>
                      </a:pPr>
                      <a:r>
                        <a:rPr lang="en"/>
                        <a:t>Holts Winter Forecasting</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1.9322</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0.069522</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90100">
                <a:tc>
                  <a:txBody>
                    <a:bodyPr/>
                    <a:lstStyle/>
                    <a:p>
                      <a:pPr marL="0" lvl="0" indent="0" algn="l" rtl="0">
                        <a:spcBef>
                          <a:spcPts val="0"/>
                        </a:spcBef>
                        <a:spcAft>
                          <a:spcPts val="0"/>
                        </a:spcAft>
                        <a:buNone/>
                      </a:pPr>
                      <a:r>
                        <a:rPr lang="en"/>
                        <a:t>STL + ETS</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1.6242</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0.0067</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90100">
                <a:tc>
                  <a:txBody>
                    <a:bodyPr/>
                    <a:lstStyle/>
                    <a:p>
                      <a:pPr marL="0" lvl="0" indent="0" algn="l" rtl="0">
                        <a:spcBef>
                          <a:spcPts val="0"/>
                        </a:spcBef>
                        <a:spcAft>
                          <a:spcPts val="0"/>
                        </a:spcAft>
                        <a:buNone/>
                      </a:pPr>
                      <a:r>
                        <a:rPr lang="en"/>
                        <a:t>Arima Model</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1.72022</a:t>
                      </a: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t>0.0067</a:t>
                      </a: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accent1"/>
                </a:solidFill>
              </a:rPr>
              <a:t>Insights</a:t>
            </a:r>
            <a:endParaRPr b="1" dirty="0">
              <a:solidFill>
                <a:schemeClr val="accent1"/>
              </a:solidFill>
            </a:endParaRPr>
          </a:p>
        </p:txBody>
      </p:sp>
      <p:sp>
        <p:nvSpPr>
          <p:cNvPr id="205" name="Google Shape;20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Walmart may need to hire more people to work during high periods of sales</a:t>
            </a:r>
            <a:endParaRPr/>
          </a:p>
          <a:p>
            <a:pPr marL="457200" lvl="0" indent="-342900" algn="l" rtl="0">
              <a:spcBef>
                <a:spcPts val="0"/>
              </a:spcBef>
              <a:spcAft>
                <a:spcPts val="0"/>
              </a:spcAft>
              <a:buSzPts val="1800"/>
              <a:buChar char="●"/>
            </a:pPr>
            <a:r>
              <a:rPr lang="en"/>
              <a:t>Walmart may want to capitalise on the holidays other than end of the year. Have more effective sales during February and September other than Thanksgiving and Christmas.</a:t>
            </a:r>
            <a:endParaRPr/>
          </a:p>
          <a:p>
            <a:pPr marL="457200" lvl="0" indent="-342900" algn="l" rtl="0">
              <a:spcBef>
                <a:spcPts val="0"/>
              </a:spcBef>
              <a:spcAft>
                <a:spcPts val="0"/>
              </a:spcAft>
              <a:buSzPts val="1800"/>
              <a:buChar char="●"/>
            </a:pPr>
            <a:r>
              <a:rPr lang="en"/>
              <a:t>Using the model consistently, it can hire part time worker if they see growth in the business 1 month prior. </a:t>
            </a: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22" b="1">
                <a:solidFill>
                  <a:srgbClr val="1155CC"/>
                </a:solidFill>
              </a:rPr>
              <a:t>Data in Millions </a:t>
            </a:r>
            <a:endParaRPr sz="3022" b="1">
              <a:solidFill>
                <a:srgbClr val="1155CC"/>
              </a:solidFill>
            </a:endParaRPr>
          </a:p>
          <a:p>
            <a:pPr marL="0" lvl="0" indent="0" algn="l" rtl="0">
              <a:spcBef>
                <a:spcPts val="0"/>
              </a:spcBef>
              <a:spcAft>
                <a:spcPts val="0"/>
              </a:spcAft>
              <a:buNone/>
            </a:pPr>
            <a:endParaRPr/>
          </a:p>
        </p:txBody>
      </p:sp>
      <p:sp>
        <p:nvSpPr>
          <p:cNvPr id="211" name="Google Shape;21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2" name="Google Shape;212;p34"/>
          <p:cNvPicPr preferRelativeResize="0"/>
          <p:nvPr/>
        </p:nvPicPr>
        <p:blipFill>
          <a:blip r:embed="rId3">
            <a:alphaModFix/>
          </a:blip>
          <a:stretch>
            <a:fillRect/>
          </a:stretch>
        </p:blipFill>
        <p:spPr>
          <a:xfrm>
            <a:off x="311700" y="1552950"/>
            <a:ext cx="4026025" cy="2953650"/>
          </a:xfrm>
          <a:prstGeom prst="rect">
            <a:avLst/>
          </a:prstGeom>
          <a:noFill/>
          <a:ln>
            <a:noFill/>
          </a:ln>
        </p:spPr>
      </p:pic>
      <p:pic>
        <p:nvPicPr>
          <p:cNvPr id="213" name="Google Shape;213;p34"/>
          <p:cNvPicPr preferRelativeResize="0"/>
          <p:nvPr/>
        </p:nvPicPr>
        <p:blipFill>
          <a:blip r:embed="rId4">
            <a:alphaModFix/>
          </a:blip>
          <a:stretch>
            <a:fillRect/>
          </a:stretch>
        </p:blipFill>
        <p:spPr>
          <a:xfrm>
            <a:off x="4136300" y="1490675"/>
            <a:ext cx="4557449" cy="3078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20" b="1">
                <a:solidFill>
                  <a:schemeClr val="accent1"/>
                </a:solidFill>
              </a:rPr>
              <a:t>Moving average order = 3</a:t>
            </a:r>
            <a:endParaRPr sz="2520" b="1">
              <a:solidFill>
                <a:schemeClr val="accent1"/>
              </a:solidFill>
            </a:endParaRPr>
          </a:p>
        </p:txBody>
      </p:sp>
      <p:sp>
        <p:nvSpPr>
          <p:cNvPr id="219" name="Google Shape;21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0" name="Google Shape;220;p35"/>
          <p:cNvPicPr preferRelativeResize="0"/>
          <p:nvPr/>
        </p:nvPicPr>
        <p:blipFill>
          <a:blip r:embed="rId3">
            <a:alphaModFix/>
          </a:blip>
          <a:stretch>
            <a:fillRect/>
          </a:stretch>
        </p:blipFill>
        <p:spPr>
          <a:xfrm>
            <a:off x="311700" y="1278600"/>
            <a:ext cx="8410525" cy="1864800"/>
          </a:xfrm>
          <a:prstGeom prst="rect">
            <a:avLst/>
          </a:prstGeom>
          <a:noFill/>
          <a:ln>
            <a:noFill/>
          </a:ln>
        </p:spPr>
      </p:pic>
      <p:pic>
        <p:nvPicPr>
          <p:cNvPr id="221" name="Google Shape;221;p35"/>
          <p:cNvPicPr preferRelativeResize="0"/>
          <p:nvPr/>
        </p:nvPicPr>
        <p:blipFill>
          <a:blip r:embed="rId4">
            <a:alphaModFix/>
          </a:blip>
          <a:stretch>
            <a:fillRect/>
          </a:stretch>
        </p:blipFill>
        <p:spPr>
          <a:xfrm>
            <a:off x="311700" y="3312750"/>
            <a:ext cx="8323574" cy="130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Patterns in the data </a:t>
            </a:r>
            <a:endParaRPr b="1">
              <a:solidFill>
                <a:schemeClr val="accent1"/>
              </a:solidFill>
            </a:endParaRPr>
          </a:p>
        </p:txBody>
      </p:sp>
      <p:sp>
        <p:nvSpPr>
          <p:cNvPr id="227" name="Google Shape;22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AutoNum type="arabicPeriod"/>
            </a:pPr>
            <a:r>
              <a:rPr lang="en" sz="2100"/>
              <a:t>Walmart week pattern for the year</a:t>
            </a:r>
            <a:endParaRPr sz="2100"/>
          </a:p>
          <a:p>
            <a:pPr marL="457200" lvl="0" indent="-361950" algn="l" rtl="0">
              <a:spcBef>
                <a:spcPts val="0"/>
              </a:spcBef>
              <a:spcAft>
                <a:spcPts val="0"/>
              </a:spcAft>
              <a:buSzPts val="2100"/>
              <a:buAutoNum type="arabicPeriod"/>
            </a:pPr>
            <a:r>
              <a:rPr lang="en" sz="2100"/>
              <a:t>First week of every month except november and december have more sales</a:t>
            </a:r>
            <a:endParaRPr sz="2100"/>
          </a:p>
          <a:p>
            <a:pPr marL="457200" lvl="0" indent="-361950" algn="l" rtl="0">
              <a:spcBef>
                <a:spcPts val="0"/>
              </a:spcBef>
              <a:spcAft>
                <a:spcPts val="0"/>
              </a:spcAft>
              <a:buSzPts val="2100"/>
              <a:buAutoNum type="arabicPeriod"/>
            </a:pPr>
            <a:r>
              <a:rPr lang="en" sz="2100"/>
              <a:t>Customers show pattern in buying, there is more sales on weekends than weekdays, first week of every month has more sales, there are few months which can be capitalised majorly using these patterns. </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February and August</a:t>
            </a:r>
            <a:endParaRPr b="1">
              <a:solidFill>
                <a:schemeClr val="accent1"/>
              </a:solidFill>
            </a:endParaRPr>
          </a:p>
        </p:txBody>
      </p:sp>
      <p:sp>
        <p:nvSpPr>
          <p:cNvPr id="233" name="Google Shape;23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month of february we can see a spike in the graph, notable events are 14th february Valentine’s day and Super bowl in the same week, here we have two weeks to target, the first week, and mainly the second week. Departments such as beauty, clothing, jewellery, shoes, bag and accessories can be very lucrative and should be targeted.</a:t>
            </a:r>
            <a:endParaRPr/>
          </a:p>
          <a:p>
            <a:pPr marL="457200" lvl="0" indent="-342900" algn="l" rtl="0">
              <a:spcBef>
                <a:spcPts val="0"/>
              </a:spcBef>
              <a:spcAft>
                <a:spcPts val="0"/>
              </a:spcAft>
              <a:buSzPts val="1800"/>
              <a:buChar char="●"/>
            </a:pPr>
            <a:r>
              <a:rPr lang="en"/>
              <a:t>August has an unusual spike, as there are no holidays or notable events around that month. After some research we found that around the first-second week of august most of schools and colleges reopen. Departments such as stationery, clothing, electronics can be targeted.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October end - December end</a:t>
            </a:r>
            <a:endParaRPr b="1">
              <a:solidFill>
                <a:schemeClr val="accent1"/>
              </a:solidFill>
            </a:endParaRPr>
          </a:p>
        </p:txBody>
      </p:sp>
      <p:sp>
        <p:nvSpPr>
          <p:cNvPr id="239" name="Google Shape;23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These months are very unpredictable, it cannot be said surely on how high the sales for these months might go. These are the most important months of the year, and so the main things have to be seriously taken care of. Firstly, the work force has to be increased according to the needs. The inventory has to be closely monitored as products go out of stock quickly in these months. Starting from halloween in october end, thanksgiving in third week of november, black friday in the same week. Christmas and New year in the end of december to complete the holiday season. All departments should be equally monitored.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Targeted Departments</a:t>
            </a:r>
            <a:endParaRPr b="1">
              <a:solidFill>
                <a:schemeClr val="accent1"/>
              </a:solidFill>
            </a:endParaRPr>
          </a:p>
        </p:txBody>
      </p:sp>
      <p:sp>
        <p:nvSpPr>
          <p:cNvPr id="245" name="Google Shape;24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The products in these departments should be displayed more, as people have spending patterns,the more the products on display the more will be the sales.</a:t>
            </a:r>
            <a:endParaRPr/>
          </a:p>
          <a:p>
            <a:pPr marL="457200" lvl="0" indent="-342900" algn="l" rtl="0">
              <a:spcBef>
                <a:spcPts val="0"/>
              </a:spcBef>
              <a:spcAft>
                <a:spcPts val="0"/>
              </a:spcAft>
              <a:buSzPts val="1800"/>
              <a:buAutoNum type="arabicPeriod"/>
            </a:pPr>
            <a:r>
              <a:rPr lang="en"/>
              <a:t>The staff should be trained for specific work in these departments, as these departments will increase the sales.</a:t>
            </a:r>
            <a:endParaRPr/>
          </a:p>
          <a:p>
            <a:pPr marL="457200" lvl="0" indent="-342900" algn="l" rtl="0">
              <a:spcBef>
                <a:spcPts val="0"/>
              </a:spcBef>
              <a:spcAft>
                <a:spcPts val="0"/>
              </a:spcAft>
              <a:buSzPts val="1800"/>
              <a:buAutoNum type="arabicPeriod"/>
            </a:pPr>
            <a:r>
              <a:rPr lang="en"/>
              <a:t>Rollback offers that walmart offers and claims to be lowest in the market can be put on products in the untargeted departments, so that even those departments make more sales.</a:t>
            </a:r>
            <a:endParaRPr/>
          </a:p>
          <a:p>
            <a:pPr marL="457200" lvl="0" indent="-342900" algn="l" rtl="0">
              <a:spcBef>
                <a:spcPts val="0"/>
              </a:spcBef>
              <a:spcAft>
                <a:spcPts val="0"/>
              </a:spcAft>
              <a:buSzPts val="1800"/>
              <a:buAutoNum type="arabicPeriod"/>
            </a:pPr>
            <a:r>
              <a:rPr lang="en"/>
              <a:t>Stores located in colder areas have better chance of selling winter goods, so they should be targeted in the months of October, November and December.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44394"/>
              <a:buFont typeface="Arial"/>
              <a:buNone/>
            </a:pPr>
            <a:r>
              <a:rPr lang="en" sz="2477" b="1">
                <a:solidFill>
                  <a:srgbClr val="1155CC"/>
                </a:solidFill>
              </a:rPr>
              <a:t>Holidays</a:t>
            </a:r>
            <a:endParaRPr sz="3577" b="1">
              <a:solidFill>
                <a:srgbClr val="1155CC"/>
              </a:solidFill>
            </a:endParaRPr>
          </a:p>
        </p:txBody>
      </p:sp>
      <p:sp>
        <p:nvSpPr>
          <p:cNvPr id="70" name="Google Shape;70;p15"/>
          <p:cNvSpPr txBox="1">
            <a:spLocks noGrp="1"/>
          </p:cNvSpPr>
          <p:nvPr>
            <p:ph type="body" idx="1"/>
          </p:nvPr>
        </p:nvSpPr>
        <p:spPr>
          <a:xfrm>
            <a:off x="483450" y="1017725"/>
            <a:ext cx="8037300" cy="400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chemeClr val="dk1"/>
                </a:solidFill>
              </a:rPr>
              <a:t>Super Bowl: ~ 2nd Week of February </a:t>
            </a:r>
            <a:endParaRPr sz="1700">
              <a:solidFill>
                <a:schemeClr val="dk1"/>
              </a:solidFill>
            </a:endParaRPr>
          </a:p>
          <a:p>
            <a:pPr marL="0" lvl="0" indent="0" algn="l" rtl="0">
              <a:spcBef>
                <a:spcPts val="1200"/>
              </a:spcBef>
              <a:spcAft>
                <a:spcPts val="0"/>
              </a:spcAft>
              <a:buNone/>
            </a:pPr>
            <a:r>
              <a:rPr lang="en" sz="1700">
                <a:solidFill>
                  <a:schemeClr val="dk1"/>
                </a:solidFill>
              </a:rPr>
              <a:t>Labor Day: ~ 2nd Week of September</a:t>
            </a:r>
            <a:endParaRPr sz="1700">
              <a:solidFill>
                <a:schemeClr val="dk1"/>
              </a:solidFill>
            </a:endParaRPr>
          </a:p>
          <a:p>
            <a:pPr marL="0" lvl="0" indent="0" algn="l" rtl="0">
              <a:spcBef>
                <a:spcPts val="1200"/>
              </a:spcBef>
              <a:spcAft>
                <a:spcPts val="0"/>
              </a:spcAft>
              <a:buNone/>
            </a:pPr>
            <a:r>
              <a:rPr lang="en" sz="1700">
                <a:solidFill>
                  <a:schemeClr val="dk1"/>
                </a:solidFill>
              </a:rPr>
              <a:t>Thanksgiving/Black Friday: ~4th week of November</a:t>
            </a:r>
            <a:endParaRPr sz="1700">
              <a:solidFill>
                <a:schemeClr val="dk1"/>
              </a:solidFill>
            </a:endParaRPr>
          </a:p>
          <a:p>
            <a:pPr marL="0" lvl="0" indent="0" algn="l" rtl="0">
              <a:spcBef>
                <a:spcPts val="1200"/>
              </a:spcBef>
              <a:spcAft>
                <a:spcPts val="1200"/>
              </a:spcAft>
              <a:buClr>
                <a:schemeClr val="dk1"/>
              </a:buClr>
              <a:buSzPts val="1100"/>
              <a:buFont typeface="Arial"/>
              <a:buNone/>
            </a:pPr>
            <a:r>
              <a:rPr lang="en" sz="1700">
                <a:solidFill>
                  <a:schemeClr val="dk1"/>
                </a:solidFill>
              </a:rPr>
              <a:t>Christmas: ~ 4th Week of December</a:t>
            </a:r>
            <a:endParaRPr sz="17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1" name="Google Shape;251;p40"/>
          <p:cNvSpPr txBox="1">
            <a:spLocks noGrp="1"/>
          </p:cNvSpPr>
          <p:nvPr>
            <p:ph type="body" idx="1"/>
          </p:nvPr>
        </p:nvSpPr>
        <p:spPr>
          <a:xfrm>
            <a:off x="311700" y="376025"/>
            <a:ext cx="8520600" cy="41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700" b="1">
              <a:solidFill>
                <a:srgbClr val="1155CC"/>
              </a:solidFill>
            </a:endParaRPr>
          </a:p>
          <a:p>
            <a:pPr marL="0" lvl="0" indent="0" algn="ctr" rtl="0">
              <a:spcBef>
                <a:spcPts val="1200"/>
              </a:spcBef>
              <a:spcAft>
                <a:spcPts val="0"/>
              </a:spcAft>
              <a:buNone/>
            </a:pPr>
            <a:r>
              <a:rPr lang="en" sz="3700" b="1">
                <a:solidFill>
                  <a:srgbClr val="1155CC"/>
                </a:solidFill>
              </a:rPr>
              <a:t>Thank you </a:t>
            </a:r>
            <a:endParaRPr sz="3700" b="1">
              <a:solidFill>
                <a:srgbClr val="1155CC"/>
              </a:solidFill>
            </a:endParaRPr>
          </a:p>
          <a:p>
            <a:pPr marL="0" lvl="0" indent="0" algn="ctr" rtl="0">
              <a:spcBef>
                <a:spcPts val="1200"/>
              </a:spcBef>
              <a:spcAft>
                <a:spcPts val="0"/>
              </a:spcAft>
              <a:buNone/>
            </a:pPr>
            <a:endParaRPr sz="3700" b="1">
              <a:solidFill>
                <a:srgbClr val="1155CC"/>
              </a:solidFill>
            </a:endParaRPr>
          </a:p>
          <a:p>
            <a:pPr marL="0" lvl="0" indent="0" algn="ctr" rtl="0">
              <a:spcBef>
                <a:spcPts val="1200"/>
              </a:spcBef>
              <a:spcAft>
                <a:spcPts val="1200"/>
              </a:spcAft>
              <a:buNone/>
            </a:pPr>
            <a:r>
              <a:rPr lang="en" sz="3700" b="1">
                <a:solidFill>
                  <a:srgbClr val="1155CC"/>
                </a:solidFill>
              </a:rPr>
              <a:t>Questions? </a:t>
            </a:r>
            <a:endParaRPr sz="3700" b="1">
              <a:solidFill>
                <a:srgbClr val="1155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1155CC"/>
                </a:solidFill>
              </a:rPr>
              <a:t>Data in Millions Aggregated </a:t>
            </a:r>
            <a:endParaRPr b="1">
              <a:solidFill>
                <a:srgbClr val="1155CC"/>
              </a:solidFill>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6"/>
          <p:cNvPicPr preferRelativeResize="0"/>
          <p:nvPr/>
        </p:nvPicPr>
        <p:blipFill>
          <a:blip r:embed="rId3">
            <a:alphaModFix/>
          </a:blip>
          <a:stretch>
            <a:fillRect/>
          </a:stretch>
        </p:blipFill>
        <p:spPr>
          <a:xfrm>
            <a:off x="311700" y="1156325"/>
            <a:ext cx="4559200" cy="3416400"/>
          </a:xfrm>
          <a:prstGeom prst="rect">
            <a:avLst/>
          </a:prstGeom>
          <a:noFill/>
          <a:ln>
            <a:noFill/>
          </a:ln>
        </p:spPr>
      </p:pic>
      <p:pic>
        <p:nvPicPr>
          <p:cNvPr id="78" name="Google Shape;78;p16"/>
          <p:cNvPicPr preferRelativeResize="0"/>
          <p:nvPr/>
        </p:nvPicPr>
        <p:blipFill>
          <a:blip r:embed="rId4">
            <a:alphaModFix/>
          </a:blip>
          <a:stretch>
            <a:fillRect/>
          </a:stretch>
        </p:blipFill>
        <p:spPr>
          <a:xfrm>
            <a:off x="4796400" y="1152475"/>
            <a:ext cx="4242199"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b="1">
                <a:solidFill>
                  <a:srgbClr val="1155CC"/>
                </a:solidFill>
              </a:rPr>
              <a:t>Time Series - </a:t>
            </a:r>
            <a:endParaRPr sz="2620" b="1">
              <a:solidFill>
                <a:srgbClr val="1155CC"/>
              </a:solidFill>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a:p>
        </p:txBody>
      </p:sp>
      <p:pic>
        <p:nvPicPr>
          <p:cNvPr id="85" name="Google Shape;85;p17"/>
          <p:cNvPicPr preferRelativeResize="0"/>
          <p:nvPr/>
        </p:nvPicPr>
        <p:blipFill rotWithShape="1">
          <a:blip r:embed="rId3">
            <a:alphaModFix/>
          </a:blip>
          <a:srcRect b="39798"/>
          <a:stretch/>
        </p:blipFill>
        <p:spPr>
          <a:xfrm>
            <a:off x="311700" y="3617551"/>
            <a:ext cx="5743187" cy="800400"/>
          </a:xfrm>
          <a:prstGeom prst="rect">
            <a:avLst/>
          </a:prstGeom>
          <a:noFill/>
          <a:ln>
            <a:noFill/>
          </a:ln>
        </p:spPr>
      </p:pic>
      <p:sp>
        <p:nvSpPr>
          <p:cNvPr id="86" name="Google Shape;86;p17"/>
          <p:cNvSpPr txBox="1"/>
          <p:nvPr/>
        </p:nvSpPr>
        <p:spPr>
          <a:xfrm>
            <a:off x="5667625" y="1261450"/>
            <a:ext cx="31182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dirty="0"/>
              <a:t>Weekly sales are in Millions</a:t>
            </a:r>
            <a:endParaRPr sz="1600" dirty="0"/>
          </a:p>
          <a:p>
            <a:pPr marL="457200" lvl="0" indent="-330200" algn="l" rtl="0">
              <a:spcBef>
                <a:spcPts val="0"/>
              </a:spcBef>
              <a:spcAft>
                <a:spcPts val="0"/>
              </a:spcAft>
              <a:buSzPts val="1600"/>
              <a:buChar char="●"/>
            </a:pPr>
            <a:r>
              <a:rPr lang="en" sz="1600" dirty="0"/>
              <a:t>There is a spike late in the year</a:t>
            </a:r>
            <a:endParaRPr sz="1600" dirty="0"/>
          </a:p>
          <a:p>
            <a:pPr marL="457200" lvl="0" indent="-330200" algn="l" rtl="0">
              <a:spcBef>
                <a:spcPts val="0"/>
              </a:spcBef>
              <a:spcAft>
                <a:spcPts val="0"/>
              </a:spcAft>
              <a:buSzPts val="1600"/>
              <a:buChar char="●"/>
            </a:pPr>
            <a:r>
              <a:rPr lang="en" sz="1600" dirty="0"/>
              <a:t>The data shows seasonality at the end of each year </a:t>
            </a:r>
            <a:endParaRPr sz="1600" dirty="0"/>
          </a:p>
          <a:p>
            <a:pPr marL="457200" lvl="0" indent="-330200" algn="l" rtl="0">
              <a:spcBef>
                <a:spcPts val="0"/>
              </a:spcBef>
              <a:spcAft>
                <a:spcPts val="0"/>
              </a:spcAft>
              <a:buSzPts val="1600"/>
              <a:buChar char="●"/>
            </a:pPr>
            <a:r>
              <a:rPr lang="en" sz="1600" dirty="0"/>
              <a:t>There is dip in the initial months of the year</a:t>
            </a:r>
            <a:endParaRPr sz="1600" dirty="0"/>
          </a:p>
        </p:txBody>
      </p:sp>
      <p:pic>
        <p:nvPicPr>
          <p:cNvPr id="87" name="Google Shape;87;p17"/>
          <p:cNvPicPr preferRelativeResize="0"/>
          <p:nvPr/>
        </p:nvPicPr>
        <p:blipFill>
          <a:blip r:embed="rId4">
            <a:alphaModFix/>
          </a:blip>
          <a:stretch>
            <a:fillRect/>
          </a:stretch>
        </p:blipFill>
        <p:spPr>
          <a:xfrm>
            <a:off x="392425" y="1152475"/>
            <a:ext cx="4723051" cy="238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Autocorrelation </a:t>
            </a:r>
            <a:endParaRPr b="1">
              <a:solidFill>
                <a:schemeClr val="accent1"/>
              </a:solidFill>
            </a:endParaRPr>
          </a:p>
        </p:txBody>
      </p:sp>
      <p:sp>
        <p:nvSpPr>
          <p:cNvPr id="93" name="Google Shape;93;p18"/>
          <p:cNvSpPr txBox="1">
            <a:spLocks noGrp="1"/>
          </p:cNvSpPr>
          <p:nvPr>
            <p:ph type="body" idx="1"/>
          </p:nvPr>
        </p:nvSpPr>
        <p:spPr>
          <a:xfrm>
            <a:off x="4938400" y="1152475"/>
            <a:ext cx="38940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ts val="1100"/>
              <a:buFont typeface="Arial"/>
              <a:buNone/>
            </a:pPr>
            <a:r>
              <a:rPr lang="en" dirty="0">
                <a:solidFill>
                  <a:schemeClr val="dk1"/>
                </a:solidFill>
              </a:rPr>
              <a:t>Autocorrelation represents the degree of similarity between a given time series and a lagged version of itself over successive time intervals.</a:t>
            </a: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Autocorrelation of the time series -</a:t>
            </a:r>
          </a:p>
          <a:p>
            <a:pPr marL="0" lvl="0" indent="0" algn="l" rtl="0">
              <a:spcBef>
                <a:spcPts val="0"/>
              </a:spcBef>
              <a:spcAft>
                <a:spcPts val="0"/>
              </a:spcAft>
              <a:buClr>
                <a:schemeClr val="dk1"/>
              </a:buClr>
              <a:buSzPts val="1100"/>
              <a:buFont typeface="Arial"/>
              <a:buNone/>
            </a:pPr>
            <a:r>
              <a:rPr lang="en-US" dirty="0">
                <a:solidFill>
                  <a:schemeClr val="dk1"/>
                </a:solidFill>
              </a:rPr>
              <a:t>We can see there is a strong negative correlation from the 5th lag. We should expect this given the seasonality of the time series.</a:t>
            </a:r>
          </a:p>
          <a:p>
            <a:pPr marL="0" lvl="0" indent="0" algn="l" rtl="0">
              <a:spcBef>
                <a:spcPts val="0"/>
              </a:spcBef>
              <a:spcAft>
                <a:spcPts val="0"/>
              </a:spcAft>
              <a:buClr>
                <a:schemeClr val="dk1"/>
              </a:buClr>
              <a:buSzPts val="1100"/>
              <a:buFont typeface="Arial"/>
              <a:buNone/>
            </a:pPr>
            <a:r>
              <a:rPr lang="en-US" dirty="0">
                <a:solidFill>
                  <a:schemeClr val="dk1"/>
                </a:solidFill>
              </a:rPr>
              <a:t>There is a strong correlation with the observation a year (52 weeks) prior, this is expected.</a:t>
            </a:r>
          </a:p>
          <a:p>
            <a:pPr marL="0" lvl="0" indent="0" algn="l" rtl="0">
              <a:spcBef>
                <a:spcPts val="0"/>
              </a:spcBef>
              <a:spcAft>
                <a:spcPts val="0"/>
              </a:spcAft>
              <a:buClr>
                <a:schemeClr val="dk1"/>
              </a:buClr>
              <a:buSzPts val="1100"/>
              <a:buFont typeface="Arial"/>
              <a:buNone/>
            </a:pPr>
            <a:r>
              <a:rPr lang="en-US" dirty="0">
                <a:solidFill>
                  <a:schemeClr val="dk1"/>
                </a:solidFill>
              </a:rPr>
              <a:t> </a:t>
            </a:r>
            <a:endParaRPr dirty="0">
              <a:solidFill>
                <a:schemeClr val="dk1"/>
              </a:solidFill>
            </a:endParaRPr>
          </a:p>
        </p:txBody>
      </p:sp>
      <p:pic>
        <p:nvPicPr>
          <p:cNvPr id="3" name="Picture 2">
            <a:extLst>
              <a:ext uri="{FF2B5EF4-FFF2-40B4-BE49-F238E27FC236}">
                <a16:creationId xmlns:a16="http://schemas.microsoft.com/office/drawing/2014/main" id="{3E0E9855-D9A9-48C7-B2E2-2B6447D4165B}"/>
              </a:ext>
            </a:extLst>
          </p:cNvPr>
          <p:cNvPicPr>
            <a:picLocks noChangeAspect="1"/>
          </p:cNvPicPr>
          <p:nvPr/>
        </p:nvPicPr>
        <p:blipFill>
          <a:blip r:embed="rId3"/>
          <a:stretch>
            <a:fillRect/>
          </a:stretch>
        </p:blipFill>
        <p:spPr>
          <a:xfrm>
            <a:off x="198585" y="835075"/>
            <a:ext cx="4739815" cy="3733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Decomposition</a:t>
            </a:r>
            <a:endParaRPr b="1">
              <a:solidFill>
                <a:schemeClr val="accent1"/>
              </a:solidFill>
            </a:endParaRPr>
          </a:p>
        </p:txBody>
      </p:sp>
      <p:pic>
        <p:nvPicPr>
          <p:cNvPr id="100" name="Google Shape;100;p19"/>
          <p:cNvPicPr preferRelativeResize="0"/>
          <p:nvPr/>
        </p:nvPicPr>
        <p:blipFill>
          <a:blip r:embed="rId3">
            <a:alphaModFix/>
          </a:blip>
          <a:stretch>
            <a:fillRect/>
          </a:stretch>
        </p:blipFill>
        <p:spPr>
          <a:xfrm>
            <a:off x="238301" y="1261250"/>
            <a:ext cx="4822798" cy="3416400"/>
          </a:xfrm>
          <a:prstGeom prst="rect">
            <a:avLst/>
          </a:prstGeom>
          <a:noFill/>
          <a:ln>
            <a:noFill/>
          </a:ln>
        </p:spPr>
      </p:pic>
      <p:sp>
        <p:nvSpPr>
          <p:cNvPr id="4" name="Google Shape;93;p18">
            <a:extLst>
              <a:ext uri="{FF2B5EF4-FFF2-40B4-BE49-F238E27FC236}">
                <a16:creationId xmlns:a16="http://schemas.microsoft.com/office/drawing/2014/main" id="{6A7B4D3D-616B-47A3-9D3A-14AB47A992CF}"/>
              </a:ext>
            </a:extLst>
          </p:cNvPr>
          <p:cNvSpPr txBox="1">
            <a:spLocks noGrp="1"/>
          </p:cNvSpPr>
          <p:nvPr>
            <p:ph type="body" idx="1"/>
          </p:nvPr>
        </p:nvSpPr>
        <p:spPr>
          <a:xfrm>
            <a:off x="4938400" y="1152475"/>
            <a:ext cx="38940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dk1"/>
              </a:buClr>
              <a:buSzPts val="1100"/>
              <a:buFont typeface="Arial"/>
              <a:buNone/>
            </a:pPr>
            <a:r>
              <a:rPr lang="en" dirty="0">
                <a:solidFill>
                  <a:schemeClr val="dk1"/>
                </a:solidFill>
              </a:rPr>
              <a:t>Autocorrelation represents the degree of similarity between a given time series and a lagged version of itself over successive time intervals.</a:t>
            </a: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Autocorrelation of the time series -</a:t>
            </a:r>
          </a:p>
          <a:p>
            <a:pPr marL="0" lvl="0" indent="0" algn="l" rtl="0">
              <a:spcBef>
                <a:spcPts val="0"/>
              </a:spcBef>
              <a:spcAft>
                <a:spcPts val="0"/>
              </a:spcAft>
              <a:buClr>
                <a:schemeClr val="dk1"/>
              </a:buClr>
              <a:buSzPts val="1100"/>
              <a:buFont typeface="Arial"/>
              <a:buNone/>
            </a:pPr>
            <a:r>
              <a:rPr lang="en-US" dirty="0">
                <a:solidFill>
                  <a:schemeClr val="dk1"/>
                </a:solidFill>
              </a:rPr>
              <a:t>We can see there is a strong negative correlation from the 5th lag. We should expect this given the seasonality of the time series.</a:t>
            </a:r>
          </a:p>
          <a:p>
            <a:pPr marL="0" lvl="0" indent="0" algn="l" rtl="0">
              <a:spcBef>
                <a:spcPts val="0"/>
              </a:spcBef>
              <a:spcAft>
                <a:spcPts val="0"/>
              </a:spcAft>
              <a:buClr>
                <a:schemeClr val="dk1"/>
              </a:buClr>
              <a:buSzPts val="1100"/>
              <a:buFont typeface="Arial"/>
              <a:buNone/>
            </a:pPr>
            <a:r>
              <a:rPr lang="en-US" dirty="0">
                <a:solidFill>
                  <a:schemeClr val="dk1"/>
                </a:solidFill>
              </a:rPr>
              <a:t>There is a strong correlation with the observation a year (52 weeks) prior, this is expected.</a:t>
            </a:r>
          </a:p>
          <a:p>
            <a:pPr marL="0" lvl="0" indent="0" algn="l" rtl="0">
              <a:spcBef>
                <a:spcPts val="0"/>
              </a:spcBef>
              <a:spcAft>
                <a:spcPts val="0"/>
              </a:spcAft>
              <a:buClr>
                <a:schemeClr val="dk1"/>
              </a:buClr>
              <a:buSzPts val="1100"/>
              <a:buFont typeface="Arial"/>
              <a:buNone/>
            </a:pPr>
            <a:r>
              <a:rPr lang="en-US" dirty="0">
                <a:solidFill>
                  <a:schemeClr val="dk1"/>
                </a:solidFill>
              </a:rPr>
              <a:t> </a:t>
            </a: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solidFill>
                  <a:schemeClr val="accent1"/>
                </a:solidFill>
              </a:rPr>
              <a:t>Accuracy Measure:  MAPE</a:t>
            </a:r>
            <a:endParaRPr b="1">
              <a:solidFill>
                <a:schemeClr val="accent1"/>
              </a:solidFill>
            </a:endParaRPr>
          </a:p>
        </p:txBody>
      </p:sp>
      <p:sp>
        <p:nvSpPr>
          <p:cNvPr id="106" name="Google Shape;106;p20"/>
          <p:cNvSpPr txBox="1">
            <a:spLocks noGrp="1"/>
          </p:cNvSpPr>
          <p:nvPr>
            <p:ph type="body" idx="1"/>
          </p:nvPr>
        </p:nvSpPr>
        <p:spPr>
          <a:xfrm>
            <a:off x="311700" y="2571750"/>
            <a:ext cx="8520600" cy="1997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00" dirty="0">
                <a:solidFill>
                  <a:schemeClr val="dk1"/>
                </a:solidFill>
              </a:rPr>
              <a:t>Mean absolute percentage error : </a:t>
            </a:r>
            <a:endParaRPr sz="1400" dirty="0">
              <a:solidFill>
                <a:schemeClr val="dk1"/>
              </a:solidFill>
            </a:endParaRPr>
          </a:p>
          <a:p>
            <a:pPr marL="0" lvl="0" indent="0" algn="l" rtl="0">
              <a:spcBef>
                <a:spcPts val="1200"/>
              </a:spcBef>
              <a:spcAft>
                <a:spcPts val="0"/>
              </a:spcAft>
              <a:buNone/>
            </a:pPr>
            <a:r>
              <a:rPr lang="en" sz="1400" dirty="0">
                <a:solidFill>
                  <a:schemeClr val="dk1"/>
                </a:solidFill>
              </a:rPr>
              <a:t>Actual data is non zero, that is, the aggregated data which we are analysing does not have zero as a value in Weekly Sales.</a:t>
            </a:r>
            <a:endParaRPr sz="1400" dirty="0">
              <a:solidFill>
                <a:schemeClr val="dk1"/>
              </a:solidFill>
            </a:endParaRPr>
          </a:p>
          <a:p>
            <a:pPr marL="0" lvl="0" indent="0" algn="l" rtl="0">
              <a:spcBef>
                <a:spcPts val="1200"/>
              </a:spcBef>
              <a:spcAft>
                <a:spcPts val="0"/>
              </a:spcAft>
              <a:buNone/>
            </a:pPr>
            <a:r>
              <a:rPr lang="en" sz="1400" dirty="0">
                <a:solidFill>
                  <a:schemeClr val="dk1"/>
                </a:solidFill>
              </a:rPr>
              <a:t>MAPE puts a heavier penalty on negative errors than on positive errors.</a:t>
            </a:r>
            <a:endParaRPr sz="1400" dirty="0">
              <a:solidFill>
                <a:schemeClr val="dk1"/>
              </a:solidFill>
            </a:endParaRPr>
          </a:p>
          <a:p>
            <a:pPr marL="0" lvl="0" indent="0" algn="l" rtl="0">
              <a:spcBef>
                <a:spcPts val="1200"/>
              </a:spcBef>
              <a:spcAft>
                <a:spcPts val="1200"/>
              </a:spcAft>
              <a:buClr>
                <a:schemeClr val="dk1"/>
              </a:buClr>
              <a:buSzPts val="1100"/>
              <a:buFont typeface="Arial"/>
              <a:buNone/>
            </a:pPr>
            <a:r>
              <a:rPr lang="en" sz="1400" dirty="0">
                <a:solidFill>
                  <a:schemeClr val="dk1"/>
                </a:solidFill>
              </a:rPr>
              <a:t>We cannot use MAE and RMSE as it depends upon the scale and also it is difficult to make comparison for a different time interval.</a:t>
            </a:r>
            <a:endParaRPr sz="1400" dirty="0">
              <a:solidFill>
                <a:schemeClr val="dk1"/>
              </a:solidFill>
            </a:endParaRPr>
          </a:p>
        </p:txBody>
      </p:sp>
      <p:pic>
        <p:nvPicPr>
          <p:cNvPr id="107" name="Google Shape;107;p20"/>
          <p:cNvPicPr preferRelativeResize="0"/>
          <p:nvPr/>
        </p:nvPicPr>
        <p:blipFill>
          <a:blip r:embed="rId3">
            <a:alphaModFix/>
          </a:blip>
          <a:stretch>
            <a:fillRect/>
          </a:stretch>
        </p:blipFill>
        <p:spPr>
          <a:xfrm>
            <a:off x="2444150" y="1180500"/>
            <a:ext cx="3843950" cy="139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accent1"/>
                </a:solidFill>
              </a:rPr>
              <a:t>Naive Forecast</a:t>
            </a:r>
            <a:endParaRPr b="1" dirty="0">
              <a:solidFill>
                <a:schemeClr val="accent1"/>
              </a:solidFill>
            </a:endParaRP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0"/>
              </a:spcAft>
              <a:buClr>
                <a:schemeClr val="dk1"/>
              </a:buClr>
              <a:buSzPts val="1100"/>
              <a:buFont typeface="Arial"/>
              <a:buNone/>
            </a:pPr>
            <a:endParaRPr sz="1000"/>
          </a:p>
          <a:p>
            <a:pPr marL="0" lvl="0" indent="0" algn="l" rtl="0">
              <a:spcBef>
                <a:spcPts val="1200"/>
              </a:spcBef>
              <a:spcAft>
                <a:spcPts val="1200"/>
              </a:spcAft>
              <a:buNone/>
            </a:pPr>
            <a:endParaRPr/>
          </a:p>
        </p:txBody>
      </p:sp>
      <p:pic>
        <p:nvPicPr>
          <p:cNvPr id="114" name="Google Shape;114;p21"/>
          <p:cNvPicPr preferRelativeResize="0"/>
          <p:nvPr/>
        </p:nvPicPr>
        <p:blipFill>
          <a:blip r:embed="rId3">
            <a:alphaModFix/>
          </a:blip>
          <a:stretch>
            <a:fillRect/>
          </a:stretch>
        </p:blipFill>
        <p:spPr>
          <a:xfrm>
            <a:off x="0" y="1119268"/>
            <a:ext cx="6174160" cy="2631875"/>
          </a:xfrm>
          <a:prstGeom prst="rect">
            <a:avLst/>
          </a:prstGeom>
          <a:noFill/>
          <a:ln>
            <a:noFill/>
          </a:ln>
        </p:spPr>
      </p:pic>
      <p:sp>
        <p:nvSpPr>
          <p:cNvPr id="6" name="Google Shape;128;p23">
            <a:extLst>
              <a:ext uri="{FF2B5EF4-FFF2-40B4-BE49-F238E27FC236}">
                <a16:creationId xmlns:a16="http://schemas.microsoft.com/office/drawing/2014/main" id="{D7FD4569-2698-4E37-84EB-6CC282B7DA6B}"/>
              </a:ext>
            </a:extLst>
          </p:cNvPr>
          <p:cNvSpPr txBox="1">
            <a:spLocks/>
          </p:cNvSpPr>
          <p:nvPr/>
        </p:nvSpPr>
        <p:spPr>
          <a:xfrm>
            <a:off x="6274351" y="1092838"/>
            <a:ext cx="2658140" cy="383102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en-US" dirty="0">
                <a:solidFill>
                  <a:srgbClr val="292929"/>
                </a:solidFill>
                <a:latin typeface="+mj-lt"/>
              </a:rPr>
              <a:t>A naive model predicts the last value when forecasting.</a:t>
            </a:r>
          </a:p>
          <a:p>
            <a:pPr marL="0" indent="0">
              <a:spcAft>
                <a:spcPts val="1200"/>
              </a:spcAft>
              <a:buFont typeface="Arial"/>
              <a:buNone/>
            </a:pPr>
            <a:r>
              <a:rPr lang="en-US" dirty="0">
                <a:solidFill>
                  <a:srgbClr val="292929"/>
                </a:solidFill>
                <a:latin typeface="+mj-lt"/>
              </a:rPr>
              <a:t>Here, is the year forecast with naive. </a:t>
            </a:r>
          </a:p>
          <a:p>
            <a:pPr marL="0" indent="0">
              <a:spcAft>
                <a:spcPts val="1200"/>
              </a:spcAft>
              <a:buFont typeface="Arial"/>
              <a:buNone/>
            </a:pPr>
            <a:r>
              <a:rPr lang="en-US" dirty="0">
                <a:latin typeface="+mj-lt"/>
              </a:rPr>
              <a:t>Forecast: 45.54412</a:t>
            </a:r>
          </a:p>
        </p:txBody>
      </p:sp>
      <p:pic>
        <p:nvPicPr>
          <p:cNvPr id="3" name="Picture 2">
            <a:extLst>
              <a:ext uri="{FF2B5EF4-FFF2-40B4-BE49-F238E27FC236}">
                <a16:creationId xmlns:a16="http://schemas.microsoft.com/office/drawing/2014/main" id="{F05EE83C-689E-415E-AA09-2BA9AF408951}"/>
              </a:ext>
            </a:extLst>
          </p:cNvPr>
          <p:cNvPicPr>
            <a:picLocks noChangeAspect="1"/>
          </p:cNvPicPr>
          <p:nvPr/>
        </p:nvPicPr>
        <p:blipFill>
          <a:blip r:embed="rId4"/>
          <a:stretch>
            <a:fillRect/>
          </a:stretch>
        </p:blipFill>
        <p:spPr>
          <a:xfrm>
            <a:off x="211510" y="3968600"/>
            <a:ext cx="5962650" cy="5619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1478</Words>
  <Application>Microsoft Office PowerPoint</Application>
  <PresentationFormat>On-screen Show (16:9)</PresentationFormat>
  <Paragraphs>167</Paragraphs>
  <Slides>30</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Merriweather</vt:lpstr>
      <vt:lpstr>Roboto</vt:lpstr>
      <vt:lpstr>Arial</vt:lpstr>
      <vt:lpstr>Simple Light</vt:lpstr>
      <vt:lpstr>Walmart Store Sales Business Forecasting Group 9</vt:lpstr>
      <vt:lpstr>Data Description</vt:lpstr>
      <vt:lpstr>Holidays</vt:lpstr>
      <vt:lpstr>Data in Millions Aggregated </vt:lpstr>
      <vt:lpstr>Time Series - </vt:lpstr>
      <vt:lpstr>Autocorrelation </vt:lpstr>
      <vt:lpstr>Decomposition</vt:lpstr>
      <vt:lpstr>Accuracy Measure:  MAPE</vt:lpstr>
      <vt:lpstr>Naive Forecast</vt:lpstr>
      <vt:lpstr>Naive : Residual analysis </vt:lpstr>
      <vt:lpstr>Seasonal Naive Forecast</vt:lpstr>
      <vt:lpstr>Snaive: Residual Analysis</vt:lpstr>
      <vt:lpstr>Holts Winter Forecasting Model</vt:lpstr>
      <vt:lpstr>Holts Winter: Residual Analysis </vt:lpstr>
      <vt:lpstr>Moving Averages Forecast </vt:lpstr>
      <vt:lpstr>Moving average order = 3</vt:lpstr>
      <vt:lpstr>Moving Average: Residual Analysis </vt:lpstr>
      <vt:lpstr>Order 3: Residual vs fitted </vt:lpstr>
      <vt:lpstr>Moving average order = 6</vt:lpstr>
      <vt:lpstr>Moving Average: Residual Analysis </vt:lpstr>
      <vt:lpstr>Order 6: Residual vs fitted </vt:lpstr>
      <vt:lpstr>Accuracy Measures</vt:lpstr>
      <vt:lpstr>Insights</vt:lpstr>
      <vt:lpstr>Data in Millions  </vt:lpstr>
      <vt:lpstr>Moving average order = 3</vt:lpstr>
      <vt:lpstr>Patterns in the data </vt:lpstr>
      <vt:lpstr>February and August</vt:lpstr>
      <vt:lpstr>October end - December end</vt:lpstr>
      <vt:lpstr>Targeted Departments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Store Sales Business Forecasting Group 9</dc:title>
  <cp:lastModifiedBy>Vaibhavi Yatindra Mukadam</cp:lastModifiedBy>
  <cp:revision>1</cp:revision>
  <dcterms:modified xsi:type="dcterms:W3CDTF">2021-12-08T18:26:35Z</dcterms:modified>
</cp:coreProperties>
</file>