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FE334E-2DD8-4DC8-A7F7-8ADFCC839F67}">
  <a:tblStyle styleId="{54FE334E-2DD8-4DC8-A7F7-8ADFCC839F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12fd5e57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12fd5e57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Vaibhav</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2ddaa0f44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2ddaa0f44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Vaibhav</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2ddaa0f44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2ddaa0f44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Vaibhav</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2ddaa0f44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2ddaa0f44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Vaibhav</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1892f0df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1892f0d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Lalitha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2ddaa0f44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2ddaa0f44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Lalitha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1892f0df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1892f0df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Lalitha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12fd5e57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12fd5e57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Lalitha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12fd5e57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12fd5e57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Hardwin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2ddaa0f44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2ddaa0f44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Hardwin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12fd5e57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12fd5e57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Hardwin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12fd5e57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12fd5e57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Hardwin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12fd5e57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12fd5e57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Hardwin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12fd5e57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12fd5e57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Hardwin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12fd5e57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12fd5e57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Lalitha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2ddaa0f44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2ddaa0f44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Vaibhav</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ts val="990"/>
              <a:buFont typeface="Arial"/>
              <a:buNone/>
            </a:pPr>
            <a:r>
              <a:rPr lang="en"/>
              <a:t>Analysis Of Gas Sensor Array Under Dynamic</a:t>
            </a:r>
            <a:endParaRPr/>
          </a:p>
          <a:p>
            <a:pPr indent="0" lvl="0" marL="0" rtl="0" algn="l">
              <a:spcBef>
                <a:spcPts val="0"/>
              </a:spcBef>
              <a:spcAft>
                <a:spcPts val="0"/>
              </a:spcAft>
              <a:buNone/>
            </a:pPr>
            <a:r>
              <a:rPr lang="en"/>
              <a:t>Gas Mixtures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lnSpcReduction="10000"/>
          </a:bodyPr>
          <a:lstStyle/>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Vaibhav Dnyandeo Ingale (016131167)</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Lalitha Ramya Vemuri (016697317)</a:t>
            </a:r>
            <a:endParaRPr>
              <a:solidFill>
                <a:schemeClr val="dk2"/>
              </a:solidFill>
            </a:endParaRPr>
          </a:p>
          <a:p>
            <a:pPr indent="0" lvl="0" marL="0" rtl="0" algn="l">
              <a:spcBef>
                <a:spcPts val="0"/>
              </a:spcBef>
              <a:spcAft>
                <a:spcPts val="0"/>
              </a:spcAft>
              <a:buNone/>
            </a:pPr>
            <a:r>
              <a:rPr lang="en">
                <a:solidFill>
                  <a:schemeClr val="dk2"/>
                </a:solidFill>
              </a:rPr>
              <a:t>Hardwin Bui (011007156)</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pic>
        <p:nvPicPr>
          <p:cNvPr id="142" name="Google Shape;142;p22"/>
          <p:cNvPicPr preferRelativeResize="0"/>
          <p:nvPr/>
        </p:nvPicPr>
        <p:blipFill>
          <a:blip r:embed="rId3">
            <a:alphaModFix/>
          </a:blip>
          <a:stretch>
            <a:fillRect/>
          </a:stretch>
        </p:blipFill>
        <p:spPr>
          <a:xfrm>
            <a:off x="76200" y="1058950"/>
            <a:ext cx="5212636" cy="3627350"/>
          </a:xfrm>
          <a:prstGeom prst="rect">
            <a:avLst/>
          </a:prstGeom>
          <a:noFill/>
          <a:ln>
            <a:noFill/>
          </a:ln>
        </p:spPr>
      </p:pic>
      <p:sp>
        <p:nvSpPr>
          <p:cNvPr id="143" name="Google Shape;143;p22"/>
          <p:cNvSpPr txBox="1"/>
          <p:nvPr/>
        </p:nvSpPr>
        <p:spPr>
          <a:xfrm>
            <a:off x="5334150" y="1335600"/>
            <a:ext cx="3077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used inbuilt class feature_importances of tree based classifiers - ExtraTreesClassifier</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 By knowing which features are the most important, we can focus our attention on those features and potentially discard less important ones, which can reduce the dimensionality of the dataset and improve the performance.</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Sensor Readings vs Concentrations</a:t>
            </a:r>
            <a:endParaRPr/>
          </a:p>
        </p:txBody>
      </p:sp>
      <p:pic>
        <p:nvPicPr>
          <p:cNvPr id="149" name="Google Shape;149;p23"/>
          <p:cNvPicPr preferRelativeResize="0"/>
          <p:nvPr/>
        </p:nvPicPr>
        <p:blipFill>
          <a:blip r:embed="rId3">
            <a:alphaModFix/>
          </a:blip>
          <a:stretch>
            <a:fillRect/>
          </a:stretch>
        </p:blipFill>
        <p:spPr>
          <a:xfrm>
            <a:off x="609600" y="1166401"/>
            <a:ext cx="8292699" cy="1996179"/>
          </a:xfrm>
          <a:prstGeom prst="rect">
            <a:avLst/>
          </a:prstGeom>
          <a:noFill/>
          <a:ln>
            <a:noFill/>
          </a:ln>
        </p:spPr>
      </p:pic>
      <p:pic>
        <p:nvPicPr>
          <p:cNvPr id="150" name="Google Shape;150;p23"/>
          <p:cNvPicPr preferRelativeResize="0"/>
          <p:nvPr/>
        </p:nvPicPr>
        <p:blipFill>
          <a:blip r:embed="rId4">
            <a:alphaModFix/>
          </a:blip>
          <a:stretch>
            <a:fillRect/>
          </a:stretch>
        </p:blipFill>
        <p:spPr>
          <a:xfrm>
            <a:off x="563500" y="3086602"/>
            <a:ext cx="8292699" cy="199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Sensor Readings vs Concentrations</a:t>
            </a:r>
            <a:endParaRPr/>
          </a:p>
        </p:txBody>
      </p:sp>
      <p:pic>
        <p:nvPicPr>
          <p:cNvPr id="156" name="Google Shape;156;p24"/>
          <p:cNvPicPr preferRelativeResize="0"/>
          <p:nvPr/>
        </p:nvPicPr>
        <p:blipFill>
          <a:blip r:embed="rId3">
            <a:alphaModFix/>
          </a:blip>
          <a:stretch>
            <a:fillRect/>
          </a:stretch>
        </p:blipFill>
        <p:spPr>
          <a:xfrm>
            <a:off x="788325" y="1153700"/>
            <a:ext cx="7643374" cy="1845350"/>
          </a:xfrm>
          <a:prstGeom prst="rect">
            <a:avLst/>
          </a:prstGeom>
          <a:noFill/>
          <a:ln>
            <a:noFill/>
          </a:ln>
        </p:spPr>
      </p:pic>
      <p:pic>
        <p:nvPicPr>
          <p:cNvPr id="157" name="Google Shape;157;p24"/>
          <p:cNvPicPr preferRelativeResize="0"/>
          <p:nvPr/>
        </p:nvPicPr>
        <p:blipFill>
          <a:blip r:embed="rId4">
            <a:alphaModFix/>
          </a:blip>
          <a:stretch>
            <a:fillRect/>
          </a:stretch>
        </p:blipFill>
        <p:spPr>
          <a:xfrm>
            <a:off x="609600" y="2997450"/>
            <a:ext cx="7989426" cy="1910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5"/>
          <p:cNvPicPr preferRelativeResize="0"/>
          <p:nvPr/>
        </p:nvPicPr>
        <p:blipFill>
          <a:blip r:embed="rId3">
            <a:alphaModFix/>
          </a:blip>
          <a:stretch>
            <a:fillRect/>
          </a:stretch>
        </p:blipFill>
        <p:spPr>
          <a:xfrm>
            <a:off x="2865747" y="700589"/>
            <a:ext cx="3733199" cy="3960563"/>
          </a:xfrm>
          <a:prstGeom prst="rect">
            <a:avLst/>
          </a:prstGeom>
          <a:noFill/>
          <a:ln>
            <a:noFill/>
          </a:ln>
        </p:spPr>
      </p:pic>
      <p:sp>
        <p:nvSpPr>
          <p:cNvPr id="163" name="Google Shape;163;p25"/>
          <p:cNvSpPr/>
          <p:nvPr/>
        </p:nvSpPr>
        <p:spPr>
          <a:xfrm>
            <a:off x="1278800" y="1345068"/>
            <a:ext cx="1554600" cy="3999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txBox="1"/>
          <p:nvPr/>
        </p:nvSpPr>
        <p:spPr>
          <a:xfrm>
            <a:off x="1212125" y="1813300"/>
            <a:ext cx="113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Sensor 2 Readings </a:t>
            </a:r>
            <a:endParaRPr>
              <a:latin typeface="Lato"/>
              <a:ea typeface="Lato"/>
              <a:cs typeface="Lato"/>
              <a:sym typeface="Lato"/>
            </a:endParaRPr>
          </a:p>
        </p:txBody>
      </p:sp>
      <p:sp>
        <p:nvSpPr>
          <p:cNvPr id="165" name="Google Shape;165;p25"/>
          <p:cNvSpPr/>
          <p:nvPr/>
        </p:nvSpPr>
        <p:spPr>
          <a:xfrm>
            <a:off x="2912050" y="1426000"/>
            <a:ext cx="3733200" cy="200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txBox="1"/>
          <p:nvPr>
            <p:ph type="title"/>
          </p:nvPr>
        </p:nvSpPr>
        <p:spPr>
          <a:xfrm>
            <a:off x="2400250" y="-76518"/>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a:t>
            </a:r>
            <a:r>
              <a:rPr lang="en"/>
              <a:t> Matrix Heat Map</a:t>
            </a:r>
            <a:endParaRPr/>
          </a:p>
        </p:txBody>
      </p:sp>
      <p:sp>
        <p:nvSpPr>
          <p:cNvPr id="167" name="Google Shape;167;p25"/>
          <p:cNvSpPr/>
          <p:nvPr/>
        </p:nvSpPr>
        <p:spPr>
          <a:xfrm rot="5400000">
            <a:off x="2019871" y="2408637"/>
            <a:ext cx="3733200" cy="200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218760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Reports</a:t>
            </a:r>
            <a:endParaRPr/>
          </a:p>
        </p:txBody>
      </p:sp>
      <p:pic>
        <p:nvPicPr>
          <p:cNvPr id="173" name="Google Shape;173;p26"/>
          <p:cNvPicPr preferRelativeResize="0"/>
          <p:nvPr/>
        </p:nvPicPr>
        <p:blipFill rotWithShape="1">
          <a:blip r:embed="rId3">
            <a:alphaModFix/>
          </a:blip>
          <a:srcRect b="0" l="0" r="0" t="4177"/>
          <a:stretch/>
        </p:blipFill>
        <p:spPr>
          <a:xfrm>
            <a:off x="4123850" y="1254800"/>
            <a:ext cx="4202900" cy="1710225"/>
          </a:xfrm>
          <a:prstGeom prst="rect">
            <a:avLst/>
          </a:prstGeom>
          <a:noFill/>
          <a:ln>
            <a:noFill/>
          </a:ln>
        </p:spPr>
      </p:pic>
      <p:pic>
        <p:nvPicPr>
          <p:cNvPr id="174" name="Google Shape;174;p26"/>
          <p:cNvPicPr preferRelativeResize="0"/>
          <p:nvPr/>
        </p:nvPicPr>
        <p:blipFill>
          <a:blip r:embed="rId4">
            <a:alphaModFix/>
          </a:blip>
          <a:stretch>
            <a:fillRect/>
          </a:stretch>
        </p:blipFill>
        <p:spPr>
          <a:xfrm>
            <a:off x="87700" y="1307600"/>
            <a:ext cx="3830726" cy="1500375"/>
          </a:xfrm>
          <a:prstGeom prst="rect">
            <a:avLst/>
          </a:prstGeom>
          <a:noFill/>
          <a:ln>
            <a:noFill/>
          </a:ln>
        </p:spPr>
      </p:pic>
      <p:pic>
        <p:nvPicPr>
          <p:cNvPr id="175" name="Google Shape;175;p26"/>
          <p:cNvPicPr preferRelativeResize="0"/>
          <p:nvPr/>
        </p:nvPicPr>
        <p:blipFill>
          <a:blip r:embed="rId5">
            <a:alphaModFix/>
          </a:blip>
          <a:stretch>
            <a:fillRect/>
          </a:stretch>
        </p:blipFill>
        <p:spPr>
          <a:xfrm>
            <a:off x="2124650" y="3008475"/>
            <a:ext cx="3830725" cy="15389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nvSpPr>
        <p:spPr>
          <a:xfrm>
            <a:off x="2209100" y="1040000"/>
            <a:ext cx="5004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434343"/>
                </a:solidFill>
                <a:latin typeface="Roboto"/>
                <a:ea typeface="Roboto"/>
                <a:cs typeface="Roboto"/>
                <a:sym typeface="Roboto"/>
              </a:rPr>
              <a:t>Accuracy After Preprocessing:</a:t>
            </a:r>
            <a:endParaRPr sz="1200">
              <a:latin typeface="Lato"/>
              <a:ea typeface="Lato"/>
              <a:cs typeface="Lato"/>
              <a:sym typeface="Lato"/>
            </a:endParaRPr>
          </a:p>
        </p:txBody>
      </p:sp>
      <p:pic>
        <p:nvPicPr>
          <p:cNvPr id="181" name="Google Shape;181;p27"/>
          <p:cNvPicPr preferRelativeResize="0"/>
          <p:nvPr/>
        </p:nvPicPr>
        <p:blipFill>
          <a:blip r:embed="rId3">
            <a:alphaModFix/>
          </a:blip>
          <a:stretch>
            <a:fillRect/>
          </a:stretch>
        </p:blipFill>
        <p:spPr>
          <a:xfrm>
            <a:off x="2209100" y="1404425"/>
            <a:ext cx="5921700" cy="1532244"/>
          </a:xfrm>
          <a:prstGeom prst="rect">
            <a:avLst/>
          </a:prstGeom>
          <a:noFill/>
          <a:ln>
            <a:noFill/>
          </a:ln>
        </p:spPr>
      </p:pic>
      <p:pic>
        <p:nvPicPr>
          <p:cNvPr id="182" name="Google Shape;182;p27"/>
          <p:cNvPicPr preferRelativeResize="0"/>
          <p:nvPr/>
        </p:nvPicPr>
        <p:blipFill>
          <a:blip r:embed="rId4">
            <a:alphaModFix/>
          </a:blip>
          <a:stretch>
            <a:fillRect/>
          </a:stretch>
        </p:blipFill>
        <p:spPr>
          <a:xfrm>
            <a:off x="2209100" y="3440575"/>
            <a:ext cx="5921699" cy="1252825"/>
          </a:xfrm>
          <a:prstGeom prst="rect">
            <a:avLst/>
          </a:prstGeom>
          <a:noFill/>
          <a:ln>
            <a:noFill/>
          </a:ln>
        </p:spPr>
      </p:pic>
      <p:sp>
        <p:nvSpPr>
          <p:cNvPr id="183" name="Google Shape;183;p27"/>
          <p:cNvSpPr txBox="1"/>
          <p:nvPr/>
        </p:nvSpPr>
        <p:spPr>
          <a:xfrm>
            <a:off x="2209100" y="3071263"/>
            <a:ext cx="5004600" cy="369300"/>
          </a:xfrm>
          <a:prstGeom prst="rect">
            <a:avLst/>
          </a:prstGeom>
          <a:noFill/>
          <a:ln>
            <a:noFill/>
          </a:ln>
        </p:spPr>
        <p:txBody>
          <a:bodyPr anchorCtr="0" anchor="t" bIns="91425" lIns="91425" spcFirstLastPara="1" rIns="91425" wrap="square" tIns="91425">
            <a:spAutoFit/>
          </a:bodyPr>
          <a:lstStyle/>
          <a:p>
            <a:pPr indent="0" lvl="0" marL="0" rtl="0" algn="l">
              <a:spcBef>
                <a:spcPts val="2200"/>
              </a:spcBef>
              <a:spcAft>
                <a:spcPts val="0"/>
              </a:spcAft>
              <a:buClr>
                <a:schemeClr val="dk2"/>
              </a:buClr>
              <a:buSzPts val="1100"/>
              <a:buFont typeface="Arial"/>
              <a:buNone/>
            </a:pPr>
            <a:r>
              <a:rPr b="1" lang="en" sz="1200">
                <a:solidFill>
                  <a:srgbClr val="434343"/>
                </a:solidFill>
                <a:latin typeface="Roboto"/>
                <a:ea typeface="Roboto"/>
                <a:cs typeface="Roboto"/>
                <a:sym typeface="Roboto"/>
              </a:rPr>
              <a:t>Performance of fine-tuned features</a:t>
            </a:r>
            <a:endParaRPr>
              <a:latin typeface="Lato"/>
              <a:ea typeface="Lato"/>
              <a:cs typeface="Lato"/>
              <a:sym typeface="Lato"/>
            </a:endParaRPr>
          </a:p>
        </p:txBody>
      </p:sp>
      <p:sp>
        <p:nvSpPr>
          <p:cNvPr id="184" name="Google Shape;184;p27"/>
          <p:cNvSpPr txBox="1"/>
          <p:nvPr>
            <p:ph type="title"/>
          </p:nvPr>
        </p:nvSpPr>
        <p:spPr>
          <a:xfrm>
            <a:off x="2435025" y="4322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2435025" y="4322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results</a:t>
            </a:r>
            <a:endParaRPr/>
          </a:p>
        </p:txBody>
      </p:sp>
      <p:pic>
        <p:nvPicPr>
          <p:cNvPr id="190" name="Google Shape;190;p28" title="Chart"/>
          <p:cNvPicPr preferRelativeResize="0"/>
          <p:nvPr/>
        </p:nvPicPr>
        <p:blipFill>
          <a:blip r:embed="rId3">
            <a:alphaModFix/>
          </a:blip>
          <a:stretch>
            <a:fillRect/>
          </a:stretch>
        </p:blipFill>
        <p:spPr>
          <a:xfrm>
            <a:off x="2435025" y="1390150"/>
            <a:ext cx="5065674" cy="2945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6" name="Google Shape;196;p2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In conclusion, we analyzed gas mixtures using an array of sensors and compared the performance of three classification models: logistic regression, LDA, and QDA. </a:t>
            </a:r>
            <a:endParaRPr/>
          </a:p>
          <a:p>
            <a:pPr indent="-325755" lvl="0" marL="457200" rtl="0" algn="l">
              <a:spcBef>
                <a:spcPts val="0"/>
              </a:spcBef>
              <a:spcAft>
                <a:spcPts val="0"/>
              </a:spcAft>
              <a:buSzPct val="100000"/>
              <a:buChar char="●"/>
            </a:pPr>
            <a:r>
              <a:rPr lang="en"/>
              <a:t>After evaluating the results, we found that all three models performed well, but logistic regression was the most effective in this case. It provided the highest accuracy rate, indicating that it was able to correctly classify gas mixtures with a higher degree of accuracy than the other models. </a:t>
            </a:r>
            <a:endParaRPr/>
          </a:p>
          <a:p>
            <a:pPr indent="-325755" lvl="0" marL="457200" rtl="0" algn="l">
              <a:spcBef>
                <a:spcPts val="0"/>
              </a:spcBef>
              <a:spcAft>
                <a:spcPts val="0"/>
              </a:spcAft>
              <a:buSzPct val="100000"/>
              <a:buChar char="●"/>
            </a:pPr>
            <a:r>
              <a:rPr lang="en"/>
              <a:t>Overall, the use of an array of sensors and logistic regression can be a useful tool for accurately classifying gas mixtures, which can have a wide range of applications in various industries.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Chemical sensors are used in a wide variety of applications, including environmental monitoring, industrial process control, and medical diagnostics</a:t>
            </a:r>
            <a:endParaRPr/>
          </a:p>
          <a:p>
            <a:pPr indent="-342900" lvl="0" marL="457200" rtl="0" algn="l">
              <a:spcBef>
                <a:spcPts val="0"/>
              </a:spcBef>
              <a:spcAft>
                <a:spcPts val="0"/>
              </a:spcAft>
              <a:buSzPts val="1800"/>
              <a:buChar char="●"/>
            </a:pPr>
            <a:r>
              <a:rPr lang="en"/>
              <a:t>To ensure their accuracy and </a:t>
            </a:r>
            <a:r>
              <a:rPr lang="en"/>
              <a:t>performance</a:t>
            </a:r>
            <a:r>
              <a:rPr lang="en"/>
              <a:t>, it is important to be able to predict the concentration of the gas that they are sensing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Overview</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UCI Machine Learning repository. </a:t>
            </a:r>
            <a:br>
              <a:rPr lang="en"/>
            </a:br>
            <a:r>
              <a:rPr lang="en"/>
              <a:t>This data provides  Ethylene concentration level readings of 16 different sensors in 2 different chemical environments. </a:t>
            </a:r>
            <a:endParaRPr/>
          </a:p>
          <a:p>
            <a:pPr indent="-342900" lvl="0" marL="457200" rtl="0" algn="l">
              <a:spcBef>
                <a:spcPts val="0"/>
              </a:spcBef>
              <a:spcAft>
                <a:spcPts val="0"/>
              </a:spcAft>
              <a:buSzPts val="1800"/>
              <a:buChar char="●"/>
            </a:pPr>
            <a:r>
              <a:rPr lang="en"/>
              <a:t>This data set consists of 4178504 instances and 19 attributes.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91" name="Google Shape;91;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
            </a:r>
            <a:r>
              <a:rPr lang="en"/>
              <a:t>evelop a data mining system that can be used to identify patterns in chemical sensor time series data </a:t>
            </a:r>
            <a:endParaRPr/>
          </a:p>
          <a:p>
            <a:pPr indent="-342900" lvl="0" marL="457200" rtl="0" algn="l">
              <a:spcBef>
                <a:spcPts val="0"/>
              </a:spcBef>
              <a:spcAft>
                <a:spcPts val="0"/>
              </a:spcAft>
              <a:buSzPts val="1800"/>
              <a:buChar char="●"/>
            </a:pPr>
            <a:r>
              <a:rPr lang="en"/>
              <a:t>Classify and predict the concentration of different gasses in the air with high accuracy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to Consider</a:t>
            </a:r>
            <a:endParaRPr/>
          </a:p>
        </p:txBody>
      </p:sp>
      <p:sp>
        <p:nvSpPr>
          <p:cNvPr id="97" name="Google Shape;97;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Logistic Regression</a:t>
            </a:r>
            <a:endParaRPr/>
          </a:p>
          <a:p>
            <a:pPr indent="-317500" lvl="1" marL="914400" rtl="0" algn="l">
              <a:spcBef>
                <a:spcPts val="0"/>
              </a:spcBef>
              <a:spcAft>
                <a:spcPts val="0"/>
              </a:spcAft>
              <a:buSzPts val="1400"/>
              <a:buChar char="○"/>
            </a:pPr>
            <a:r>
              <a:rPr lang="en"/>
              <a:t>A</a:t>
            </a:r>
            <a:r>
              <a:rPr lang="en"/>
              <a:t>n extension of linear regression that can be used to predict qualitative response for an observation</a:t>
            </a:r>
            <a:endParaRPr/>
          </a:p>
          <a:p>
            <a:pPr indent="-342900" lvl="0" marL="457200" rtl="0" algn="l">
              <a:spcBef>
                <a:spcPts val="0"/>
              </a:spcBef>
              <a:spcAft>
                <a:spcPts val="0"/>
              </a:spcAft>
              <a:buSzPts val="1800"/>
              <a:buChar char="●"/>
            </a:pPr>
            <a:r>
              <a:rPr lang="en"/>
              <a:t>LDA &amp; QDA</a:t>
            </a:r>
            <a:endParaRPr/>
          </a:p>
          <a:p>
            <a:pPr indent="-317500" lvl="1" marL="914400" rtl="0" algn="l">
              <a:spcBef>
                <a:spcPts val="0"/>
              </a:spcBef>
              <a:spcAft>
                <a:spcPts val="0"/>
              </a:spcAft>
              <a:buSzPts val="1400"/>
              <a:buChar char="○"/>
            </a:pPr>
            <a:r>
              <a:rPr lang="en"/>
              <a:t>Can provide</a:t>
            </a:r>
            <a:r>
              <a:rPr lang="en"/>
              <a:t> accuracy score, classification report, and confusion matrix for the dataset</a:t>
            </a:r>
            <a:endParaRPr/>
          </a:p>
          <a:p>
            <a:pPr indent="-342900" lvl="0" marL="457200" rtl="0" algn="l">
              <a:spcBef>
                <a:spcPts val="0"/>
              </a:spcBef>
              <a:spcAft>
                <a:spcPts val="0"/>
              </a:spcAft>
              <a:buSzPts val="1800"/>
              <a:buChar char="●"/>
            </a:pPr>
            <a:r>
              <a:rPr lang="en"/>
              <a:t>K-Fold</a:t>
            </a:r>
            <a:endParaRPr/>
          </a:p>
          <a:p>
            <a:pPr indent="-317500" lvl="1" marL="914400" rtl="0" algn="l">
              <a:spcBef>
                <a:spcPts val="0"/>
              </a:spcBef>
              <a:spcAft>
                <a:spcPts val="0"/>
              </a:spcAft>
              <a:buSzPts val="1400"/>
              <a:buChar char="○"/>
            </a:pPr>
            <a:r>
              <a:rPr lang="en"/>
              <a:t>Cross-validation can help evaluate the performance of the model</a:t>
            </a:r>
            <a:endParaRPr/>
          </a:p>
          <a:p>
            <a:pPr indent="-342900" lvl="0" marL="457200" rtl="0" algn="l">
              <a:spcBef>
                <a:spcPts val="0"/>
              </a:spcBef>
              <a:spcAft>
                <a:spcPts val="0"/>
              </a:spcAft>
              <a:buSzPts val="1800"/>
              <a:buChar char="●"/>
            </a:pPr>
            <a:r>
              <a:rPr lang="en"/>
              <a:t>PCA</a:t>
            </a:r>
            <a:endParaRPr/>
          </a:p>
          <a:p>
            <a:pPr indent="-317500" lvl="1" marL="914400" rtl="0" algn="l">
              <a:spcBef>
                <a:spcPts val="0"/>
              </a:spcBef>
              <a:spcAft>
                <a:spcPts val="0"/>
              </a:spcAft>
              <a:buSzPts val="1400"/>
              <a:buChar char="○"/>
            </a:pPr>
            <a:r>
              <a:rPr lang="en"/>
              <a:t>Can be used to reduce the dimensionality of the data and capture the most important features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Flowchart</a:t>
            </a:r>
            <a:endParaRPr/>
          </a:p>
        </p:txBody>
      </p:sp>
      <p:pic>
        <p:nvPicPr>
          <p:cNvPr id="103" name="Google Shape;103;p18"/>
          <p:cNvPicPr preferRelativeResize="0"/>
          <p:nvPr/>
        </p:nvPicPr>
        <p:blipFill>
          <a:blip r:embed="rId3">
            <a:alphaModFix/>
          </a:blip>
          <a:stretch>
            <a:fillRect/>
          </a:stretch>
        </p:blipFill>
        <p:spPr>
          <a:xfrm>
            <a:off x="3124200" y="1135150"/>
            <a:ext cx="3298775" cy="345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Sensors</a:t>
            </a:r>
            <a:endParaRPr/>
          </a:p>
        </p:txBody>
      </p:sp>
      <p:sp>
        <p:nvSpPr>
          <p:cNvPr id="109" name="Google Shape;109;p1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Industrial Safety</a:t>
            </a:r>
            <a:endParaRPr/>
          </a:p>
          <a:p>
            <a:pPr indent="-304165" lvl="1" marL="914400" rtl="0" algn="l">
              <a:spcBef>
                <a:spcPts val="0"/>
              </a:spcBef>
              <a:spcAft>
                <a:spcPts val="0"/>
              </a:spcAft>
              <a:buSzPct val="100000"/>
              <a:buChar char="○"/>
            </a:pPr>
            <a:r>
              <a:rPr lang="en"/>
              <a:t>help prevent accidents caused by gas leaks and ensure the safety of workers</a:t>
            </a:r>
            <a:endParaRPr/>
          </a:p>
          <a:p>
            <a:pPr indent="-325755" lvl="0" marL="457200" rtl="0" algn="l">
              <a:spcBef>
                <a:spcPts val="0"/>
              </a:spcBef>
              <a:spcAft>
                <a:spcPts val="0"/>
              </a:spcAft>
              <a:buSzPct val="100000"/>
              <a:buChar char="●"/>
            </a:pPr>
            <a:r>
              <a:rPr lang="en"/>
              <a:t>Agriculture</a:t>
            </a:r>
            <a:endParaRPr/>
          </a:p>
          <a:p>
            <a:pPr indent="-304165" lvl="1" marL="914400" rtl="0" algn="l">
              <a:spcBef>
                <a:spcPts val="0"/>
              </a:spcBef>
              <a:spcAft>
                <a:spcPts val="0"/>
              </a:spcAft>
              <a:buSzPct val="100000"/>
              <a:buChar char="○"/>
            </a:pPr>
            <a:r>
              <a:rPr lang="en"/>
              <a:t>monitor the levels of ethylene gas in greenhouses, which is naturally produced by ripening fruits and vegetables</a:t>
            </a:r>
            <a:endParaRPr/>
          </a:p>
          <a:p>
            <a:pPr indent="-325755" lvl="0" marL="457200" rtl="0" algn="l">
              <a:spcBef>
                <a:spcPts val="0"/>
              </a:spcBef>
              <a:spcAft>
                <a:spcPts val="0"/>
              </a:spcAft>
              <a:buSzPct val="100000"/>
              <a:buChar char="●"/>
            </a:pPr>
            <a:r>
              <a:rPr lang="en"/>
              <a:t>Environmental Monitoring</a:t>
            </a:r>
            <a:endParaRPr/>
          </a:p>
          <a:p>
            <a:pPr indent="-304165" lvl="1" marL="914400" rtl="0" algn="l">
              <a:spcBef>
                <a:spcPts val="0"/>
              </a:spcBef>
              <a:spcAft>
                <a:spcPts val="0"/>
              </a:spcAft>
              <a:buSzPct val="100000"/>
              <a:buChar char="○"/>
            </a:pPr>
            <a:r>
              <a:rPr lang="en"/>
              <a:t>detect and monitor the levels of methane gas emissions in landfills and wastewater treatment facilities</a:t>
            </a:r>
            <a:endParaRPr/>
          </a:p>
          <a:p>
            <a:pPr indent="-325755" lvl="0" marL="457200" rtl="0" algn="l">
              <a:spcBef>
                <a:spcPts val="0"/>
              </a:spcBef>
              <a:spcAft>
                <a:spcPts val="0"/>
              </a:spcAft>
              <a:buSzPct val="100000"/>
              <a:buChar char="●"/>
            </a:pPr>
            <a:r>
              <a:rPr lang="en"/>
              <a:t>Food Quality Control</a:t>
            </a:r>
            <a:endParaRPr/>
          </a:p>
          <a:p>
            <a:pPr indent="-304165" lvl="1" marL="914400" rtl="0" algn="l">
              <a:spcBef>
                <a:spcPts val="0"/>
              </a:spcBef>
              <a:spcAft>
                <a:spcPts val="0"/>
              </a:spcAft>
              <a:buSzPct val="100000"/>
              <a:buChar char="○"/>
            </a:pPr>
            <a:r>
              <a:rPr lang="en"/>
              <a:t>detect the presence of ethylene gas in food storage and transportation environments</a:t>
            </a:r>
            <a:endParaRPr/>
          </a:p>
          <a:p>
            <a:pPr indent="-325755" lvl="0" marL="457200" rtl="0" algn="l">
              <a:spcBef>
                <a:spcPts val="0"/>
              </a:spcBef>
              <a:spcAft>
                <a:spcPts val="0"/>
              </a:spcAft>
              <a:buSzPct val="100000"/>
              <a:buChar char="●"/>
            </a:pPr>
            <a:r>
              <a:rPr lang="en"/>
              <a:t>Medical Application</a:t>
            </a:r>
            <a:endParaRPr/>
          </a:p>
          <a:p>
            <a:pPr indent="-304165" lvl="1" marL="914400" rtl="0" algn="l">
              <a:spcBef>
                <a:spcPts val="0"/>
              </a:spcBef>
              <a:spcAft>
                <a:spcPts val="0"/>
              </a:spcAft>
              <a:buSzPct val="100000"/>
              <a:buChar char="○"/>
            </a:pPr>
            <a:r>
              <a:rPr lang="en"/>
              <a:t>detect the presence of certain gasses in a patient's breath, which can be used to diagnose various medical conditions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Methodology</a:t>
            </a:r>
            <a:endParaRPr/>
          </a:p>
        </p:txBody>
      </p:sp>
      <p:grpSp>
        <p:nvGrpSpPr>
          <p:cNvPr id="115" name="Google Shape;115;p20"/>
          <p:cNvGrpSpPr/>
          <p:nvPr/>
        </p:nvGrpSpPr>
        <p:grpSpPr>
          <a:xfrm>
            <a:off x="0" y="1342389"/>
            <a:ext cx="2214600" cy="3217636"/>
            <a:chOff x="0" y="1189989"/>
            <a:chExt cx="2214600" cy="3217636"/>
          </a:xfrm>
        </p:grpSpPr>
        <p:sp>
          <p:nvSpPr>
            <p:cNvPr id="116" name="Google Shape;116;p20"/>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EDA/Preprocessing</a:t>
              </a:r>
              <a:endParaRPr>
                <a:solidFill>
                  <a:srgbClr val="FFFFFF"/>
                </a:solidFill>
                <a:latin typeface="Roboto"/>
                <a:ea typeface="Roboto"/>
                <a:cs typeface="Roboto"/>
                <a:sym typeface="Roboto"/>
              </a:endParaRPr>
            </a:p>
          </p:txBody>
        </p:sp>
        <p:sp>
          <p:nvSpPr>
            <p:cNvPr id="117" name="Google Shape;117;p20"/>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Remove missing values and normalize  sensor readings</a:t>
              </a:r>
              <a:endParaRPr sz="1100">
                <a:latin typeface="Roboto"/>
                <a:ea typeface="Roboto"/>
                <a:cs typeface="Roboto"/>
                <a:sym typeface="Roboto"/>
              </a:endParaRPr>
            </a:p>
          </p:txBody>
        </p:sp>
      </p:grpSp>
      <p:grpSp>
        <p:nvGrpSpPr>
          <p:cNvPr id="118" name="Google Shape;118;p20"/>
          <p:cNvGrpSpPr/>
          <p:nvPr/>
        </p:nvGrpSpPr>
        <p:grpSpPr>
          <a:xfrm>
            <a:off x="1838325" y="1342175"/>
            <a:ext cx="2064000" cy="3217850"/>
            <a:chOff x="1838325" y="1189775"/>
            <a:chExt cx="2064000" cy="3217850"/>
          </a:xfrm>
        </p:grpSpPr>
        <p:sp>
          <p:nvSpPr>
            <p:cNvPr id="119" name="Google Shape;119;p20"/>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Feature Selection</a:t>
              </a:r>
              <a:endParaRPr>
                <a:solidFill>
                  <a:srgbClr val="FFFFFF"/>
                </a:solidFill>
                <a:latin typeface="Roboto"/>
                <a:ea typeface="Roboto"/>
                <a:cs typeface="Roboto"/>
                <a:sym typeface="Roboto"/>
              </a:endParaRPr>
            </a:p>
          </p:txBody>
        </p:sp>
        <p:sp>
          <p:nvSpPr>
            <p:cNvPr id="120" name="Google Shape;120;p20"/>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Reduce  dimensionality of  data and select  most important features that contribute to  detection of Ethylene and Methane.</a:t>
              </a:r>
              <a:endParaRPr sz="1100">
                <a:latin typeface="Roboto"/>
                <a:ea typeface="Roboto"/>
                <a:cs typeface="Roboto"/>
                <a:sym typeface="Roboto"/>
              </a:endParaRPr>
            </a:p>
          </p:txBody>
        </p:sp>
      </p:grpSp>
      <p:grpSp>
        <p:nvGrpSpPr>
          <p:cNvPr id="121" name="Google Shape;121;p20"/>
          <p:cNvGrpSpPr/>
          <p:nvPr/>
        </p:nvGrpSpPr>
        <p:grpSpPr>
          <a:xfrm>
            <a:off x="3516750" y="1342175"/>
            <a:ext cx="2064000" cy="3217850"/>
            <a:chOff x="3516750" y="1189775"/>
            <a:chExt cx="2064000" cy="3217850"/>
          </a:xfrm>
        </p:grpSpPr>
        <p:sp>
          <p:nvSpPr>
            <p:cNvPr id="122" name="Google Shape;122;p20"/>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Model Selection</a:t>
              </a:r>
              <a:endParaRPr>
                <a:solidFill>
                  <a:srgbClr val="FFFFFF"/>
                </a:solidFill>
                <a:latin typeface="Roboto"/>
                <a:ea typeface="Roboto"/>
                <a:cs typeface="Roboto"/>
                <a:sym typeface="Roboto"/>
              </a:endParaRPr>
            </a:p>
          </p:txBody>
        </p:sp>
        <p:sp>
          <p:nvSpPr>
            <p:cNvPr id="123" name="Google Shape;123;p20"/>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2"/>
                  </a:solidFill>
                  <a:latin typeface="Roboto"/>
                  <a:ea typeface="Roboto"/>
                  <a:cs typeface="Roboto"/>
                  <a:sym typeface="Roboto"/>
                </a:rPr>
                <a:t>- Logistic Regression (LR)</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 Linear Discriminant Analysis (LDA)</a:t>
              </a:r>
              <a:br>
                <a:rPr lang="en" sz="1100">
                  <a:latin typeface="Roboto"/>
                  <a:ea typeface="Roboto"/>
                  <a:cs typeface="Roboto"/>
                  <a:sym typeface="Roboto"/>
                </a:rPr>
              </a:br>
              <a:r>
                <a:rPr lang="en" sz="1100">
                  <a:latin typeface="Roboto"/>
                  <a:ea typeface="Roboto"/>
                  <a:cs typeface="Roboto"/>
                  <a:sym typeface="Roboto"/>
                </a:rPr>
                <a:t>- Quadratic Discriminant Analysis (QDA)</a:t>
              </a:r>
              <a:br>
                <a:rPr lang="en" sz="1100">
                  <a:latin typeface="Roboto"/>
                  <a:ea typeface="Roboto"/>
                  <a:cs typeface="Roboto"/>
                  <a:sym typeface="Roboto"/>
                </a:rPr>
              </a:br>
              <a:r>
                <a:rPr lang="en" sz="1100">
                  <a:latin typeface="Roboto"/>
                  <a:ea typeface="Roboto"/>
                  <a:cs typeface="Roboto"/>
                  <a:sym typeface="Roboto"/>
                </a:rPr>
                <a:t>- KNN</a:t>
              </a:r>
              <a:br>
                <a:rPr lang="en" sz="1100">
                  <a:latin typeface="Roboto"/>
                  <a:ea typeface="Roboto"/>
                  <a:cs typeface="Roboto"/>
                  <a:sym typeface="Roboto"/>
                </a:rPr>
              </a:br>
              <a:r>
                <a:rPr lang="en" sz="1100">
                  <a:latin typeface="Roboto"/>
                  <a:ea typeface="Roboto"/>
                  <a:cs typeface="Roboto"/>
                  <a:sym typeface="Roboto"/>
                </a:rPr>
                <a:t>- SVM</a:t>
              </a:r>
              <a:endParaRPr sz="1100">
                <a:latin typeface="Roboto"/>
                <a:ea typeface="Roboto"/>
                <a:cs typeface="Roboto"/>
                <a:sym typeface="Roboto"/>
              </a:endParaRPr>
            </a:p>
          </p:txBody>
        </p:sp>
      </p:grpSp>
      <p:grpSp>
        <p:nvGrpSpPr>
          <p:cNvPr id="124" name="Google Shape;124;p20"/>
          <p:cNvGrpSpPr/>
          <p:nvPr/>
        </p:nvGrpSpPr>
        <p:grpSpPr>
          <a:xfrm>
            <a:off x="6874025" y="1342175"/>
            <a:ext cx="2064000" cy="3217850"/>
            <a:chOff x="6874025" y="1189775"/>
            <a:chExt cx="2064000" cy="3217850"/>
          </a:xfrm>
        </p:grpSpPr>
        <p:sp>
          <p:nvSpPr>
            <p:cNvPr id="125" name="Google Shape;125;p20"/>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Testing and Evaluation</a:t>
              </a:r>
              <a:endParaRPr>
                <a:solidFill>
                  <a:srgbClr val="FFFFFF"/>
                </a:solidFill>
                <a:latin typeface="Roboto"/>
                <a:ea typeface="Roboto"/>
                <a:cs typeface="Roboto"/>
                <a:sym typeface="Roboto"/>
              </a:endParaRPr>
            </a:p>
          </p:txBody>
        </p:sp>
        <p:sp>
          <p:nvSpPr>
            <p:cNvPr id="126" name="Google Shape;126;p20"/>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For all  models used, </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accuracy was obtained by comparing  predicted labels to  true labels.</a:t>
              </a:r>
              <a:endParaRPr sz="1100">
                <a:latin typeface="Roboto"/>
                <a:ea typeface="Roboto"/>
                <a:cs typeface="Roboto"/>
                <a:sym typeface="Roboto"/>
              </a:endParaRPr>
            </a:p>
          </p:txBody>
        </p:sp>
      </p:grpSp>
      <p:grpSp>
        <p:nvGrpSpPr>
          <p:cNvPr id="127" name="Google Shape;127;p20"/>
          <p:cNvGrpSpPr/>
          <p:nvPr/>
        </p:nvGrpSpPr>
        <p:grpSpPr>
          <a:xfrm>
            <a:off x="5195350" y="1342175"/>
            <a:ext cx="2064000" cy="3217850"/>
            <a:chOff x="5195350" y="1189775"/>
            <a:chExt cx="2064000" cy="3217850"/>
          </a:xfrm>
        </p:grpSpPr>
        <p:sp>
          <p:nvSpPr>
            <p:cNvPr id="128" name="Google Shape;128;p20"/>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Model Training</a:t>
              </a:r>
              <a:endParaRPr>
                <a:solidFill>
                  <a:srgbClr val="FFFFFF"/>
                </a:solidFill>
                <a:latin typeface="Roboto"/>
                <a:ea typeface="Roboto"/>
                <a:cs typeface="Roboto"/>
                <a:sym typeface="Roboto"/>
              </a:endParaRPr>
            </a:p>
          </p:txBody>
        </p:sp>
        <p:sp>
          <p:nvSpPr>
            <p:cNvPr id="129" name="Google Shape;129;p20"/>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For LDA, QDA, and LR,  data is split into half for training and half for testing  and  accuracy is calculated using  testing data.</a:t>
              </a:r>
              <a:endParaRPr sz="1100">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classes</a:t>
            </a:r>
            <a:endParaRPr/>
          </a:p>
        </p:txBody>
      </p:sp>
      <p:graphicFrame>
        <p:nvGraphicFramePr>
          <p:cNvPr id="135" name="Google Shape;135;p21"/>
          <p:cNvGraphicFramePr/>
          <p:nvPr/>
        </p:nvGraphicFramePr>
        <p:xfrm>
          <a:off x="4979625" y="1619250"/>
          <a:ext cx="3000000" cy="3000000"/>
        </p:xfrm>
        <a:graphic>
          <a:graphicData uri="http://schemas.openxmlformats.org/drawingml/2006/table">
            <a:tbl>
              <a:tblPr>
                <a:noFill/>
                <a:tableStyleId>{54FE334E-2DD8-4DC8-A7F7-8ADFCC839F67}</a:tableStyleId>
              </a:tblPr>
              <a:tblGrid>
                <a:gridCol w="1280225"/>
                <a:gridCol w="1280225"/>
                <a:gridCol w="1280225"/>
              </a:tblGrid>
              <a:tr h="396200">
                <a:tc>
                  <a:txBody>
                    <a:bodyPr/>
                    <a:lstStyle/>
                    <a:p>
                      <a:pPr indent="0" lvl="0" marL="0" rtl="0" algn="ctr">
                        <a:spcBef>
                          <a:spcPts val="0"/>
                        </a:spcBef>
                        <a:spcAft>
                          <a:spcPts val="0"/>
                        </a:spcAft>
                        <a:buNone/>
                      </a:pPr>
                      <a:r>
                        <a:rPr b="1" lang="en"/>
                        <a:t>Class</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a:t>Ethylene</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a:t>Methane</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2"/>
                    </a:solidFill>
                  </a:tcPr>
                </a:tc>
              </a:tr>
              <a:tr h="396200">
                <a:tc>
                  <a:txBody>
                    <a:bodyPr/>
                    <a:lstStyle/>
                    <a:p>
                      <a:pPr indent="0" lvl="0" marL="0" rtl="0" algn="ctr">
                        <a:spcBef>
                          <a:spcPts val="0"/>
                        </a:spcBef>
                        <a:spcAft>
                          <a:spcPts val="0"/>
                        </a:spcAft>
                        <a:buNone/>
                      </a:pPr>
                      <a:r>
                        <a:rPr b="1" lang="en"/>
                        <a:t>0</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FC5E8"/>
                    </a:solidFill>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a:t>1</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FC5E8"/>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a:t>2</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FC5E8"/>
                    </a:solidFill>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a:t>3</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FC5E8"/>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pic>
        <p:nvPicPr>
          <p:cNvPr id="136" name="Google Shape;136;p21"/>
          <p:cNvPicPr preferRelativeResize="0"/>
          <p:nvPr/>
        </p:nvPicPr>
        <p:blipFill rotWithShape="1">
          <a:blip r:embed="rId3">
            <a:alphaModFix/>
          </a:blip>
          <a:srcRect b="0" l="0" r="0" t="3892"/>
          <a:stretch/>
        </p:blipFill>
        <p:spPr>
          <a:xfrm>
            <a:off x="838200" y="1402275"/>
            <a:ext cx="4004025" cy="2831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