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autoCompressPictures="0">
  <p:sldMasterIdLst>
    <p:sldMasterId id="2147483648" r:id="rId1"/>
  </p:sldMasterIdLst>
  <p:sldIdLst>
    <p:sldId id="256" r:id="rId3"/>
    <p:sldId id="257" r:id="rId4"/>
    <p:sldId id="258" r:id="rId5"/>
    <p:sldId id="259" r:id="rId6"/>
    <p:sldId id="260" r:id="rId7"/>
    <p:sldId id="261" r:id="rId8"/>
    <p:sldId id="263" r:id="rId9"/>
    <p:sldId id="264" r:id="rId10"/>
    <p:sldId id="265" r:id="rId11"/>
    <p:sldId id="269" r:id="rId12"/>
    <p:sldId id="270" r:id="rId13"/>
    <p:sldId id="266" r:id="rId14"/>
    <p:sldId id="267" r:id="rId15"/>
    <p:sldId id="268"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5059C3-6A89-4494-99FF-5A4D6FFD50EB}" type="datetimeFigureOut">
              <a:rPr lang="en-US" dirty="0"/>
            </a:fld>
            <a:endParaRPr lang="en-US" dirty="0"/>
          </a:p>
        </p:txBody>
      </p:sp>
      <p:sp>
        <p:nvSpPr>
          <p:cNvPr id="5" name="Footer Placeholder 4"/>
          <p:cNvSpPr>
            <a:spLocks noGrp="1"/>
          </p:cNvSpPr>
          <p:nvPr>
            <p:ph type="ftr" sz="quarter" idx="11"/>
          </p:nvPr>
        </p:nvSpPr>
        <p:spPr/>
        <p:txBody>
          <a:bodyPr/>
          <a:lstStyle/>
          <a:p>
            <a:r>
              <a:rPr lang="en-US" dirty="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fld>
            <a:endParaRPr lang="en-US" dirty="0"/>
          </a:p>
        </p:txBody>
      </p:sp>
      <p:sp>
        <p:nvSpPr>
          <p:cNvPr id="8" name="Footer Placeholder 7"/>
          <p:cNvSpPr>
            <a:spLocks noGrp="1"/>
          </p:cNvSpPr>
          <p:nvPr>
            <p:ph type="ftr" sz="quarter" idx="11"/>
          </p:nvPr>
        </p:nvSpPr>
        <p:spPr/>
        <p:txBody>
          <a:bodyPr/>
          <a:lstStyle/>
          <a:p>
            <a:r>
              <a:rPr lang="en-US" dirty="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fld>
            <a:endParaRPr lang="en-US" dirty="0"/>
          </a:p>
        </p:txBody>
      </p:sp>
      <p:sp>
        <p:nvSpPr>
          <p:cNvPr id="4" name="Footer Placeholder 3"/>
          <p:cNvSpPr>
            <a:spLocks noGrp="1"/>
          </p:cNvSpPr>
          <p:nvPr>
            <p:ph type="ftr" sz="quarter" idx="11"/>
          </p:nvPr>
        </p:nvSpPr>
        <p:spPr/>
        <p:txBody>
          <a:bodyPr/>
          <a:lstStyle/>
          <a:p>
            <a:r>
              <a:rPr lang="en-US" dirty="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fld>
            <a:endParaRPr lang="en-US" dirty="0"/>
          </a:p>
        </p:txBody>
      </p:sp>
      <p:sp>
        <p:nvSpPr>
          <p:cNvPr id="3" name="Footer Placeholder 2"/>
          <p:cNvSpPr>
            <a:spLocks noGrp="1"/>
          </p:cNvSpPr>
          <p:nvPr>
            <p:ph type="ftr" sz="quarter" idx="11"/>
          </p:nvPr>
        </p:nvSpPr>
        <p:spPr/>
        <p:txBody>
          <a:bodyPr/>
          <a:lstStyle/>
          <a:p>
            <a:r>
              <a:rPr lang="en-US" dirty="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7D525BB-DA17-4BA0-B3C8-3AC3ABC827E6}"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16C4C9A-3960-41CF-A4E9-2A8FB932454B}" type="datetimeFigureOut">
              <a:rPr lang="en-US" dirty="0"/>
            </a:fld>
            <a:endParaRPr lang="en-US" dirty="0"/>
          </a:p>
        </p:txBody>
      </p:sp>
      <p:sp>
        <p:nvSpPr>
          <p:cNvPr id="6" name="Footer Placeholder 5"/>
          <p:cNvSpPr>
            <a:spLocks noGrp="1"/>
          </p:cNvSpPr>
          <p:nvPr>
            <p:ph type="ftr" sz="quarter" idx="11"/>
          </p:nvPr>
        </p:nvSpPr>
        <p:spPr/>
        <p:txBody>
          <a:bodyPr/>
          <a:lstStyle/>
          <a:p>
            <a:r>
              <a:rPr lang="en-US" dirty="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a:p>
            <a:pPr lvl="5"/>
            <a:r>
              <a:rPr lang="en-US" dirty="0"/>
              <a:t>Sixth level</a:t>
            </a:r>
            <a:endParaRPr lang="en-US" dirty="0"/>
          </a:p>
          <a:p>
            <a:pPr lvl="6"/>
            <a:r>
              <a:rPr lang="en-US" dirty="0"/>
              <a:t>Seventh level</a:t>
            </a:r>
            <a:endParaRPr lang="en-US" dirty="0"/>
          </a:p>
          <a:p>
            <a:pPr lvl="7"/>
            <a:r>
              <a:rPr lang="en-US" dirty="0"/>
              <a:t>Eigth level</a:t>
            </a:r>
            <a:endParaRPr lang="en-US" dirty="0"/>
          </a:p>
          <a:p>
            <a:pPr lvl="8"/>
            <a:r>
              <a:rPr lang="en-US" dirty="0"/>
              <a:t>Ninth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02208" y="2491944"/>
            <a:ext cx="5518066" cy="2268559"/>
          </a:xfrm>
        </p:spPr>
        <p:txBody>
          <a:bodyPr>
            <a:normAutofit fontScale="90000"/>
          </a:bodyPr>
          <a:lstStyle/>
          <a:p>
            <a:r>
              <a:rPr lang="en-IN" dirty="0"/>
              <a:t>Waste Food Management &amp; Donation System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1"/>
          <a:stretch>
            <a:fillRect/>
          </a:stretch>
        </p:blipFill>
        <p:spPr>
          <a:xfrm>
            <a:off x="2395076" y="1016000"/>
            <a:ext cx="7401847" cy="4826000"/>
          </a:xfrm>
          <a:prstGeom prst="rect">
            <a:avLst/>
          </a:prstGeom>
          <a:noFill/>
          <a:ln>
            <a:noFill/>
          </a:ln>
        </p:spPr>
      </p:pic>
      <p:sp>
        <p:nvSpPr>
          <p:cNvPr id="5" name="TextBox 4"/>
          <p:cNvSpPr txBox="1"/>
          <p:nvPr/>
        </p:nvSpPr>
        <p:spPr>
          <a:xfrm>
            <a:off x="4836159" y="677446"/>
            <a:ext cx="2519680" cy="338554"/>
          </a:xfrm>
          <a:prstGeom prst="rect">
            <a:avLst/>
          </a:prstGeom>
          <a:noFill/>
        </p:spPr>
        <p:txBody>
          <a:bodyPr wrap="square" rtlCol="0">
            <a:spAutoFit/>
          </a:bodyPr>
          <a:lstStyle/>
          <a:p>
            <a:r>
              <a:rPr lang="en-IN" sz="1600" dirty="0"/>
              <a:t>Architecture Diagram</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bhishek\Downloads\DataFlowDiagLvl2.drawio.pngDataFlowDiagLvl2.drawio"/>
          <p:cNvPicPr/>
          <p:nvPr/>
        </p:nvPicPr>
        <p:blipFill>
          <a:blip r:embed="rId1"/>
          <a:stretch>
            <a:fillRect/>
          </a:stretch>
        </p:blipFill>
        <p:spPr>
          <a:xfrm>
            <a:off x="3888659" y="812800"/>
            <a:ext cx="4414679" cy="5806440"/>
          </a:xfrm>
          <a:prstGeom prst="rect">
            <a:avLst/>
          </a:prstGeom>
        </p:spPr>
      </p:pic>
      <p:sp>
        <p:nvSpPr>
          <p:cNvPr id="5" name="TextBox 4"/>
          <p:cNvSpPr txBox="1"/>
          <p:nvPr/>
        </p:nvSpPr>
        <p:spPr>
          <a:xfrm>
            <a:off x="4951689" y="453628"/>
            <a:ext cx="2898220" cy="369332"/>
          </a:xfrm>
          <a:prstGeom prst="rect">
            <a:avLst/>
          </a:prstGeom>
          <a:noFill/>
        </p:spPr>
        <p:txBody>
          <a:bodyPr wrap="square" rtlCol="0">
            <a:spAutoFit/>
          </a:bodyPr>
          <a:lstStyle/>
          <a:p>
            <a:r>
              <a:rPr lang="en-IN" dirty="0"/>
              <a:t>Data Flow Diagram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336800" y="751840"/>
          <a:ext cx="7274559" cy="5638801"/>
        </p:xfrm>
        <a:graphic>
          <a:graphicData uri="http://schemas.openxmlformats.org/drawingml/2006/table">
            <a:tbl>
              <a:tblPr firstRow="1" firstCol="1" bandRow="1">
                <a:tableStyleId>{5C22544A-7EE6-4342-B048-85BDC9FD1C3A}</a:tableStyleId>
              </a:tblPr>
              <a:tblGrid>
                <a:gridCol w="433550"/>
                <a:gridCol w="938016"/>
                <a:gridCol w="1023556"/>
                <a:gridCol w="1294799"/>
                <a:gridCol w="842239"/>
                <a:gridCol w="872948"/>
                <a:gridCol w="1068154"/>
                <a:gridCol w="801297"/>
              </a:tblGrid>
              <a:tr h="349929">
                <a:tc>
                  <a:txBody>
                    <a:bodyPr/>
                    <a:lstStyle/>
                    <a:p>
                      <a:pPr>
                        <a:lnSpc>
                          <a:spcPct val="115000"/>
                        </a:lnSpc>
                        <a:spcAft>
                          <a:spcPts val="0"/>
                        </a:spcAft>
                      </a:pPr>
                      <a:r>
                        <a:rPr lang="en-GB" sz="600">
                          <a:effectLst/>
                        </a:rPr>
                        <a:t>Test ID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Test Scenario</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Test Case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Execution Steps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Expected Outcome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Actual Outcome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Status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Remarks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r h="1146442">
                <a:tc>
                  <a:txBody>
                    <a:bodyPr/>
                    <a:lstStyle/>
                    <a:p>
                      <a:pPr>
                        <a:lnSpc>
                          <a:spcPct val="115000"/>
                        </a:lnSpc>
                        <a:spcAft>
                          <a:spcPts val="0"/>
                        </a:spcAft>
                      </a:pPr>
                      <a:r>
                        <a:rPr lang="en-GB" sz="6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Verify Donor and User Registration from India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Accept Valid Indian Mobile Number on the Page#1</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marL="342900" lvl="0" indent="-342900">
                        <a:spcAft>
                          <a:spcPts val="0"/>
                        </a:spcAft>
                        <a:tabLst>
                          <a:tab pos="457200" algn="l"/>
                        </a:tabLst>
                      </a:pPr>
                      <a:r>
                        <a:rPr lang="en-GB" sz="600" dirty="0">
                          <a:effectLst/>
                        </a:rPr>
                        <a:t>User clicks on User Registration link </a:t>
                      </a:r>
                      <a:endParaRPr lang="en-IN" sz="900" dirty="0">
                        <a:effectLst/>
                      </a:endParaRPr>
                    </a:p>
                    <a:p>
                      <a:pPr marL="342900" lvl="0" indent="-342900">
                        <a:spcAft>
                          <a:spcPts val="0"/>
                        </a:spcAft>
                        <a:tabLst>
                          <a:tab pos="457200" algn="l"/>
                        </a:tabLst>
                      </a:pPr>
                      <a:r>
                        <a:rPr lang="en-GB" sz="600" dirty="0">
                          <a:effectLst/>
                        </a:rPr>
                        <a:t>Enter the mobile Number on the text box </a:t>
                      </a:r>
                      <a:endParaRPr lang="en-IN" sz="900" dirty="0">
                        <a:effectLst/>
                      </a:endParaRPr>
                    </a:p>
                    <a:p>
                      <a:pPr marL="342900" lvl="0" indent="-342900">
                        <a:spcAft>
                          <a:spcPts val="0"/>
                        </a:spcAft>
                        <a:tabLst>
                          <a:tab pos="457200" algn="l"/>
                        </a:tabLst>
                      </a:pPr>
                      <a:r>
                        <a:rPr lang="en-GB" sz="600" dirty="0">
                          <a:effectLst/>
                        </a:rPr>
                        <a:t>Click Register button</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User should be taken to the next page for entering more user details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Pass / Failure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success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r h="1660615">
                <a:tc>
                  <a:txBody>
                    <a:bodyPr/>
                    <a:lstStyle/>
                    <a:p>
                      <a:pPr>
                        <a:lnSpc>
                          <a:spcPct val="115000"/>
                        </a:lnSpc>
                        <a:spcAft>
                          <a:spcPts val="0"/>
                        </a:spcAft>
                      </a:pPr>
                      <a:r>
                        <a:rPr lang="en-GB" sz="6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Login Credentials and Verification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1.Check Customer Login with valid Data</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2. Check Customer Login with invalid Data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marL="342900" lvl="0" indent="-342900">
                        <a:spcAft>
                          <a:spcPts val="0"/>
                        </a:spcAft>
                        <a:tabLst>
                          <a:tab pos="457200" algn="l"/>
                        </a:tabLst>
                      </a:pPr>
                      <a:r>
                        <a:rPr lang="en-GB" sz="600">
                          <a:effectLst/>
                        </a:rPr>
                        <a:t>Go to site </a:t>
                      </a:r>
                      <a:endParaRPr lang="en-IN" sz="900">
                        <a:effectLst/>
                      </a:endParaRPr>
                    </a:p>
                    <a:p>
                      <a:pPr marL="342900" lvl="0" indent="-342900">
                        <a:spcAft>
                          <a:spcPts val="0"/>
                        </a:spcAft>
                        <a:tabLst>
                          <a:tab pos="457200" algn="l"/>
                        </a:tabLst>
                      </a:pPr>
                      <a:r>
                        <a:rPr lang="en-GB" sz="600">
                          <a:effectLst/>
                        </a:rPr>
                        <a:t>Enter User-Id</a:t>
                      </a:r>
                      <a:endParaRPr lang="en-IN" sz="900">
                        <a:effectLst/>
                      </a:endParaRPr>
                    </a:p>
                    <a:p>
                      <a:pPr marL="342900" lvl="0" indent="-342900">
                        <a:spcAft>
                          <a:spcPts val="0"/>
                        </a:spcAft>
                        <a:tabLst>
                          <a:tab pos="457200" algn="l"/>
                        </a:tabLst>
                      </a:pPr>
                      <a:r>
                        <a:rPr lang="en-GB" sz="600">
                          <a:effectLst/>
                        </a:rPr>
                        <a:t>Enter Password</a:t>
                      </a:r>
                      <a:endParaRPr lang="en-IN" sz="900">
                        <a:effectLst/>
                      </a:endParaRPr>
                    </a:p>
                    <a:p>
                      <a:pPr marL="342900" lvl="0" indent="-342900">
                        <a:spcAft>
                          <a:spcPts val="0"/>
                        </a:spcAft>
                        <a:tabLst>
                          <a:tab pos="457200" algn="l"/>
                        </a:tabLst>
                      </a:pPr>
                      <a:r>
                        <a:rPr lang="en-GB" sz="600">
                          <a:effectLst/>
                        </a:rPr>
                        <a:t>Click Submit</a:t>
                      </a:r>
                      <a:endParaRPr lang="en-IN" sz="900">
                        <a:effectLst/>
                      </a:endParaRPr>
                    </a:p>
                    <a:p>
                      <a:pPr marL="228600">
                        <a:lnSpc>
                          <a:spcPct val="115000"/>
                        </a:lnSpc>
                        <a:spcAft>
                          <a:spcPts val="0"/>
                        </a:spcAft>
                      </a:pPr>
                      <a:r>
                        <a:rPr lang="en-GB" sz="600">
                          <a:effectLst/>
                        </a:rPr>
                        <a:t> </a:t>
                      </a:r>
                      <a:endParaRPr lang="en-IN" sz="800">
                        <a:effectLst/>
                      </a:endParaRPr>
                    </a:p>
                    <a:p>
                      <a:pPr marL="342900" lvl="0" indent="-342900">
                        <a:spcAft>
                          <a:spcPts val="0"/>
                        </a:spcAft>
                        <a:tabLst>
                          <a:tab pos="457200" algn="l"/>
                        </a:tabLst>
                      </a:pPr>
                      <a:r>
                        <a:rPr lang="en-GB" sz="600">
                          <a:effectLst/>
                        </a:rPr>
                        <a:t>Go to site</a:t>
                      </a:r>
                      <a:endParaRPr lang="en-IN" sz="900">
                        <a:effectLst/>
                      </a:endParaRPr>
                    </a:p>
                    <a:p>
                      <a:pPr marL="342900" lvl="0" indent="-342900">
                        <a:spcAft>
                          <a:spcPts val="0"/>
                        </a:spcAft>
                        <a:tabLst>
                          <a:tab pos="457200" algn="l"/>
                        </a:tabLst>
                      </a:pPr>
                      <a:r>
                        <a:rPr lang="en-GB" sz="600">
                          <a:effectLst/>
                        </a:rPr>
                        <a:t>Enter User-Id</a:t>
                      </a:r>
                      <a:endParaRPr lang="en-IN" sz="900">
                        <a:effectLst/>
                      </a:endParaRPr>
                    </a:p>
                    <a:p>
                      <a:pPr marL="342900" lvl="0" indent="-342900">
                        <a:spcAft>
                          <a:spcPts val="0"/>
                        </a:spcAft>
                        <a:tabLst>
                          <a:tab pos="457200" algn="l"/>
                        </a:tabLst>
                      </a:pPr>
                      <a:r>
                        <a:rPr lang="en-GB" sz="600">
                          <a:effectLst/>
                        </a:rPr>
                        <a:t>Enter Password</a:t>
                      </a:r>
                      <a:endParaRPr lang="en-IN" sz="900">
                        <a:effectLst/>
                      </a:endParaRPr>
                    </a:p>
                    <a:p>
                      <a:pPr marL="342900" lvl="0" indent="-342900">
                        <a:spcAft>
                          <a:spcPts val="0"/>
                        </a:spcAft>
                        <a:tabLst>
                          <a:tab pos="457200" algn="l"/>
                        </a:tabLst>
                      </a:pPr>
                      <a:r>
                        <a:rPr lang="en-GB" sz="600">
                          <a:effectLst/>
                        </a:rPr>
                        <a:t>Click Submit</a:t>
                      </a:r>
                      <a:endParaRPr lang="en-IN" sz="900">
                        <a:effectLst/>
                      </a:endParaRPr>
                    </a:p>
                    <a:p>
                      <a:pPr>
                        <a:lnSpc>
                          <a:spcPct val="115000"/>
                        </a:lnSpc>
                        <a:spcAft>
                          <a:spcPts val="0"/>
                        </a:spcAft>
                      </a:pPr>
                      <a:r>
                        <a:rPr lang="en-GB" sz="6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User should Login into an application</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User should not Login into an application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User has Logged-in the application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Pass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r h="588236">
                <a:tc>
                  <a:txBody>
                    <a:bodyPr/>
                    <a:lstStyle/>
                    <a:p>
                      <a:pPr>
                        <a:lnSpc>
                          <a:spcPct val="115000"/>
                        </a:lnSpc>
                        <a:spcAft>
                          <a:spcPts val="0"/>
                        </a:spcAft>
                      </a:pPr>
                      <a:r>
                        <a:rPr lang="en-GB" sz="6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Food Availability Verification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1.Food Availability</a:t>
                      </a:r>
                      <a:endParaRPr lang="en-IN" sz="800">
                        <a:effectLst/>
                      </a:endParaRPr>
                    </a:p>
                    <a:p>
                      <a:pPr>
                        <a:lnSpc>
                          <a:spcPct val="115000"/>
                        </a:lnSpc>
                        <a:spcAft>
                          <a:spcPts val="0"/>
                        </a:spcAft>
                      </a:pPr>
                      <a:r>
                        <a:rPr lang="en-GB" sz="600">
                          <a:effectLst/>
                        </a:rPr>
                        <a:t> </a:t>
                      </a:r>
                      <a:endParaRPr lang="en-IN" sz="800">
                        <a:effectLst/>
                      </a:endParaRPr>
                    </a:p>
                    <a:p>
                      <a:pPr>
                        <a:lnSpc>
                          <a:spcPct val="115000"/>
                        </a:lnSpc>
                        <a:spcAft>
                          <a:spcPts val="0"/>
                        </a:spcAft>
                      </a:pPr>
                      <a:r>
                        <a:rPr lang="en-GB" sz="600">
                          <a:effectLst/>
                        </a:rPr>
                        <a:t>2.Food Unavailability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1.Check if surplus food is available</a:t>
                      </a:r>
                      <a:endParaRPr lang="en-IN" sz="800">
                        <a:effectLst/>
                      </a:endParaRPr>
                    </a:p>
                    <a:p>
                      <a:pPr>
                        <a:lnSpc>
                          <a:spcPct val="115000"/>
                        </a:lnSpc>
                        <a:spcAft>
                          <a:spcPts val="0"/>
                        </a:spcAft>
                      </a:pPr>
                      <a:r>
                        <a:rPr lang="en-GB" sz="600">
                          <a:effectLst/>
                        </a:rPr>
                        <a:t>2.Verify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Food must be Available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Food is Available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r h="349929">
                <a:tc>
                  <a:txBody>
                    <a:bodyPr/>
                    <a:lstStyle/>
                    <a:p>
                      <a:pPr>
                        <a:lnSpc>
                          <a:spcPct val="115000"/>
                        </a:lnSpc>
                        <a:spcAft>
                          <a:spcPts val="0"/>
                        </a:spcAft>
                      </a:pPr>
                      <a:r>
                        <a:rPr lang="en-GB" sz="6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Order Place Verification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1.Request for Surplus Food</a:t>
                      </a:r>
                      <a:endParaRPr lang="en-IN" sz="800">
                        <a:effectLst/>
                      </a:endParaRPr>
                    </a:p>
                    <a:p>
                      <a:pPr>
                        <a:lnSpc>
                          <a:spcPct val="115000"/>
                        </a:lnSpc>
                        <a:spcAft>
                          <a:spcPts val="0"/>
                        </a:spcAft>
                      </a:pPr>
                      <a:r>
                        <a:rPr lang="en-GB" sz="600">
                          <a:effectLst/>
                        </a:rPr>
                        <a:t>2.Receive Order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Orders should get accepted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Orders are accepted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r h="1543650">
                <a:tc>
                  <a:txBody>
                    <a:bodyPr/>
                    <a:lstStyle/>
                    <a:p>
                      <a:pPr>
                        <a:lnSpc>
                          <a:spcPct val="115000"/>
                        </a:lnSpc>
                        <a:spcAft>
                          <a:spcPts val="0"/>
                        </a:spcAft>
                      </a:pPr>
                      <a:r>
                        <a:rPr lang="en-GB" sz="6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Delivery Completion Verification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Minimum to NIL Server Traffic while receiving order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marL="457200">
                        <a:lnSpc>
                          <a:spcPct val="115000"/>
                        </a:lnSpc>
                        <a:spcAft>
                          <a:spcPts val="1000"/>
                        </a:spcAft>
                      </a:pPr>
                      <a:r>
                        <a:rPr lang="en-IN" sz="600">
                          <a:effectLst/>
                        </a:rPr>
                        <a:t>1.Receive order</a:t>
                      </a:r>
                      <a:endParaRPr lang="en-IN" sz="800">
                        <a:effectLst/>
                      </a:endParaRPr>
                    </a:p>
                    <a:p>
                      <a:pPr marL="457200">
                        <a:lnSpc>
                          <a:spcPct val="115000"/>
                        </a:lnSpc>
                        <a:spcAft>
                          <a:spcPts val="1000"/>
                        </a:spcAft>
                      </a:pPr>
                      <a:r>
                        <a:rPr lang="en-IN" sz="600">
                          <a:effectLst/>
                        </a:rPr>
                        <a:t>2.Confirm Order</a:t>
                      </a:r>
                      <a:endParaRPr lang="en-IN" sz="800">
                        <a:effectLst/>
                      </a:endParaRPr>
                    </a:p>
                    <a:p>
                      <a:pPr marL="457200">
                        <a:lnSpc>
                          <a:spcPct val="115000"/>
                        </a:lnSpc>
                        <a:spcAft>
                          <a:spcPts val="1000"/>
                        </a:spcAft>
                      </a:pPr>
                      <a:r>
                        <a:rPr lang="en-IN" sz="600">
                          <a:effectLst/>
                        </a:rPr>
                        <a:t>3.Prepare Order</a:t>
                      </a:r>
                      <a:endParaRPr lang="en-IN" sz="800">
                        <a:effectLst/>
                      </a:endParaRPr>
                    </a:p>
                    <a:p>
                      <a:pPr marL="457200">
                        <a:lnSpc>
                          <a:spcPct val="115000"/>
                        </a:lnSpc>
                        <a:spcAft>
                          <a:spcPts val="1000"/>
                        </a:spcAft>
                      </a:pPr>
                      <a:r>
                        <a:rPr lang="en-IN" sz="600">
                          <a:effectLst/>
                        </a:rPr>
                        <a:t>4.Out for Delivery</a:t>
                      </a:r>
                      <a:endParaRPr lang="en-IN" sz="800">
                        <a:effectLst/>
                      </a:endParaRPr>
                    </a:p>
                    <a:p>
                      <a:pPr marL="457200">
                        <a:lnSpc>
                          <a:spcPct val="115000"/>
                        </a:lnSpc>
                        <a:spcAft>
                          <a:spcPts val="1000"/>
                        </a:spcAft>
                      </a:pPr>
                      <a:r>
                        <a:rPr lang="en-IN" sz="600">
                          <a:effectLst/>
                        </a:rPr>
                        <a:t>5.Deliver</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Food should get delivered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Food is delivered successfully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c>
                  <a:txBody>
                    <a:bodyPr/>
                    <a:lstStyle/>
                    <a:p>
                      <a:pPr>
                        <a:lnSpc>
                          <a:spcPct val="115000"/>
                        </a:lnSpc>
                        <a:spcAft>
                          <a:spcPts val="0"/>
                        </a:spcAft>
                      </a:pPr>
                      <a:r>
                        <a:rPr lang="en-GB" sz="600" dirty="0">
                          <a:effectLst/>
                        </a:rPr>
                        <a:t>Success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585" marR="48585" marT="0" marB="0"/>
                </a:tc>
              </a:tr>
            </a:tbl>
          </a:graphicData>
        </a:graphic>
      </p:graphicFrame>
      <p:sp>
        <p:nvSpPr>
          <p:cNvPr id="6" name="Title 1"/>
          <p:cNvSpPr>
            <a:spLocks noGrp="1"/>
          </p:cNvSpPr>
          <p:nvPr>
            <p:ph type="title"/>
          </p:nvPr>
        </p:nvSpPr>
        <p:spPr>
          <a:xfrm>
            <a:off x="1994913" y="385607"/>
            <a:ext cx="7958331" cy="1077229"/>
          </a:xfrm>
        </p:spPr>
        <p:txBody>
          <a:bodyPr>
            <a:normAutofit/>
          </a:bodyPr>
          <a:lstStyle/>
          <a:p>
            <a:pPr algn="ctr"/>
            <a:r>
              <a:rPr lang="en-IN" sz="1600" dirty="0"/>
              <a:t>Functional Test cases</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396105"/>
            <a:ext cx="7958331" cy="1077229"/>
          </a:xfrm>
        </p:spPr>
        <p:txBody>
          <a:bodyPr>
            <a:normAutofit/>
          </a:bodyPr>
          <a:lstStyle/>
          <a:p>
            <a:pPr algn="ctr"/>
            <a:r>
              <a:rPr lang="en-IN" sz="1600" dirty="0"/>
              <a:t>Non Functional Test cases</a:t>
            </a:r>
            <a:endParaRPr lang="en-IN" sz="1600" dirty="0"/>
          </a:p>
        </p:txBody>
      </p:sp>
      <p:graphicFrame>
        <p:nvGraphicFramePr>
          <p:cNvPr id="7" name="Content Placeholder 6"/>
          <p:cNvGraphicFramePr>
            <a:graphicFrameLocks noGrp="1"/>
          </p:cNvGraphicFramePr>
          <p:nvPr>
            <p:ph idx="1"/>
          </p:nvPr>
        </p:nvGraphicFramePr>
        <p:xfrm>
          <a:off x="2306320" y="711200"/>
          <a:ext cx="7325358" cy="5648960"/>
        </p:xfrm>
        <a:graphic>
          <a:graphicData uri="http://schemas.openxmlformats.org/drawingml/2006/table">
            <a:tbl>
              <a:tblPr firstRow="1" firstCol="1" bandRow="1">
                <a:tableStyleId>{5C22544A-7EE6-4342-B048-85BDC9FD1C3A}</a:tableStyleId>
              </a:tblPr>
              <a:tblGrid>
                <a:gridCol w="414527"/>
                <a:gridCol w="690876"/>
                <a:gridCol w="1065332"/>
                <a:gridCol w="1204887"/>
                <a:gridCol w="1204887"/>
                <a:gridCol w="1204887"/>
                <a:gridCol w="543719"/>
                <a:gridCol w="996243"/>
              </a:tblGrid>
              <a:tr h="440146">
                <a:tc>
                  <a:txBody>
                    <a:bodyPr/>
                    <a:lstStyle/>
                    <a:p>
                      <a:pPr>
                        <a:lnSpc>
                          <a:spcPct val="115000"/>
                        </a:lnSpc>
                        <a:spcAft>
                          <a:spcPts val="0"/>
                        </a:spcAft>
                      </a:pPr>
                      <a:r>
                        <a:rPr lang="en-GB" sz="700">
                          <a:effectLst/>
                        </a:rPr>
                        <a:t>Test ID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Test Scenario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Test Case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Execution Steps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Expected Outcome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Actual Outcome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Status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Remarks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r>
              <a:tr h="1039839">
                <a:tc>
                  <a:txBody>
                    <a:bodyPr/>
                    <a:lstStyle/>
                    <a:p>
                      <a:pPr>
                        <a:lnSpc>
                          <a:spcPct val="115000"/>
                        </a:lnSpc>
                        <a:spcAft>
                          <a:spcPts val="0"/>
                        </a:spcAft>
                      </a:pPr>
                      <a:r>
                        <a:rPr lang="en-GB" sz="7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dirty="0">
                          <a:effectLst/>
                        </a:rPr>
                        <a:t>Load Testing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Performance of the application under maximum load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Functionalities of the application are run over a long period of time under maximum load to check degradation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Functionalities continue to run at optimum levels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Functionalities kept running at the optimum level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r>
              <a:tr h="1189760">
                <a:tc>
                  <a:txBody>
                    <a:bodyPr/>
                    <a:lstStyle/>
                    <a:p>
                      <a:pPr>
                        <a:lnSpc>
                          <a:spcPct val="115000"/>
                        </a:lnSpc>
                        <a:spcAft>
                          <a:spcPts val="0"/>
                        </a:spcAft>
                      </a:pPr>
                      <a:r>
                        <a:rPr lang="en-GB" sz="7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Performance Testing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All the operations are working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1. Each operation in the software is executed at least once </a:t>
                      </a:r>
                      <a:endParaRPr lang="en-IN" sz="800">
                        <a:effectLst/>
                      </a:endParaRPr>
                    </a:p>
                    <a:p>
                      <a:pPr>
                        <a:lnSpc>
                          <a:spcPct val="115000"/>
                        </a:lnSpc>
                        <a:spcAft>
                          <a:spcPts val="0"/>
                        </a:spcAft>
                      </a:pPr>
                      <a:r>
                        <a:rPr lang="en-GB" sz="700">
                          <a:effectLst/>
                        </a:rPr>
                        <a:t> </a:t>
                      </a:r>
                      <a:endParaRPr lang="en-IN" sz="800">
                        <a:effectLst/>
                      </a:endParaRPr>
                    </a:p>
                    <a:p>
                      <a:pPr>
                        <a:lnSpc>
                          <a:spcPct val="115000"/>
                        </a:lnSpc>
                        <a:spcAft>
                          <a:spcPts val="0"/>
                        </a:spcAft>
                      </a:pPr>
                      <a:r>
                        <a:rPr lang="en-GB" sz="700">
                          <a:effectLst/>
                        </a:rPr>
                        <a:t>2. The features are tested for proper execution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Operations are able to execute properly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Operations executed properly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dirty="0">
                          <a:effectLst/>
                        </a:rPr>
                        <a:t>Pass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r>
              <a:tr h="889916">
                <a:tc>
                  <a:txBody>
                    <a:bodyPr/>
                    <a:lstStyle/>
                    <a:p>
                      <a:pPr>
                        <a:lnSpc>
                          <a:spcPct val="115000"/>
                        </a:lnSpc>
                        <a:spcAft>
                          <a:spcPts val="0"/>
                        </a:spcAft>
                      </a:pPr>
                      <a:r>
                        <a:rPr lang="en-GB" sz="7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Security Testing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To check for Hackers, Intruders and Robots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1.Create a Captcha Audio/Visual for Robot Check</a:t>
                      </a:r>
                      <a:endParaRPr lang="en-IN" sz="800">
                        <a:effectLst/>
                      </a:endParaRPr>
                    </a:p>
                    <a:p>
                      <a:pPr>
                        <a:lnSpc>
                          <a:spcPct val="115000"/>
                        </a:lnSpc>
                        <a:spcAft>
                          <a:spcPts val="0"/>
                        </a:spcAft>
                      </a:pPr>
                      <a:r>
                        <a:rPr lang="en-GB" sz="700">
                          <a:effectLst/>
                        </a:rPr>
                        <a:t>2.Encrpyted Transaction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dirty="0">
                          <a:effectLst/>
                        </a:rPr>
                        <a:t>Execute Safe, Secure and Protected Processing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dirty="0">
                          <a:effectLst/>
                        </a:rPr>
                        <a:t>Safe and Secure Execution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r>
              <a:tr h="2089299">
                <a:tc>
                  <a:txBody>
                    <a:bodyPr/>
                    <a:lstStyle/>
                    <a:p>
                      <a:pPr>
                        <a:lnSpc>
                          <a:spcPct val="115000"/>
                        </a:lnSpc>
                        <a:spcAft>
                          <a:spcPts val="0"/>
                        </a:spcAft>
                      </a:pPr>
                      <a:r>
                        <a:rPr lang="en-GB" sz="7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Usability Testing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Ease of use of the application (User Friendliness)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5 testers are chosen at random and are assigned to complete tasks on the application in-front of the developing team, which monitors the testers behaviours and expressions and evaluates the outcome accordingly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The application is user friendly and easy to use. The controls and jargons are self -explanatory</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The application is user friendly, aesthetically pleasing and easy to use.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a:effectLst/>
                        </a:rPr>
                        <a:t>Pass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c>
                  <a:txBody>
                    <a:bodyPr/>
                    <a:lstStyle/>
                    <a:p>
                      <a:pPr>
                        <a:lnSpc>
                          <a:spcPct val="115000"/>
                        </a:lnSpc>
                        <a:spcAft>
                          <a:spcPts val="0"/>
                        </a:spcAft>
                      </a:pPr>
                      <a:r>
                        <a:rPr lang="en-GB" sz="700" dirty="0">
                          <a:effectLst/>
                        </a:rPr>
                        <a:t>Success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596" marR="51596"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2763273" y="3429000"/>
            <a:ext cx="6898028" cy="3409077"/>
          </a:xfrm>
        </p:spPr>
      </p:pic>
      <p:pic>
        <p:nvPicPr>
          <p:cNvPr id="7" name="Picture 6"/>
          <p:cNvPicPr>
            <a:picLocks noChangeAspect="1"/>
          </p:cNvPicPr>
          <p:nvPr/>
        </p:nvPicPr>
        <p:blipFill>
          <a:blip r:embed="rId2"/>
          <a:stretch>
            <a:fillRect/>
          </a:stretch>
        </p:blipFill>
        <p:spPr>
          <a:xfrm>
            <a:off x="2763273" y="15144"/>
            <a:ext cx="6816920" cy="34138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767714" y="3266439"/>
            <a:ext cx="6656572" cy="3333539"/>
          </a:xfrm>
          <a:prstGeom prst="rect">
            <a:avLst/>
          </a:prstGeom>
        </p:spPr>
      </p:pic>
      <p:pic>
        <p:nvPicPr>
          <p:cNvPr id="7" name="Picture 6"/>
          <p:cNvPicPr>
            <a:picLocks noChangeAspect="1"/>
          </p:cNvPicPr>
          <p:nvPr/>
        </p:nvPicPr>
        <p:blipFill>
          <a:blip r:embed="rId2"/>
          <a:stretch>
            <a:fillRect/>
          </a:stretch>
        </p:blipFill>
        <p:spPr>
          <a:xfrm>
            <a:off x="2767714" y="162035"/>
            <a:ext cx="6656572" cy="3317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2890385"/>
            <a:ext cx="7958331" cy="1077229"/>
          </a:xfrm>
        </p:spPr>
        <p:txBody>
          <a:bodyPr/>
          <a:lstStyle/>
          <a:p>
            <a:pPr algn="ctr"/>
            <a:r>
              <a:rPr lang="en-IN" dirty="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387" y="974887"/>
            <a:ext cx="7958331" cy="1077229"/>
          </a:xfrm>
        </p:spPr>
        <p:txBody>
          <a:bodyPr/>
          <a:lstStyle/>
          <a:p>
            <a:pPr algn="ctr"/>
            <a:r>
              <a:rPr lang="en-IN" b="1" i="1" u="sng" dirty="0"/>
              <a:t>Background/ Problem Statement</a:t>
            </a:r>
            <a:br>
              <a:rPr lang="en-IN" dirty="0"/>
            </a:br>
            <a:endParaRPr lang="en-IN" dirty="0"/>
          </a:p>
        </p:txBody>
      </p:sp>
      <p:sp>
        <p:nvSpPr>
          <p:cNvPr id="3" name="Content Placeholder 2"/>
          <p:cNvSpPr>
            <a:spLocks noGrp="1"/>
          </p:cNvSpPr>
          <p:nvPr>
            <p:ph idx="1"/>
          </p:nvPr>
        </p:nvSpPr>
        <p:spPr>
          <a:xfrm>
            <a:off x="2565282" y="2158890"/>
            <a:ext cx="7796540" cy="3997828"/>
          </a:xfrm>
        </p:spPr>
        <p:txBody>
          <a:bodyPr>
            <a:normAutofit fontScale="85000" lnSpcReduction="10000"/>
          </a:bodyPr>
          <a:lstStyle/>
          <a:p>
            <a:r>
              <a:rPr lang="en-US" sz="1800" dirty="0"/>
              <a:t>A drastic increase can be seen in food waste. As per data given by Food and Agriculture Organization, 1/3rd of food produced for human consumption is wasted globally, which accounts for almost 1.3 billion tons per year. On the other hand, also as per WHO 20% of the population face extreme food shortages. Hence there is a need to come up with a solution that can avoid food waste &amp; can help feed the needy. </a:t>
            </a:r>
            <a:endParaRPr lang="en-IN" sz="1800" b="1" dirty="0"/>
          </a:p>
          <a:p>
            <a:pPr marL="0" indent="0">
              <a:buNone/>
            </a:pPr>
            <a:endParaRPr lang="en-IN" sz="1800" b="1" dirty="0"/>
          </a:p>
          <a:p>
            <a:r>
              <a:rPr lang="en-US" sz="1800" dirty="0"/>
              <a:t>This Waste Food Management system can assist in collecting the leftover food from hotels &amp; restaurants to distribute among those in need. NGOs that are helping poor communities to battle against starvation &amp; malnutrition can raise a request for food supply from restaurants through this website. Once the request is accepted, the NGOs can collect the food from the restaurants for its distribution. In this way this food waste management system will help restaurants to reduce food waste and will help in feeding the poor and needy people. </a:t>
            </a:r>
            <a:endParaRPr lang="en-IN" sz="1800" b="1"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808056"/>
            <a:ext cx="7958331" cy="1077229"/>
          </a:xfrm>
        </p:spPr>
        <p:txBody>
          <a:bodyPr/>
          <a:lstStyle/>
          <a:p>
            <a:pPr algn="ctr"/>
            <a:r>
              <a:rPr lang="en-IN" b="1" i="1" u="sng" dirty="0"/>
              <a:t>Working of the Project</a:t>
            </a:r>
            <a:br>
              <a:rPr lang="en-IN" dirty="0"/>
            </a:br>
            <a:endParaRPr lang="en-IN" dirty="0"/>
          </a:p>
        </p:txBody>
      </p:sp>
      <p:sp>
        <p:nvSpPr>
          <p:cNvPr id="3" name="Content Placeholder 2"/>
          <p:cNvSpPr>
            <a:spLocks noGrp="1"/>
          </p:cNvSpPr>
          <p:nvPr>
            <p:ph idx="1"/>
          </p:nvPr>
        </p:nvSpPr>
        <p:spPr>
          <a:xfrm>
            <a:off x="2197729" y="2052116"/>
            <a:ext cx="7796540" cy="3997828"/>
          </a:xfrm>
        </p:spPr>
        <p:txBody>
          <a:bodyPr/>
          <a:lstStyle/>
          <a:p>
            <a:r>
              <a:rPr lang="en-US" sz="1600" dirty="0"/>
              <a:t>In this system, we have tried to reduce restaurant food wastage by giving waste food to NGOs. NGOs will raise a request, in case of any leftover food restaurants have. This request is sent to the restaurant manager of that particular restaurant. The NGO Manager then approves the request and assigns it to one of the NGO employees for takeaway and forwards the request to the restaurant or we could partner with the delivery partners who would help in delivering the left over food thereby increasing their Corporate Social Responsibility. The leftover food at the restaurant can be given to NGOs at the end of the day. The admin can track the history of restaurants and NGOs for the leftover foods.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808056"/>
            <a:ext cx="7958331" cy="1077229"/>
          </a:xfrm>
        </p:spPr>
        <p:txBody>
          <a:bodyPr/>
          <a:lstStyle/>
          <a:p>
            <a:pPr algn="ctr"/>
            <a:r>
              <a:rPr lang="en-IN" b="1" i="1" u="sng" dirty="0"/>
              <a:t>Advantages</a:t>
            </a:r>
            <a:endParaRPr lang="en-IN" dirty="0"/>
          </a:p>
        </p:txBody>
      </p:sp>
      <p:sp>
        <p:nvSpPr>
          <p:cNvPr id="3" name="Content Placeholder 2"/>
          <p:cNvSpPr>
            <a:spLocks noGrp="1"/>
          </p:cNvSpPr>
          <p:nvPr>
            <p:ph idx="1"/>
          </p:nvPr>
        </p:nvSpPr>
        <p:spPr>
          <a:xfrm>
            <a:off x="2197729" y="1885285"/>
            <a:ext cx="7796540" cy="3997828"/>
          </a:xfrm>
        </p:spPr>
        <p:txBody>
          <a:bodyPr/>
          <a:lstStyle/>
          <a:p>
            <a:pPr lvl="1"/>
            <a:r>
              <a:rPr lang="en-US" dirty="0"/>
              <a:t>Benefits will be both the restaurant (reducing food wastage), and the needy </a:t>
            </a:r>
            <a:endParaRPr lang="en-IN" sz="1400" dirty="0"/>
          </a:p>
          <a:p>
            <a:pPr lvl="1"/>
            <a:r>
              <a:rPr lang="en-US" dirty="0"/>
              <a:t>Since this is going to be a social work we can’t really expect any economic benefits but this project could help the society by feeding the hungry.</a:t>
            </a:r>
            <a:endParaRPr lang="en-US" dirty="0"/>
          </a:p>
          <a:p>
            <a:pPr lvl="1"/>
            <a:r>
              <a:rPr lang="en-US" dirty="0"/>
              <a:t>We can come up with many donation camps and programs.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1" u="sng" dirty="0"/>
              <a:t>System Description</a:t>
            </a:r>
            <a:br>
              <a:rPr lang="en-IN" dirty="0"/>
            </a:br>
            <a:endParaRPr lang="en-IN" dirty="0"/>
          </a:p>
        </p:txBody>
      </p:sp>
      <p:sp>
        <p:nvSpPr>
          <p:cNvPr id="3" name="Content Placeholder 2"/>
          <p:cNvSpPr>
            <a:spLocks noGrp="1"/>
          </p:cNvSpPr>
          <p:nvPr>
            <p:ph idx="1"/>
          </p:nvPr>
        </p:nvSpPr>
        <p:spPr>
          <a:xfrm>
            <a:off x="2447365" y="1667435"/>
            <a:ext cx="8337176" cy="4796118"/>
          </a:xfrm>
        </p:spPr>
        <p:txBody>
          <a:bodyPr>
            <a:normAutofit fontScale="25000" lnSpcReduction="20000"/>
          </a:bodyPr>
          <a:lstStyle/>
          <a:p>
            <a:pPr marL="0" indent="0">
              <a:buNone/>
            </a:pPr>
            <a:r>
              <a:rPr lang="en-US" sz="6400" dirty="0"/>
              <a:t>The system comprises of 4 major modules with their sub-modules as follows: </a:t>
            </a:r>
            <a:endParaRPr lang="en-IN" sz="6400" dirty="0"/>
          </a:p>
          <a:p>
            <a:pPr marL="0" indent="0">
              <a:buNone/>
            </a:pPr>
            <a:r>
              <a:rPr lang="en-IN" sz="6400" dirty="0"/>
              <a:t>Admin:</a:t>
            </a:r>
            <a:endParaRPr lang="en-IN" sz="6400" dirty="0"/>
          </a:p>
          <a:p>
            <a:pPr marL="0" indent="0">
              <a:buNone/>
            </a:pPr>
            <a:r>
              <a:rPr lang="en-IN" sz="6400" dirty="0"/>
              <a:t>1. Register: User can register using personal details.</a:t>
            </a:r>
            <a:endParaRPr lang="en-IN" sz="6400" dirty="0"/>
          </a:p>
          <a:p>
            <a:pPr marL="0" indent="0">
              <a:buNone/>
            </a:pPr>
            <a:r>
              <a:rPr lang="en-IN" sz="6400" dirty="0"/>
              <a:t>2. Login: User can login in his personal account using id and password.</a:t>
            </a:r>
            <a:endParaRPr lang="en-IN" sz="6400" dirty="0"/>
          </a:p>
          <a:p>
            <a:pPr marL="0" indent="0">
              <a:buNone/>
            </a:pPr>
            <a:r>
              <a:rPr lang="en-IN" sz="6400" dirty="0"/>
              <a:t>3. Restaurant:</a:t>
            </a:r>
            <a:endParaRPr lang="en-IN" sz="6400" dirty="0"/>
          </a:p>
          <a:p>
            <a:pPr marL="0" indent="0">
              <a:buNone/>
            </a:pPr>
            <a:r>
              <a:rPr lang="en-IN" sz="6400" dirty="0"/>
              <a:t>• List restaurant: List all the restaurants available </a:t>
            </a:r>
            <a:endParaRPr lang="en-IN" sz="6400" dirty="0"/>
          </a:p>
          <a:p>
            <a:pPr marL="0" indent="0">
              <a:buNone/>
            </a:pPr>
            <a:r>
              <a:rPr lang="en-IN" sz="6400" dirty="0"/>
              <a:t>• Add/Register New Restaurant</a:t>
            </a:r>
            <a:endParaRPr lang="en-IN" sz="6400" dirty="0"/>
          </a:p>
          <a:p>
            <a:pPr marL="0" indent="0">
              <a:buNone/>
            </a:pPr>
            <a:r>
              <a:rPr lang="en-IN" sz="6400" dirty="0"/>
              <a:t>4. NGOs:</a:t>
            </a:r>
            <a:endParaRPr lang="en-IN" sz="6400" dirty="0"/>
          </a:p>
          <a:p>
            <a:pPr marL="0" indent="0">
              <a:buNone/>
            </a:pPr>
            <a:r>
              <a:rPr lang="en-IN" sz="6400" dirty="0"/>
              <a:t>• View All NGOs </a:t>
            </a:r>
            <a:endParaRPr lang="en-IN" sz="6400" dirty="0"/>
          </a:p>
          <a:p>
            <a:pPr marL="0" indent="0">
              <a:buNone/>
            </a:pPr>
            <a:r>
              <a:rPr lang="en-IN" sz="6400" dirty="0"/>
              <a:t>• Add/Register New NGOs</a:t>
            </a:r>
            <a:endParaRPr lang="en-IN" sz="64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9059" y="1058451"/>
            <a:ext cx="8051057" cy="5512062"/>
          </a:xfrm>
        </p:spPr>
        <p:txBody>
          <a:bodyPr>
            <a:noAutofit/>
          </a:bodyPr>
          <a:lstStyle/>
          <a:p>
            <a:pPr marL="0" indent="0">
              <a:buNone/>
            </a:pPr>
            <a:r>
              <a:rPr lang="en-US" sz="1600" b="1" u="sng" dirty="0"/>
              <a:t>Restaurant: </a:t>
            </a:r>
            <a:endParaRPr lang="en-IN" sz="1600" dirty="0"/>
          </a:p>
          <a:p>
            <a:pPr lvl="0"/>
            <a:r>
              <a:rPr lang="en-IN" sz="1600" b="1" dirty="0"/>
              <a:t>Register:</a:t>
            </a:r>
            <a:r>
              <a:rPr lang="en-IN" sz="1600" dirty="0"/>
              <a:t> User can register using personal details.</a:t>
            </a:r>
            <a:endParaRPr lang="en-IN" sz="1600" dirty="0"/>
          </a:p>
          <a:p>
            <a:pPr lvl="0"/>
            <a:r>
              <a:rPr lang="en-IN" sz="1600" b="1" dirty="0"/>
              <a:t>Login:</a:t>
            </a:r>
            <a:r>
              <a:rPr lang="en-IN" sz="1600" dirty="0"/>
              <a:t> User can login in his personal account using id and password.</a:t>
            </a:r>
            <a:endParaRPr lang="en-IN" sz="1600" dirty="0"/>
          </a:p>
          <a:p>
            <a:pPr lvl="0"/>
            <a:r>
              <a:rPr lang="en-IN" sz="1600" b="1" dirty="0"/>
              <a:t>Profile: </a:t>
            </a:r>
            <a:endParaRPr lang="en-IN" sz="1600" dirty="0"/>
          </a:p>
          <a:p>
            <a:pPr lvl="2"/>
            <a:r>
              <a:rPr lang="en-IN" dirty="0"/>
              <a:t>View Profile/Restaurant details</a:t>
            </a:r>
            <a:endParaRPr lang="en-IN" dirty="0"/>
          </a:p>
          <a:p>
            <a:pPr lvl="2"/>
            <a:r>
              <a:rPr lang="en-IN" dirty="0"/>
              <a:t>Change Password</a:t>
            </a:r>
            <a:endParaRPr lang="en-IN" dirty="0"/>
          </a:p>
          <a:p>
            <a:pPr lvl="0"/>
            <a:r>
              <a:rPr lang="en-IN" sz="1600" b="1" dirty="0"/>
              <a:t>History:</a:t>
            </a:r>
            <a:endParaRPr lang="en-IN" sz="1600" dirty="0"/>
          </a:p>
          <a:p>
            <a:pPr lvl="1"/>
            <a:r>
              <a:rPr lang="en-IN" sz="1600" dirty="0"/>
              <a:t>View Orders history</a:t>
            </a:r>
            <a:endParaRPr lang="en-IN" sz="1600" dirty="0"/>
          </a:p>
          <a:p>
            <a:pPr lvl="2"/>
            <a:r>
              <a:rPr lang="en-IN" dirty="0"/>
              <a:t>Accepted</a:t>
            </a:r>
            <a:endParaRPr lang="en-IN" dirty="0"/>
          </a:p>
          <a:p>
            <a:pPr lvl="2"/>
            <a:r>
              <a:rPr lang="en-IN" dirty="0"/>
              <a:t>Pending</a:t>
            </a:r>
            <a:endParaRPr lang="en-IN" dirty="0"/>
          </a:p>
          <a:p>
            <a:pPr lvl="2"/>
            <a:r>
              <a:rPr lang="en-IN" dirty="0"/>
              <a:t>Confirm</a:t>
            </a:r>
            <a:endParaRPr lang="en-IN" dirty="0"/>
          </a:p>
          <a:p>
            <a:pPr lvl="0"/>
            <a:r>
              <a:rPr lang="en-IN" sz="1600" b="1" dirty="0"/>
              <a:t>Food:</a:t>
            </a:r>
            <a:endParaRPr lang="en-IN" sz="1600" dirty="0"/>
          </a:p>
          <a:p>
            <a:pPr lvl="1"/>
            <a:r>
              <a:rPr lang="en-IN" sz="1600" dirty="0"/>
              <a:t>Add new food items to restaurant</a:t>
            </a:r>
            <a:endParaRPr lang="en-IN" sz="1600" dirty="0"/>
          </a:p>
          <a:p>
            <a:endParaRPr lang="en-I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0436" y="457816"/>
            <a:ext cx="8042092" cy="5942368"/>
          </a:xfrm>
        </p:spPr>
        <p:txBody>
          <a:bodyPr>
            <a:normAutofit fontScale="25000" lnSpcReduction="20000"/>
          </a:bodyPr>
          <a:lstStyle/>
          <a:p>
            <a:pPr marL="0" indent="0">
              <a:buNone/>
            </a:pPr>
            <a:r>
              <a:rPr lang="en-US" sz="6400" b="1" u="sng" dirty="0"/>
              <a:t>NGOs:</a:t>
            </a:r>
            <a:endParaRPr lang="en-IN" sz="6400" dirty="0"/>
          </a:p>
          <a:p>
            <a:pPr marL="0" lvl="0" indent="0">
              <a:buNone/>
            </a:pPr>
            <a:r>
              <a:rPr lang="en-IN" sz="6400" b="1" dirty="0"/>
              <a:t>Register:</a:t>
            </a:r>
            <a:r>
              <a:rPr lang="en-IN" sz="6400" dirty="0"/>
              <a:t> User can register using personal details.</a:t>
            </a:r>
            <a:endParaRPr lang="en-IN" sz="6400" dirty="0"/>
          </a:p>
          <a:p>
            <a:pPr marL="0" lvl="0" indent="0">
              <a:buNone/>
            </a:pPr>
            <a:r>
              <a:rPr lang="en-IN" sz="6400" b="1" dirty="0"/>
              <a:t>Login:</a:t>
            </a:r>
            <a:r>
              <a:rPr lang="en-IN" sz="6400" dirty="0"/>
              <a:t> User can login in his personal account using id and password.</a:t>
            </a:r>
            <a:endParaRPr lang="en-IN" sz="6400" dirty="0"/>
          </a:p>
          <a:p>
            <a:pPr marL="0" lvl="0" indent="0">
              <a:buNone/>
            </a:pPr>
            <a:r>
              <a:rPr lang="en-IN" sz="6400" b="1" dirty="0"/>
              <a:t>Details:</a:t>
            </a:r>
            <a:endParaRPr lang="en-IN" sz="6400" dirty="0"/>
          </a:p>
          <a:p>
            <a:pPr lvl="1"/>
            <a:r>
              <a:rPr lang="en-IN" sz="6400" dirty="0"/>
              <a:t>View restaurant requests</a:t>
            </a:r>
            <a:endParaRPr lang="en-IN" sz="6400" dirty="0"/>
          </a:p>
          <a:p>
            <a:pPr marL="0" lvl="0" indent="0">
              <a:buNone/>
            </a:pPr>
            <a:r>
              <a:rPr lang="en-IN" sz="6400" b="1" dirty="0"/>
              <a:t>Add Request:</a:t>
            </a:r>
            <a:endParaRPr lang="en-IN" sz="6400" dirty="0"/>
          </a:p>
          <a:p>
            <a:pPr lvl="1"/>
            <a:r>
              <a:rPr lang="en-IN" sz="6400" dirty="0"/>
              <a:t>Request food for NGOs from restaurant</a:t>
            </a:r>
            <a:endParaRPr lang="en-IN" sz="6400" dirty="0"/>
          </a:p>
          <a:p>
            <a:pPr marL="0" lvl="0" indent="0">
              <a:buNone/>
            </a:pPr>
            <a:r>
              <a:rPr lang="en-IN" sz="6400" b="1" dirty="0"/>
              <a:t>Records:</a:t>
            </a:r>
            <a:endParaRPr lang="en-IN" sz="6400" dirty="0"/>
          </a:p>
          <a:p>
            <a:pPr lvl="0"/>
            <a:r>
              <a:rPr lang="en-IN" sz="6400" dirty="0"/>
              <a:t>View restaurant history</a:t>
            </a:r>
            <a:endParaRPr lang="en-IN" sz="6400" dirty="0"/>
          </a:p>
          <a:p>
            <a:pPr marL="0" lvl="0" indent="0">
              <a:buNone/>
            </a:pPr>
            <a:r>
              <a:rPr lang="en-IN" sz="6400" b="1" dirty="0"/>
              <a:t>Profile: </a:t>
            </a:r>
            <a:endParaRPr lang="en-IN" sz="6400" dirty="0"/>
          </a:p>
          <a:p>
            <a:pPr lvl="0"/>
            <a:r>
              <a:rPr lang="en-IN" sz="6400" dirty="0"/>
              <a:t>View Profile/Restaurant details</a:t>
            </a:r>
            <a:endParaRPr lang="en-IN" sz="6400" dirty="0"/>
          </a:p>
          <a:p>
            <a:pPr lvl="0"/>
            <a:r>
              <a:rPr lang="en-IN" sz="6400" dirty="0"/>
              <a:t>Change Password</a:t>
            </a:r>
            <a:endParaRPr lang="en-IN" sz="64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188" y="842682"/>
            <a:ext cx="8077951" cy="5207262"/>
          </a:xfrm>
        </p:spPr>
        <p:txBody>
          <a:bodyPr>
            <a:normAutofit fontScale="85000" lnSpcReduction="10000"/>
          </a:bodyPr>
          <a:lstStyle/>
          <a:p>
            <a:pPr marL="0" indent="0">
              <a:buNone/>
            </a:pPr>
            <a:r>
              <a:rPr lang="en-IN" dirty="0"/>
              <a:t>Functional Requirements</a:t>
            </a:r>
            <a:endParaRPr lang="en-IN" dirty="0"/>
          </a:p>
          <a:p>
            <a:pPr marL="0" indent="0">
              <a:buNone/>
            </a:pPr>
            <a:endParaRPr lang="en-IN" dirty="0"/>
          </a:p>
          <a:p>
            <a:r>
              <a:rPr lang="en-US" dirty="0"/>
              <a:t>It will register all the NGOs and the restaurants, banquet halls, mess etc. of a city in its database.</a:t>
            </a:r>
            <a:endParaRPr lang="en-US" dirty="0"/>
          </a:p>
          <a:p>
            <a:r>
              <a:rPr lang="en-US" dirty="0"/>
              <a:t>Sorting will be done according to the distance from respective NGOs.</a:t>
            </a:r>
            <a:endParaRPr lang="en-US" dirty="0"/>
          </a:p>
          <a:p>
            <a:r>
              <a:rPr lang="en-US" dirty="0"/>
              <a:t>Notify the NGOs about the restaurants, banquet halls where some event is going to be organized. </a:t>
            </a:r>
            <a:endParaRPr lang="en-US" dirty="0"/>
          </a:p>
          <a:p>
            <a:r>
              <a:rPr lang="en-US" dirty="0"/>
              <a:t>Provide with a rough estimation of the amount of the surplus food, once number of guests has been fetched.</a:t>
            </a:r>
            <a:endParaRPr lang="en-US" dirty="0"/>
          </a:p>
          <a:p>
            <a:r>
              <a:rPr lang="en-US" dirty="0"/>
              <a:t>People conducting events can also donate when gets in touch with certain centers.</a:t>
            </a:r>
            <a:endParaRPr lang="en-US" dirty="0"/>
          </a:p>
          <a:p>
            <a:r>
              <a:rPr lang="en-US" dirty="0"/>
              <a:t>If the user forgets to fetch the number of guests around a certain time (say 11:00pm), it will send a notification to that specific kitchen.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6683" y="493059"/>
            <a:ext cx="8095880" cy="5171403"/>
          </a:xfrm>
        </p:spPr>
        <p:txBody>
          <a:bodyPr/>
          <a:lstStyle/>
          <a:p>
            <a:pPr marL="0" indent="0">
              <a:buNone/>
            </a:pPr>
            <a:r>
              <a:rPr lang="en-IN" dirty="0"/>
              <a:t>Non Functional Requirements</a:t>
            </a:r>
            <a:endParaRPr lang="en-IN" dirty="0"/>
          </a:p>
          <a:p>
            <a:pPr marL="0" indent="0">
              <a:buNone/>
            </a:pPr>
            <a:endParaRPr lang="en-IN" dirty="0"/>
          </a:p>
          <a:p>
            <a:r>
              <a:rPr lang="en-US" sz="1700" dirty="0"/>
              <a:t>Since, this is an NGO work, there would be a need of funds for workspace setup.</a:t>
            </a:r>
            <a:endParaRPr lang="en-US" sz="1700" dirty="0"/>
          </a:p>
          <a:p>
            <a:r>
              <a:rPr lang="en-US" sz="1700" dirty="0"/>
              <a:t>Sanctioning of our project with government organizations in order to access funds reserved for NGOs.</a:t>
            </a:r>
            <a:endParaRPr lang="en-US" sz="1700" dirty="0"/>
          </a:p>
          <a:p>
            <a:r>
              <a:rPr lang="en-US" sz="1700" dirty="0"/>
              <a:t>A simple to use and user-friendly UI is a necessity. Promotion and spreading of the motive is necessary in order to encourage people to raise funds</a:t>
            </a:r>
            <a:endParaRPr lang="en-IN" sz="17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6537</Words>
  <Application>WPS Presentation</Application>
  <PresentationFormat>Widescreen</PresentationFormat>
  <Paragraphs>300</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Wingdings 3</vt:lpstr>
      <vt:lpstr>MS Shell Dlg 2</vt:lpstr>
      <vt:lpstr>Tahoma</vt:lpstr>
      <vt:lpstr>Calibri</vt:lpstr>
      <vt:lpstr>Times New Roman</vt:lpstr>
      <vt:lpstr>Microsoft YaHei</vt:lpstr>
      <vt:lpstr>Arial Unicode MS</vt:lpstr>
      <vt:lpstr>Madison</vt:lpstr>
      <vt:lpstr>Waste Food Management &amp; Donation System</vt:lpstr>
      <vt:lpstr>Background/ Problem Statement </vt:lpstr>
      <vt:lpstr>Working of the Project </vt:lpstr>
      <vt:lpstr>Advantages</vt:lpstr>
      <vt:lpstr>System Description </vt:lpstr>
      <vt:lpstr>PowerPoint 演示文稿</vt:lpstr>
      <vt:lpstr>PowerPoint 演示文稿</vt:lpstr>
      <vt:lpstr>PowerPoint 演示文稿</vt:lpstr>
      <vt:lpstr>PowerPoint 演示文稿</vt:lpstr>
      <vt:lpstr>PowerPoint 演示文稿</vt:lpstr>
      <vt:lpstr>PowerPoint 演示文稿</vt:lpstr>
      <vt:lpstr>Functional Test cases</vt:lpstr>
      <vt:lpstr>Non Functional Test cases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Food Management &amp; Donation System</dc:title>
  <dc:creator>Vaibhav Jajodia</dc:creator>
  <cp:lastModifiedBy>Abhishek</cp:lastModifiedBy>
  <cp:revision>37</cp:revision>
  <dcterms:created xsi:type="dcterms:W3CDTF">2022-06-30T02:57:00Z</dcterms:created>
  <dcterms:modified xsi:type="dcterms:W3CDTF">2022-12-01T12:00:47Z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4FFCD232083B4543BE4C6DCBC6D24BB1</vt:lpwstr>
  </property>
  <property fmtid="{D5CDD505-2E9C-101B-9397-08002B2CF9AE}" pid="3" name="KSOProductBuildVer">
    <vt:lpwstr>1033-11.2.0.11214</vt:lpwstr>
  </property>
</Properties>
</file>