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5F9DBA-AC68-45FB-B20E-C9272B96C828}" type="datetimeFigureOut">
              <a:rPr lang="en-IN" smtClean="0"/>
              <a:t>27-06-2021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D68EBC6-11C2-40BF-B392-AA7189B1099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270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F9DBA-AC68-45FB-B20E-C9272B96C828}"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8EBC6-11C2-40BF-B392-AA7189B1099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290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F9DBA-AC68-45FB-B20E-C9272B96C828}"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8EBC6-11C2-40BF-B392-AA7189B1099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46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F9DBA-AC68-45FB-B20E-C9272B96C828}"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8EBC6-11C2-40BF-B392-AA7189B1099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439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5F9DBA-AC68-45FB-B20E-C9272B96C828}"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68EBC6-11C2-40BF-B392-AA7189B1099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748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5F9DBA-AC68-45FB-B20E-C9272B96C828}"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8EBC6-11C2-40BF-B392-AA7189B1099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848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5F9DBA-AC68-45FB-B20E-C9272B96C828}" type="datetimeFigureOut">
              <a:rPr lang="en-IN" smtClean="0"/>
              <a:t>27-06-2021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68EBC6-11C2-40BF-B392-AA7189B1099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4281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5F9DBA-AC68-45FB-B20E-C9272B96C828}"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68EBC6-11C2-40BF-B392-AA7189B1099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534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F9DBA-AC68-45FB-B20E-C9272B96C828}" type="datetimeFigureOut">
              <a:rPr lang="en-IN" smtClean="0"/>
              <a:t>27-06-2021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68EBC6-11C2-40BF-B392-AA7189B1099A}" type="slidenum">
              <a:rPr lang="en-IN" smtClean="0"/>
              <a:t>‹#›</a:t>
            </a:fld>
            <a:endParaRPr lang="en-IN"/>
          </a:p>
        </p:txBody>
      </p:sp>
    </p:spTree>
    <p:extLst>
      <p:ext uri="{BB962C8B-B14F-4D97-AF65-F5344CB8AC3E}">
        <p14:creationId xmlns:p14="http://schemas.microsoft.com/office/powerpoint/2010/main" val="3894787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5F9DBA-AC68-45FB-B20E-C9272B96C828}"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68EBC6-11C2-40BF-B392-AA7189B1099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737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5F9DBA-AC68-45FB-B20E-C9272B96C828}" type="datetimeFigureOut">
              <a:rPr lang="en-IN" smtClean="0"/>
              <a:t>27-06-2021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D68EBC6-11C2-40BF-B392-AA7189B1099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3548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5F9DBA-AC68-45FB-B20E-C9272B96C828}" type="datetimeFigureOut">
              <a:rPr lang="en-IN" smtClean="0"/>
              <a:t>27-06-2021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D68EBC6-11C2-40BF-B392-AA7189B1099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15675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A0E2-758E-4447-973D-A66E18B6A7FF}"/>
              </a:ext>
            </a:extLst>
          </p:cNvPr>
          <p:cNvSpPr>
            <a:spLocks noGrp="1"/>
          </p:cNvSpPr>
          <p:nvPr>
            <p:ph type="ctrTitle"/>
          </p:nvPr>
        </p:nvSpPr>
        <p:spPr>
          <a:xfrm>
            <a:off x="177553" y="230819"/>
            <a:ext cx="11727401" cy="3412310"/>
          </a:xfrm>
        </p:spPr>
        <p:txBody>
          <a:bodyPr>
            <a:normAutofit fontScale="90000"/>
          </a:bodyPr>
          <a:lstStyle/>
          <a:p>
            <a:r>
              <a:rPr lang="en-IN" dirty="0">
                <a:latin typeface="Times New Roman" panose="02020603050405020304" pitchFamily="18" charset="0"/>
                <a:cs typeface="Times New Roman" panose="02020603050405020304" pitchFamily="18" charset="0"/>
              </a:rPr>
              <a:t>COURSERA</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IBM Applied Data Science Capstone Project</a:t>
            </a:r>
          </a:p>
        </p:txBody>
      </p:sp>
      <p:sp>
        <p:nvSpPr>
          <p:cNvPr id="3" name="Subtitle 2">
            <a:extLst>
              <a:ext uri="{FF2B5EF4-FFF2-40B4-BE49-F238E27FC236}">
                <a16:creationId xmlns:a16="http://schemas.microsoft.com/office/drawing/2014/main" id="{F7B39165-54AC-4328-A316-606A6A971931}"/>
              </a:ext>
            </a:extLst>
          </p:cNvPr>
          <p:cNvSpPr>
            <a:spLocks noGrp="1"/>
          </p:cNvSpPr>
          <p:nvPr>
            <p:ph type="subTitle" idx="1"/>
          </p:nvPr>
        </p:nvSpPr>
        <p:spPr>
          <a:xfrm>
            <a:off x="1524000" y="4303374"/>
            <a:ext cx="9144000" cy="1655762"/>
          </a:xfrm>
        </p:spPr>
        <p:txBody>
          <a:bodyPr/>
          <a:lstStyle/>
          <a:p>
            <a:r>
              <a:rPr lang="en-IN" dirty="0"/>
              <a:t>Neighbourhood Analysis of Chennai</a:t>
            </a:r>
          </a:p>
          <a:p>
            <a:r>
              <a:rPr lang="en-IN" dirty="0"/>
              <a:t>By Vaibhav Jain</a:t>
            </a:r>
          </a:p>
          <a:p>
            <a:endParaRPr lang="en-IN" dirty="0"/>
          </a:p>
        </p:txBody>
      </p:sp>
    </p:spTree>
    <p:extLst>
      <p:ext uri="{BB962C8B-B14F-4D97-AF65-F5344CB8AC3E}">
        <p14:creationId xmlns:p14="http://schemas.microsoft.com/office/powerpoint/2010/main" val="102504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6F2C-12FD-4A31-ABCF-23BB67CBB40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A55F404-8DF4-41D2-9A9D-CE02808DE3B1}"/>
              </a:ext>
            </a:extLst>
          </p:cNvPr>
          <p:cNvSpPr>
            <a:spLocks noGrp="1"/>
          </p:cNvSpPr>
          <p:nvPr>
            <p:ph idx="1"/>
          </p:nvPr>
        </p:nvSpPr>
        <p:spPr>
          <a:xfrm>
            <a:off x="838200" y="1825625"/>
            <a:ext cx="10250010" cy="4351338"/>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Chennai is the capital of Tamil Nadu, an Indian state. It is one of the greatest cultural, commercial, and educational centres in South India. It is one of 4 metropolitan cities of India. Many people have relocated to Chennai in quest of better employment prospects and a better living over the years. Chennai is considered to be one of the most attractive tourist locations in India and due to such factors, the city is home to many youths from all across India and many foreigners. As a result, numerous local businesses, such as restaurants and cafés, are flourishing. The main goal of this project is to explore Chennai's neighbourhoods for potential locations for a new café. This project may be beneficial to entrepreneurs and business owners interested in opening a café. The goal is to look at the locations of existing cafés and determine which site would be best for a new café to open.</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25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0395-E701-40F4-9D3E-B4A2EC32F49F}"/>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0CCF12A1-E95D-4A27-8F7D-4C9C8F14F760}"/>
              </a:ext>
            </a:extLst>
          </p:cNvPr>
          <p:cNvSpPr>
            <a:spLocks noGrp="1"/>
          </p:cNvSpPr>
          <p:nvPr>
            <p:ph idx="1"/>
          </p:nvPr>
        </p:nvSpPr>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The data required for this project is mentioned below and the data has been collected primarily from Wikipedia, Foursquare API and Python Libraries. </a:t>
            </a:r>
          </a:p>
          <a:p>
            <a:pPr marL="0" indent="0" algn="just">
              <a:buNone/>
            </a:pPr>
            <a:r>
              <a:rPr lang="en-IN" sz="2000" dirty="0">
                <a:latin typeface="Times New Roman" panose="02020603050405020304" pitchFamily="18" charset="0"/>
                <a:cs typeface="Times New Roman" panose="02020603050405020304" pitchFamily="18" charset="0"/>
              </a:rPr>
              <a:t>1) Different Areas of Chennai – Wikipedia</a:t>
            </a:r>
          </a:p>
          <a:p>
            <a:pPr marL="0" indent="0" algn="just">
              <a:buNone/>
            </a:pPr>
            <a:r>
              <a:rPr lang="en-IN" sz="2000" dirty="0">
                <a:latin typeface="Times New Roman" panose="02020603050405020304" pitchFamily="18" charset="0"/>
                <a:cs typeface="Times New Roman" panose="02020603050405020304" pitchFamily="18" charset="0"/>
              </a:rPr>
              <a:t>2) Coordinates of Chennai and all of its neighbourhoods – Python Geocoder</a:t>
            </a:r>
          </a:p>
          <a:p>
            <a:pPr marL="0" indent="0" algn="just">
              <a:buNone/>
            </a:pPr>
            <a:r>
              <a:rPr lang="en-IN" sz="2000" dirty="0">
                <a:latin typeface="Times New Roman" panose="02020603050405020304" pitchFamily="18" charset="0"/>
                <a:cs typeface="Times New Roman" panose="02020603050405020304" pitchFamily="18" charset="0"/>
              </a:rPr>
              <a:t>3) Venue data of all the neighbourhoods – Foursquare API</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60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488A-C997-4092-8DDE-083602CAE224}"/>
              </a:ext>
            </a:extLst>
          </p:cNvPr>
          <p:cNvSpPr>
            <a:spLocks noGrp="1"/>
          </p:cNvSpPr>
          <p:nvPr>
            <p:ph type="title"/>
          </p:nvPr>
        </p:nvSpPr>
        <p:spPr>
          <a:xfrm>
            <a:off x="838200" y="298572"/>
            <a:ext cx="10515600" cy="1348265"/>
          </a:xfrm>
        </p:spPr>
        <p:txBody>
          <a:bodyPr>
            <a:normAutofit/>
          </a:bodyPr>
          <a:lstStyle/>
          <a:p>
            <a:r>
              <a:rPr lang="en-IN" sz="3200" b="1" u="sng" dirty="0">
                <a:latin typeface="Times New Roman" panose="02020603050405020304" pitchFamily="18" charset="0"/>
                <a:cs typeface="Times New Roman" panose="02020603050405020304" pitchFamily="18" charset="0"/>
              </a:rPr>
              <a:t>TARGET AUDIENCE</a:t>
            </a:r>
          </a:p>
        </p:txBody>
      </p:sp>
      <p:sp>
        <p:nvSpPr>
          <p:cNvPr id="3" name="Content Placeholder 2">
            <a:extLst>
              <a:ext uri="{FF2B5EF4-FFF2-40B4-BE49-F238E27FC236}">
                <a16:creationId xmlns:a16="http://schemas.microsoft.com/office/drawing/2014/main" id="{91D9D5F8-F1EF-4F0E-8FD2-99347E7658F3}"/>
              </a:ext>
            </a:extLst>
          </p:cNvPr>
          <p:cNvSpPr>
            <a:spLocks noGrp="1"/>
          </p:cNvSpPr>
          <p:nvPr>
            <p:ph idx="1"/>
          </p:nvPr>
        </p:nvSpPr>
        <p:spPr>
          <a:xfrm>
            <a:off x="838200" y="972704"/>
            <a:ext cx="10515600" cy="837676"/>
          </a:xfrm>
        </p:spPr>
        <p:txBody>
          <a:bodyPr>
            <a:normAutofit/>
          </a:bodyPr>
          <a:lstStyle/>
          <a:p>
            <a:r>
              <a:rPr lang="en-IN" sz="2000" dirty="0">
                <a:latin typeface="Times New Roman" panose="02020603050405020304" pitchFamily="18" charset="0"/>
                <a:cs typeface="Times New Roman" panose="02020603050405020304" pitchFamily="18" charset="0"/>
              </a:rPr>
              <a:t>This Project targets Local Investors, entrepreneurs looking to start or invest in a new café in a Chennai Locality </a:t>
            </a:r>
          </a:p>
        </p:txBody>
      </p:sp>
      <p:pic>
        <p:nvPicPr>
          <p:cNvPr id="5" name="Picture 4">
            <a:extLst>
              <a:ext uri="{FF2B5EF4-FFF2-40B4-BE49-F238E27FC236}">
                <a16:creationId xmlns:a16="http://schemas.microsoft.com/office/drawing/2014/main" id="{FD6EDCB7-3B46-4B74-A944-C6F314773C0A}"/>
              </a:ext>
            </a:extLst>
          </p:cNvPr>
          <p:cNvPicPr>
            <a:picLocks noChangeAspect="1"/>
          </p:cNvPicPr>
          <p:nvPr/>
        </p:nvPicPr>
        <p:blipFill>
          <a:blip r:embed="rId2"/>
          <a:stretch>
            <a:fillRect/>
          </a:stretch>
        </p:blipFill>
        <p:spPr>
          <a:xfrm>
            <a:off x="2662640" y="1995083"/>
            <a:ext cx="6174261" cy="3293014"/>
          </a:xfrm>
          <a:prstGeom prst="rect">
            <a:avLst/>
          </a:prstGeom>
        </p:spPr>
      </p:pic>
      <p:sp>
        <p:nvSpPr>
          <p:cNvPr id="7" name="TextBox 6">
            <a:extLst>
              <a:ext uri="{FF2B5EF4-FFF2-40B4-BE49-F238E27FC236}">
                <a16:creationId xmlns:a16="http://schemas.microsoft.com/office/drawing/2014/main" id="{FCDAF754-F5D8-424E-8D6F-B2685674C8DD}"/>
              </a:ext>
            </a:extLst>
          </p:cNvPr>
          <p:cNvSpPr txBox="1"/>
          <p:nvPr/>
        </p:nvSpPr>
        <p:spPr>
          <a:xfrm>
            <a:off x="4323424" y="5472800"/>
            <a:ext cx="3051698" cy="369332"/>
          </a:xfrm>
          <a:prstGeom prst="rect">
            <a:avLst/>
          </a:prstGeom>
          <a:noFill/>
        </p:spPr>
        <p:txBody>
          <a:bodyPr wrap="square">
            <a:spAutoFit/>
          </a:bodyPr>
          <a:lstStyle/>
          <a:p>
            <a:r>
              <a:rPr lang="en-IN" sz="1800" b="1" u="sng" dirty="0">
                <a:latin typeface="Times New Roman" panose="02020603050405020304" pitchFamily="18" charset="0"/>
                <a:cs typeface="Times New Roman" panose="02020603050405020304" pitchFamily="18" charset="0"/>
              </a:rPr>
              <a:t>Fig 1 MAP OF CHENNAI</a:t>
            </a:r>
            <a:endParaRPr lang="en-IN" dirty="0"/>
          </a:p>
        </p:txBody>
      </p:sp>
    </p:spTree>
    <p:extLst>
      <p:ext uri="{BB962C8B-B14F-4D97-AF65-F5344CB8AC3E}">
        <p14:creationId xmlns:p14="http://schemas.microsoft.com/office/powerpoint/2010/main" val="185904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01DD-B3CC-416F-9895-E699431E6233}"/>
              </a:ext>
            </a:extLst>
          </p:cNvPr>
          <p:cNvSpPr>
            <a:spLocks noGrp="1"/>
          </p:cNvSpPr>
          <p:nvPr>
            <p:ph type="title"/>
          </p:nvPr>
        </p:nvSpPr>
        <p:spPr>
          <a:xfrm>
            <a:off x="838200" y="649212"/>
            <a:ext cx="10515600" cy="966526"/>
          </a:xfrm>
        </p:spPr>
        <p:txBody>
          <a:bodyPr>
            <a:normAutofit/>
          </a:bodyPr>
          <a:lstStyle/>
          <a:p>
            <a:pPr algn="ctr"/>
            <a:r>
              <a:rPr lang="en-IN" sz="36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203FAE39-882C-471F-A14D-F33D318D3631}"/>
              </a:ext>
            </a:extLst>
          </p:cNvPr>
          <p:cNvSpPr>
            <a:spLocks noGrp="1"/>
          </p:cNvSpPr>
          <p:nvPr>
            <p:ph idx="1"/>
          </p:nvPr>
        </p:nvSpPr>
        <p:spPr>
          <a:xfrm>
            <a:off x="687280" y="1839257"/>
            <a:ext cx="11137776" cy="4028883"/>
          </a:xfrm>
        </p:spPr>
        <p:txBody>
          <a:bodyPr>
            <a:normAutofit/>
          </a:bodyPr>
          <a:lstStyle/>
          <a:p>
            <a:r>
              <a:rPr lang="en-IN" sz="2000" dirty="0">
                <a:latin typeface="Times New Roman" panose="02020603050405020304" pitchFamily="18" charset="0"/>
                <a:cs typeface="Times New Roman" panose="02020603050405020304" pitchFamily="18" charset="0"/>
              </a:rPr>
              <a:t>The neighbourhood data is extracted from Wikipedia, using web scrapping through beautiful soup. The extracted data is then cleaned and saved into the pandas </a:t>
            </a:r>
            <a:r>
              <a:rPr lang="en-IN" sz="2000" dirty="0" err="1">
                <a:latin typeface="Times New Roman" panose="02020603050405020304" pitchFamily="18" charset="0"/>
                <a:cs typeface="Times New Roman" panose="02020603050405020304" pitchFamily="18" charset="0"/>
              </a:rPr>
              <a:t>dataframe</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Then the Geographical Coordinates in the form of longitude and latitude are extracted for the neighbourhoods using the Python Geocoder Library. We then extract the Coordinates of Chennai, India using the same library. The Map of Chennai is visually represented using Folium library. </a:t>
            </a:r>
          </a:p>
          <a:p>
            <a:r>
              <a:rPr lang="en-IN" sz="2000" dirty="0">
                <a:latin typeface="Times New Roman" panose="02020603050405020304" pitchFamily="18" charset="0"/>
                <a:cs typeface="Times New Roman" panose="02020603050405020304" pitchFamily="18" charset="0"/>
              </a:rPr>
              <a:t>Then we use the foursquare API to extract top 100 venue information within a 1000 meter radius.</a:t>
            </a:r>
          </a:p>
          <a:p>
            <a:r>
              <a:rPr lang="en-IN" sz="2000" dirty="0">
                <a:latin typeface="Times New Roman" panose="02020603050405020304" pitchFamily="18" charset="0"/>
                <a:cs typeface="Times New Roman" panose="02020603050405020304" pitchFamily="18" charset="0"/>
              </a:rPr>
              <a:t> One hot encoding is used on venue categories as they are categorical in nature and then they grouped based on their neighbourhood they belong too. </a:t>
            </a:r>
          </a:p>
          <a:p>
            <a:r>
              <a:rPr lang="en-IN" sz="2000" dirty="0">
                <a:latin typeface="Times New Roman" panose="02020603050405020304" pitchFamily="18" charset="0"/>
                <a:cs typeface="Times New Roman" panose="02020603050405020304" pitchFamily="18" charset="0"/>
              </a:rPr>
              <a:t>We then use </a:t>
            </a:r>
            <a:r>
              <a:rPr lang="en-IN" sz="2000" dirty="0" err="1">
                <a:latin typeface="Times New Roman" panose="02020603050405020304" pitchFamily="18" charset="0"/>
                <a:cs typeface="Times New Roman" panose="02020603050405020304" pitchFamily="18" charset="0"/>
              </a:rPr>
              <a:t>Kmeans</a:t>
            </a:r>
            <a:r>
              <a:rPr lang="en-IN" sz="2000" dirty="0">
                <a:latin typeface="Times New Roman" panose="02020603050405020304" pitchFamily="18" charset="0"/>
                <a:cs typeface="Times New Roman" panose="02020603050405020304" pitchFamily="18" charset="0"/>
              </a:rPr>
              <a:t> which is a form of unsupervised learning to create 4 clusters and analyse them.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45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1AA5-A8D5-467E-B6CD-2BA20D238E47}"/>
              </a:ext>
            </a:extLst>
          </p:cNvPr>
          <p:cNvSpPr>
            <a:spLocks noGrp="1"/>
          </p:cNvSpPr>
          <p:nvPr>
            <p:ph type="title"/>
          </p:nvPr>
        </p:nvSpPr>
        <p:spPr>
          <a:xfrm>
            <a:off x="900344" y="965124"/>
            <a:ext cx="10515600" cy="735706"/>
          </a:xfrm>
        </p:spPr>
        <p:txBody>
          <a:bodyPr>
            <a:normAutofit/>
          </a:bodyPr>
          <a:lstStyle/>
          <a:p>
            <a:pPr algn="ctr"/>
            <a:r>
              <a:rPr lang="en-IN" sz="36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43CA6EC5-C07F-4522-86C4-7B311AFFBE3E}"/>
              </a:ext>
            </a:extLst>
          </p:cNvPr>
          <p:cNvSpPr>
            <a:spLocks noGrp="1"/>
          </p:cNvSpPr>
          <p:nvPr>
            <p:ph idx="1"/>
          </p:nvPr>
        </p:nvSpPr>
        <p:spPr>
          <a:xfrm>
            <a:off x="557351" y="1935333"/>
            <a:ext cx="10515600" cy="5218173"/>
          </a:xfrm>
        </p:spPr>
        <p:txBody>
          <a:bodyPr>
            <a:normAutofit/>
          </a:bodyPr>
          <a:lstStyle/>
          <a:p>
            <a:pPr marL="0" indent="0" algn="just">
              <a:buNone/>
            </a:pPr>
            <a:r>
              <a:rPr lang="en-IN" sz="2000" b="1" u="sng" dirty="0">
                <a:latin typeface="Times New Roman" panose="02020603050405020304" pitchFamily="18" charset="0"/>
                <a:cs typeface="Times New Roman" panose="02020603050405020304" pitchFamily="18" charset="0"/>
              </a:rPr>
              <a:t>The results are as follows : </a:t>
            </a:r>
          </a:p>
          <a:p>
            <a:pPr marL="0" indent="0">
              <a:buNone/>
            </a:pPr>
            <a:r>
              <a:rPr lang="en-IN" sz="1800" dirty="0">
                <a:latin typeface="Times New Roman" panose="02020603050405020304" pitchFamily="18" charset="0"/>
                <a:cs typeface="Times New Roman" panose="02020603050405020304" pitchFamily="18" charset="0"/>
              </a:rPr>
              <a:t>The neighbourhoods are divided into 4 clusters based on the frequency of cafes:</a:t>
            </a:r>
          </a:p>
          <a:p>
            <a:pPr marL="0" indent="0">
              <a:buNone/>
            </a:pPr>
            <a:r>
              <a:rPr lang="en-IN" sz="1800" dirty="0">
                <a:latin typeface="Times New Roman" panose="02020603050405020304" pitchFamily="18" charset="0"/>
                <a:cs typeface="Times New Roman" panose="02020603050405020304" pitchFamily="18" charset="0"/>
              </a:rPr>
              <a:t>Cluster 0 (Red) : Areas with less or no café’s</a:t>
            </a:r>
          </a:p>
          <a:p>
            <a:pPr marL="0" indent="0">
              <a:buNone/>
            </a:pPr>
            <a:r>
              <a:rPr lang="en-IN" sz="1800" dirty="0">
                <a:latin typeface="Times New Roman" panose="02020603050405020304" pitchFamily="18" charset="0"/>
                <a:cs typeface="Times New Roman" panose="02020603050405020304" pitchFamily="18" charset="0"/>
              </a:rPr>
              <a:t>Cluster 1 (Purple) : Areas with Decent Amount of Cafes</a:t>
            </a:r>
          </a:p>
          <a:p>
            <a:pPr marL="0" indent="0">
              <a:buNone/>
            </a:pPr>
            <a:r>
              <a:rPr lang="en-IN" sz="1800" dirty="0">
                <a:latin typeface="Times New Roman" panose="02020603050405020304" pitchFamily="18" charset="0"/>
                <a:cs typeface="Times New Roman" panose="02020603050405020304" pitchFamily="18" charset="0"/>
              </a:rPr>
              <a:t>Cluster 2 (Light Blue) : Areas with high number of cafes</a:t>
            </a:r>
          </a:p>
          <a:p>
            <a:pPr marL="0" indent="0">
              <a:buNone/>
            </a:pPr>
            <a:r>
              <a:rPr lang="en-IN" sz="1800" dirty="0">
                <a:latin typeface="Times New Roman" panose="02020603050405020304" pitchFamily="18" charset="0"/>
                <a:cs typeface="Times New Roman" panose="02020603050405020304" pitchFamily="18" charset="0"/>
              </a:rPr>
              <a:t>Cluster 3 (Yellow) : Areas with very limited number of Café’s</a:t>
            </a:r>
          </a:p>
          <a:p>
            <a:pPr marL="0" indent="0">
              <a:buNone/>
            </a:pPr>
            <a:r>
              <a:rPr lang="en-IN" sz="1800" dirty="0">
                <a:latin typeface="Times New Roman" panose="02020603050405020304" pitchFamily="18" charset="0"/>
                <a:cs typeface="Times New Roman" panose="02020603050405020304" pitchFamily="18" charset="0"/>
              </a:rPr>
              <a:t>The results are visualised in Fig 2</a:t>
            </a:r>
          </a:p>
        </p:txBody>
      </p:sp>
      <p:pic>
        <p:nvPicPr>
          <p:cNvPr id="5" name="Picture 4">
            <a:extLst>
              <a:ext uri="{FF2B5EF4-FFF2-40B4-BE49-F238E27FC236}">
                <a16:creationId xmlns:a16="http://schemas.microsoft.com/office/drawing/2014/main" id="{4BB72269-DAF0-44E6-8A53-D0213A3E017E}"/>
              </a:ext>
            </a:extLst>
          </p:cNvPr>
          <p:cNvPicPr>
            <a:picLocks noChangeAspect="1"/>
          </p:cNvPicPr>
          <p:nvPr/>
        </p:nvPicPr>
        <p:blipFill>
          <a:blip r:embed="rId2"/>
          <a:stretch>
            <a:fillRect/>
          </a:stretch>
        </p:blipFill>
        <p:spPr>
          <a:xfrm>
            <a:off x="8191917" y="2064778"/>
            <a:ext cx="3875333" cy="3874837"/>
          </a:xfrm>
          <a:prstGeom prst="rect">
            <a:avLst/>
          </a:prstGeom>
        </p:spPr>
      </p:pic>
      <p:sp>
        <p:nvSpPr>
          <p:cNvPr id="7" name="TextBox 6">
            <a:extLst>
              <a:ext uri="{FF2B5EF4-FFF2-40B4-BE49-F238E27FC236}">
                <a16:creationId xmlns:a16="http://schemas.microsoft.com/office/drawing/2014/main" id="{6AA50693-CFD1-4509-9728-FFF9C275A2A1}"/>
              </a:ext>
            </a:extLst>
          </p:cNvPr>
          <p:cNvSpPr txBox="1"/>
          <p:nvPr/>
        </p:nvSpPr>
        <p:spPr>
          <a:xfrm>
            <a:off x="9765717" y="5856155"/>
            <a:ext cx="727732"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Fig 2</a:t>
            </a:r>
            <a:endParaRPr lang="en-IN" dirty="0"/>
          </a:p>
        </p:txBody>
      </p:sp>
    </p:spTree>
    <p:extLst>
      <p:ext uri="{BB962C8B-B14F-4D97-AF65-F5344CB8AC3E}">
        <p14:creationId xmlns:p14="http://schemas.microsoft.com/office/powerpoint/2010/main" val="315542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D001F-EF4D-42C9-B79C-7641171DD8FC}"/>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56D6AB23-CE41-40FB-8BE2-568BF5ABEBC4}"/>
              </a:ext>
            </a:extLst>
          </p:cNvPr>
          <p:cNvSpPr>
            <a:spLocks noGrp="1"/>
          </p:cNvSpPr>
          <p:nvPr>
            <p:ph idx="1"/>
          </p:nvPr>
        </p:nvSpPr>
        <p:spPr>
          <a:xfrm>
            <a:off x="838200" y="1967667"/>
            <a:ext cx="10515600" cy="2426779"/>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According to the results , a large number of cafes are concentrated in Cluster 2, which has 4 to 5 cafes per Area, while a reasonable number of cafes are located in Cluster 1, which has 2 to 3 cafes each Area.  Cluster 3 has only one café each Area, which may be a great opportunity for new investors to open cafes with less competition. Cafes in Clusters 1 and 2 face intense competition from one another, however there are no cafes in Cluster 0 and opening a new cafe could be risky due to unknown circumstances that may have contributed to the resultant 0 cafes. Personally, I would urge investors to avoid areas in clusters 1 and 2, which have a high concentration of cafes and are subject to fierce rivalry, and instead start a cafe in cluster 3.</a:t>
            </a:r>
          </a:p>
        </p:txBody>
      </p:sp>
    </p:spTree>
    <p:extLst>
      <p:ext uri="{BB962C8B-B14F-4D97-AF65-F5344CB8AC3E}">
        <p14:creationId xmlns:p14="http://schemas.microsoft.com/office/powerpoint/2010/main" val="2891026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BA7A-0176-41C3-B2CF-3DC952845C40}"/>
              </a:ext>
            </a:extLst>
          </p:cNvPr>
          <p:cNvSpPr>
            <a:spLocks noGrp="1"/>
          </p:cNvSpPr>
          <p:nvPr>
            <p:ph type="title"/>
          </p:nvPr>
        </p:nvSpPr>
        <p:spPr>
          <a:xfrm>
            <a:off x="838200" y="693600"/>
            <a:ext cx="10515600" cy="1073058"/>
          </a:xfrm>
        </p:spPr>
        <p:txBody>
          <a:bodyPr>
            <a:normAutofit/>
          </a:bodyPr>
          <a:lstStyle/>
          <a:p>
            <a:pPr algn="ctr"/>
            <a:r>
              <a:rPr lang="en-IN"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64F8457-E678-45AA-B2BF-111C909120A6}"/>
              </a:ext>
            </a:extLst>
          </p:cNvPr>
          <p:cNvSpPr>
            <a:spLocks noGrp="1"/>
          </p:cNvSpPr>
          <p:nvPr>
            <p:ph idx="1"/>
          </p:nvPr>
        </p:nvSpPr>
        <p:spPr>
          <a:xfrm>
            <a:off x="838200" y="2119223"/>
            <a:ext cx="10515600" cy="3899838"/>
          </a:xfrm>
        </p:spPr>
        <p:txBody>
          <a:bodyPr>
            <a:normAutofit/>
          </a:bodyPr>
          <a:lstStyle/>
          <a:p>
            <a:r>
              <a:rPr lang="en-IN" sz="1800" dirty="0">
                <a:latin typeface="Times New Roman" panose="02020603050405020304" pitchFamily="18" charset="0"/>
                <a:cs typeface="Times New Roman" panose="02020603050405020304" pitchFamily="18" charset="0"/>
              </a:rPr>
              <a:t>We have identified a business problem, specified the data required. We have collected that data using various platforms and techniques and used machine learning to create 4 different clusters of the neighbourhood based on the frequency of the Cafe’s present in an area.</a:t>
            </a:r>
          </a:p>
          <a:p>
            <a:r>
              <a:rPr lang="en-IN" sz="1800" dirty="0">
                <a:latin typeface="Times New Roman" panose="02020603050405020304" pitchFamily="18" charset="0"/>
                <a:cs typeface="Times New Roman" panose="02020603050405020304" pitchFamily="18" charset="0"/>
              </a:rPr>
              <a:t>  Cluster 1 and 2 will suffer from high competition , cluster 0 has no café’s and cluster 3 which would be an ideal location to open a café given that there are only very limited café’s available which will provide very less competition. </a:t>
            </a:r>
          </a:p>
          <a:p>
            <a:r>
              <a:rPr lang="en-IN" sz="1800" dirty="0">
                <a:latin typeface="Times New Roman" panose="02020603050405020304" pitchFamily="18" charset="0"/>
                <a:cs typeface="Times New Roman" panose="02020603050405020304" pitchFamily="18" charset="0"/>
              </a:rPr>
              <a:t>This project can further be extended into multiple fields such as discovering and exploring venues such as schools , restaurants, theatres and hospitals.</a:t>
            </a:r>
          </a:p>
          <a:p>
            <a:r>
              <a:rPr lang="en-IN" sz="1800" dirty="0">
                <a:latin typeface="Times New Roman" panose="02020603050405020304" pitchFamily="18" charset="0"/>
                <a:cs typeface="Times New Roman" panose="02020603050405020304" pitchFamily="18" charset="0"/>
              </a:rPr>
              <a:t> Through this project we hope to provide enough insight to the stakeholders, that they can make smart decision as to which neighbourhood can be the most suitable place for them to invest there money.</a:t>
            </a:r>
          </a:p>
        </p:txBody>
      </p:sp>
    </p:spTree>
    <p:extLst>
      <p:ext uri="{BB962C8B-B14F-4D97-AF65-F5344CB8AC3E}">
        <p14:creationId xmlns:p14="http://schemas.microsoft.com/office/powerpoint/2010/main" val="16584905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TotalTime>
  <Words>801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COURSERA  IBM Applied Data Science Capstone Project</vt:lpstr>
      <vt:lpstr>INTRODUCTION</vt:lpstr>
      <vt:lpstr>DATA COLLECTION</vt:lpstr>
      <vt:lpstr>TARGET AUDIENCE</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IBM Applied Data Science Capstone Project</dc:title>
  <dc:creator>vaibhav</dc:creator>
  <cp:lastModifiedBy>vaibhav</cp:lastModifiedBy>
  <cp:revision>8</cp:revision>
  <dcterms:created xsi:type="dcterms:W3CDTF">2021-06-27T08:20:52Z</dcterms:created>
  <dcterms:modified xsi:type="dcterms:W3CDTF">2021-06-27T09:05:46Z</dcterms:modified>
</cp:coreProperties>
</file>