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8" r:id="rId2"/>
    <p:sldId id="267" r:id="rId3"/>
    <p:sldId id="271" r:id="rId4"/>
    <p:sldId id="273" r:id="rId5"/>
    <p:sldId id="272" r:id="rId6"/>
    <p:sldId id="281" r:id="rId7"/>
    <p:sldId id="275" r:id="rId8"/>
    <p:sldId id="282" r:id="rId9"/>
    <p:sldId id="283" r:id="rId10"/>
    <p:sldId id="278" r:id="rId11"/>
    <p:sldId id="27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8F7864-C0F4-461E-80EC-EDC6D8A33655}">
          <p14:sldIdLst>
            <p14:sldId id="268"/>
            <p14:sldId id="267"/>
            <p14:sldId id="271"/>
            <p14:sldId id="273"/>
            <p14:sldId id="272"/>
          </p14:sldIdLst>
        </p14:section>
        <p14:section name="Untitled Section" id="{39CAE696-74A7-49A3-81EA-BEE33346FC90}">
          <p14:sldIdLst>
            <p14:sldId id="281"/>
            <p14:sldId id="275"/>
            <p14:sldId id="282"/>
            <p14:sldId id="283"/>
            <p14:sldId id="278"/>
            <p14:sldId id="279"/>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6DA2C8-0229-4986-8A0B-9AE40DB16BF4}" v="46" dt="2024-09-30T13:40:46.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78" d="100"/>
          <a:sy n="78" d="100"/>
        </p:scale>
        <p:origin x="1555"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15:31:41.639"/>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8B78-DEEB-4A0F-9FF1-903126737E5B}" type="datetimeFigureOut">
              <a:rPr lang="en-IN" smtClean="0"/>
              <a:t>03-10-2024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44C20-C0B5-4009-9C3E-C350FA4DE26B}" type="slidenum">
              <a:rPr lang="en-IN" smtClean="0"/>
              <a:t>‹#›</a:t>
            </a:fld>
            <a:endParaRPr lang="en-IN"/>
          </a:p>
        </p:txBody>
      </p:sp>
    </p:spTree>
    <p:extLst>
      <p:ext uri="{BB962C8B-B14F-4D97-AF65-F5344CB8AC3E}">
        <p14:creationId xmlns:p14="http://schemas.microsoft.com/office/powerpoint/2010/main" val="3761231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F44C20-C0B5-4009-9C3E-C350FA4DE26B}" type="slidenum">
              <a:rPr lang="en-IN" smtClean="0"/>
              <a:t>5</a:t>
            </a:fld>
            <a:endParaRPr lang="en-IN"/>
          </a:p>
        </p:txBody>
      </p:sp>
    </p:spTree>
    <p:extLst>
      <p:ext uri="{BB962C8B-B14F-4D97-AF65-F5344CB8AC3E}">
        <p14:creationId xmlns:p14="http://schemas.microsoft.com/office/powerpoint/2010/main" val="95458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10/3/2024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10/3/2024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10/3/2024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10/3/2024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 TargetMode="External"/><Relationship Id="rId7" Type="http://schemas.openxmlformats.org/officeDocument/2006/relationships/hyperlink" Target="https://chatgpt.com/" TargetMode="External"/><Relationship Id="rId2" Type="http://schemas.openxmlformats.org/officeDocument/2006/relationships/hyperlink" Target="https://www.supercook.com/#/desktop" TargetMode="External"/><Relationship Id="rId1" Type="http://schemas.openxmlformats.org/officeDocument/2006/relationships/slideLayout" Target="../slideLayouts/slideLayout3.xml"/><Relationship Id="rId6" Type="http://schemas.openxmlformats.org/officeDocument/2006/relationships/hyperlink" Target="https://www.google.com/chrome/index.html" TargetMode="External"/><Relationship Id="rId5" Type="http://schemas.openxmlformats.org/officeDocument/2006/relationships/hyperlink" Target="https://www.youtube.com/" TargetMode="External"/><Relationship Id="rId4" Type="http://schemas.openxmlformats.org/officeDocument/2006/relationships/hyperlink" Target="https://getbootstrap.com/" TargetMode="External"/></Relationships>
</file>

<file path=ppt/slides/_rels/slide12.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014955"/>
            <a:ext cx="7488832" cy="1754326"/>
          </a:xfrm>
          <a:prstGeom prst="rect">
            <a:avLst/>
          </a:prstGeom>
          <a:noFill/>
        </p:spPr>
        <p:txBody>
          <a:bodyPr wrap="square" rtlCol="0">
            <a:spAutoFit/>
          </a:bodyPr>
          <a:lstStyle/>
          <a:p>
            <a:pPr algn="ctr"/>
            <a:r>
              <a:rPr lang="en-US" sz="4400" dirty="0">
                <a:solidFill>
                  <a:srgbClr val="FF0000"/>
                </a:solidFill>
                <a:latin typeface="Arial Black" pitchFamily="34" charset="0"/>
              </a:rPr>
              <a:t>Front End Engineering-I      </a:t>
            </a:r>
            <a:r>
              <a:rPr lang="en-US" sz="2800" dirty="0">
                <a:solidFill>
                  <a:srgbClr val="FF0000"/>
                </a:solidFill>
                <a:latin typeface="Arial Black" pitchFamily="34" charset="0"/>
              </a:rPr>
              <a:t>Project : </a:t>
            </a:r>
            <a:r>
              <a:rPr lang="en-US" sz="2800" dirty="0" err="1">
                <a:solidFill>
                  <a:srgbClr val="FF0000"/>
                </a:solidFill>
                <a:highlight>
                  <a:srgbClr val="FFFF00"/>
                </a:highlight>
                <a:latin typeface="Arial Black" pitchFamily="34" charset="0"/>
              </a:rPr>
              <a:t>FlavourFi</a:t>
            </a:r>
            <a:r>
              <a:rPr lang="en-US" sz="2800" dirty="0">
                <a:solidFill>
                  <a:srgbClr val="FF0000"/>
                </a:solidFill>
                <a:highlight>
                  <a:srgbClr val="FFFF00"/>
                </a:highlight>
                <a:latin typeface="Arial Black" pitchFamily="34" charset="0"/>
              </a:rPr>
              <a:t> (Recipe Finder) </a:t>
            </a:r>
          </a:p>
          <a:p>
            <a:pPr algn="ctr"/>
            <a:endParaRPr lang="en-US" sz="3600" dirty="0">
              <a:solidFill>
                <a:srgbClr val="FF0000"/>
              </a:solidFill>
              <a:latin typeface="Arial Black" pitchFamily="34" charset="0"/>
            </a:endParaRPr>
          </a:p>
        </p:txBody>
      </p:sp>
      <p:sp>
        <p:nvSpPr>
          <p:cNvPr id="6" name="TextBox 5">
            <a:extLst>
              <a:ext uri="{FF2B5EF4-FFF2-40B4-BE49-F238E27FC236}">
                <a16:creationId xmlns:a16="http://schemas.microsoft.com/office/drawing/2014/main" id="{39596CC0-0544-9FD2-7AFD-B23ECB7AE8F4}"/>
              </a:ext>
            </a:extLst>
          </p:cNvPr>
          <p:cNvSpPr txBox="1"/>
          <p:nvPr/>
        </p:nvSpPr>
        <p:spPr>
          <a:xfrm>
            <a:off x="2051720" y="2564904"/>
            <a:ext cx="5328592" cy="2215991"/>
          </a:xfrm>
          <a:prstGeom prst="rect">
            <a:avLst/>
          </a:prstGeom>
          <a:solidFill>
            <a:schemeClr val="accent6">
              <a:lumMod val="60000"/>
              <a:lumOff val="40000"/>
            </a:schemeClr>
          </a:solidFill>
        </p:spPr>
        <p:txBody>
          <a:bodyPr wrap="square" rtlCol="0">
            <a:spAutoFit/>
          </a:bodyPr>
          <a:lstStyle/>
          <a:p>
            <a:r>
              <a:rPr lang="en-US" sz="2000" dirty="0"/>
              <a:t>Team Name : Team 11</a:t>
            </a:r>
          </a:p>
          <a:p>
            <a:r>
              <a:rPr lang="en-US" sz="2000" dirty="0"/>
              <a:t>Team member : Vaibhav Jain  (2410991751) </a:t>
            </a:r>
          </a:p>
          <a:p>
            <a:r>
              <a:rPr lang="en-US" sz="2000" dirty="0"/>
              <a:t>                             Vansh Pannu (2410991758)</a:t>
            </a:r>
          </a:p>
          <a:p>
            <a:r>
              <a:rPr lang="en-US" sz="2000" dirty="0"/>
              <a:t>                             Vinay              (2410991779)</a:t>
            </a:r>
          </a:p>
          <a:p>
            <a:endParaRPr lang="en-US" sz="2000" dirty="0"/>
          </a:p>
          <a:p>
            <a:r>
              <a:rPr lang="en-US" sz="2000" dirty="0">
                <a:latin typeface="Times New Roman" pitchFamily="18" charset="0"/>
                <a:cs typeface="Times New Roman" pitchFamily="18" charset="0"/>
              </a:rPr>
              <a:t>Faculty Coordinator : Dr. Mandeep Singh Devgan</a:t>
            </a:r>
            <a:endParaRPr lang="en-US" dirty="0">
              <a:solidFill>
                <a:schemeClr val="bg1"/>
              </a:solidFill>
            </a:endParaRPr>
          </a:p>
          <a:p>
            <a:endParaRPr lang="en-US" dirty="0">
              <a:solidFill>
                <a:schemeClr val="bg1"/>
              </a:solidFill>
            </a:endParaRPr>
          </a:p>
        </p:txBody>
      </p:sp>
      <p:sp>
        <p:nvSpPr>
          <p:cNvPr id="9" name="TextBox 8"/>
          <p:cNvSpPr txBox="1"/>
          <p:nvPr/>
        </p:nvSpPr>
        <p:spPr>
          <a:xfrm>
            <a:off x="1188767" y="5872662"/>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23528" y="1052736"/>
            <a:ext cx="8352928" cy="3046988"/>
          </a:xfrm>
          <a:prstGeom prst="rect">
            <a:avLst/>
          </a:prstGeom>
        </p:spPr>
        <p:txBody>
          <a:bodyPr wrap="square">
            <a:spAutoFit/>
          </a:bodyPr>
          <a:lstStyle/>
          <a:p>
            <a:r>
              <a:rPr lang="en-US" sz="2400" dirty="0">
                <a:latin typeface="Times New Roman" pitchFamily="18" charset="0"/>
                <a:cs typeface="Times New Roman" pitchFamily="18" charset="0"/>
              </a:rPr>
              <a:t>Recipe application has a function to find recipes with ingredients that match what is owned by the user . This is a </a:t>
            </a:r>
          </a:p>
          <a:p>
            <a:r>
              <a:rPr lang="en-US" sz="2400" dirty="0">
                <a:latin typeface="Times New Roman" pitchFamily="18" charset="0"/>
                <a:cs typeface="Times New Roman" pitchFamily="18" charset="0"/>
              </a:rPr>
              <a:t>personalized app which is useful to those who don’t know cooking. Users can find recipes either by selecting </a:t>
            </a:r>
          </a:p>
          <a:p>
            <a:r>
              <a:rPr lang="en-US" sz="2400" dirty="0">
                <a:latin typeface="Times New Roman" pitchFamily="18" charset="0"/>
                <a:cs typeface="Times New Roman" pitchFamily="18" charset="0"/>
              </a:rPr>
              <a:t>ingredients from the application or by using image processing method to scan the list of available ingredients to get </a:t>
            </a:r>
          </a:p>
          <a:p>
            <a:r>
              <a:rPr lang="en-US" sz="2400" dirty="0">
                <a:latin typeface="Times New Roman" pitchFamily="18" charset="0"/>
                <a:cs typeface="Times New Roman" pitchFamily="18" charset="0"/>
              </a:rPr>
              <a:t>the recipes accordingly. Based on users health preferences ,the recipes are filtered.</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5" name="TextBox 4">
            <a:extLst>
              <a:ext uri="{FF2B5EF4-FFF2-40B4-BE49-F238E27FC236}">
                <a16:creationId xmlns:a16="http://schemas.microsoft.com/office/drawing/2014/main" id="{84CD103F-DF6D-1A10-12FB-042BC99FAC7E}"/>
              </a:ext>
            </a:extLst>
          </p:cNvPr>
          <p:cNvSpPr txBox="1"/>
          <p:nvPr/>
        </p:nvSpPr>
        <p:spPr>
          <a:xfrm>
            <a:off x="539552" y="572852"/>
            <a:ext cx="8352928" cy="8402300"/>
          </a:xfrm>
          <a:prstGeom prst="rect">
            <a:avLst/>
          </a:prstGeom>
          <a:noFill/>
        </p:spPr>
        <p:txBody>
          <a:bodyPr wrap="square">
            <a:spAutoFit/>
          </a:bodyPr>
          <a:lstStyle/>
          <a:p>
            <a:endParaRPr lang="en-US" dirty="0"/>
          </a:p>
          <a:p>
            <a:r>
              <a:rPr lang="en-US" sz="2800" b="1" dirty="0"/>
              <a:t>References </a:t>
            </a:r>
          </a:p>
          <a:p>
            <a:pPr marL="342900" indent="-342900">
              <a:buFont typeface="Arial" panose="020B0604020202020204" pitchFamily="34" charset="0"/>
              <a:buChar char="•"/>
            </a:pPr>
            <a:r>
              <a:rPr lang="en-US" sz="2000" b="1" dirty="0">
                <a:hlinkClick r:id="rId2"/>
              </a:rPr>
              <a:t>https://www.supercook.com/#/desktop</a:t>
            </a:r>
            <a:endParaRPr lang="en-US" sz="2000" b="1" dirty="0"/>
          </a:p>
          <a:p>
            <a:pPr marL="342900" indent="-342900">
              <a:buFont typeface="Arial" panose="020B0604020202020204" pitchFamily="34" charset="0"/>
              <a:buChar char="•"/>
            </a:pPr>
            <a:endParaRPr lang="en-US" sz="2000" b="1" dirty="0"/>
          </a:p>
          <a:p>
            <a:endParaRPr lang="en-US" sz="2000" b="1" dirty="0"/>
          </a:p>
          <a:p>
            <a:r>
              <a:rPr lang="en-US" sz="2800" b="1" dirty="0"/>
              <a:t>Web Development Resources:</a:t>
            </a:r>
          </a:p>
          <a:p>
            <a:pPr marL="342900" indent="-342900">
              <a:buFont typeface="Arial" panose="020B0604020202020204" pitchFamily="34" charset="0"/>
              <a:buChar char="•"/>
            </a:pPr>
            <a:r>
              <a:rPr lang="en-US" sz="2000" b="1" dirty="0"/>
              <a:t>W3school</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hlinkClick r:id="rId3"/>
              </a:rPr>
              <a:t>https://www.w3schools.com/</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lang="en-US" sz="2000" b="1" dirty="0"/>
          </a:p>
          <a:p>
            <a:pPr marL="342900" indent="-342900">
              <a:buFont typeface="Arial" panose="020B0604020202020204" pitchFamily="34" charset="0"/>
              <a:buChar char="•"/>
            </a:pPr>
            <a:r>
              <a:rPr lang="en-US" sz="2000" b="1" dirty="0"/>
              <a:t>Bootstrap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hlinkClick r:id="rId4"/>
              </a:rPr>
              <a:t>https://getbootstrap.com/</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lang="en-US" sz="2000" b="1" dirty="0"/>
          </a:p>
          <a:p>
            <a:pPr lvl="2"/>
            <a:endParaRPr lang="en-US" sz="2000" b="1" dirty="0"/>
          </a:p>
          <a:p>
            <a:r>
              <a:rPr lang="en-US" sz="2800" b="1" dirty="0"/>
              <a:t>Additional </a:t>
            </a:r>
            <a:r>
              <a:rPr lang="en-US" sz="2800" b="1" dirty="0" err="1"/>
              <a:t>Resourses</a:t>
            </a:r>
            <a:r>
              <a:rPr lang="en-US" sz="2800" b="1" dirty="0"/>
              <a:t>:</a:t>
            </a:r>
          </a:p>
          <a:p>
            <a:pPr marL="285750" indent="-285750">
              <a:buFont typeface="Arial" panose="020B0604020202020204" pitchFamily="34" charset="0"/>
              <a:buChar char="•"/>
            </a:pPr>
            <a:r>
              <a:rPr lang="en-US" sz="2000" b="1" dirty="0" err="1"/>
              <a:t>Youtube</a:t>
            </a:r>
            <a:r>
              <a:rPr lang="en-US" sz="2000" b="1" dirty="0"/>
              <a:t>:</a:t>
            </a:r>
            <a:r>
              <a:rPr lang="en-IN" sz="2000" dirty="0">
                <a:hlinkClick r:id="rId5"/>
              </a:rPr>
              <a:t> YouTube</a:t>
            </a:r>
            <a:endParaRPr lang="en-US" sz="2000" b="1" dirty="0"/>
          </a:p>
          <a:p>
            <a:pPr marL="285750" indent="-285750">
              <a:buFont typeface="Arial" panose="020B0604020202020204" pitchFamily="34" charset="0"/>
              <a:buChar char="•"/>
            </a:pPr>
            <a:r>
              <a:rPr lang="en-US" sz="2000" b="1" dirty="0"/>
              <a:t>Google:</a:t>
            </a:r>
            <a:r>
              <a:rPr lang="en-IN" sz="2000" dirty="0"/>
              <a:t> </a:t>
            </a:r>
            <a:r>
              <a:rPr lang="en-IN" sz="2000" dirty="0">
                <a:hlinkClick r:id="rId6"/>
              </a:rPr>
              <a:t>Google Chrome Web Browser</a:t>
            </a:r>
            <a:endParaRPr lang="en-US" sz="2000" b="1" dirty="0"/>
          </a:p>
          <a:p>
            <a:pPr marL="285750" indent="-285750">
              <a:buFont typeface="Arial" panose="020B0604020202020204" pitchFamily="34" charset="0"/>
              <a:buChar char="•"/>
            </a:pPr>
            <a:r>
              <a:rPr lang="en-US" sz="2000" b="1" dirty="0"/>
              <a:t>ChatGPT:</a:t>
            </a:r>
            <a:r>
              <a:rPr lang="en-IN" sz="2000" dirty="0">
                <a:hlinkClick r:id="rId7"/>
              </a:rPr>
              <a:t> ChatGPT</a:t>
            </a:r>
            <a:endParaRPr lang="en-IN" sz="2000" dirty="0"/>
          </a:p>
          <a:p>
            <a:pPr marL="285750" indent="-285750">
              <a:buFont typeface="Arial" panose="020B0604020202020204" pitchFamily="34" charset="0"/>
              <a:buChar char="•"/>
            </a:pPr>
            <a:r>
              <a:rPr lang="en-IN" sz="2000" b="1" dirty="0" err="1"/>
              <a:t>Css</a:t>
            </a:r>
            <a:r>
              <a:rPr lang="en-IN" sz="2000" b="1" dirty="0"/>
              <a:t> Gradient Finder:  https://www.gradientmagic.com/collection/complexshapes</a:t>
            </a:r>
            <a:endParaRPr lang="en-US" sz="2000" b="1" dirty="0"/>
          </a:p>
          <a:p>
            <a:pPr marL="285750" indent="-285750">
              <a:buFont typeface="Arial" panose="020B0604020202020204" pitchFamily="34" charset="0"/>
              <a:buChar char="•"/>
            </a:pPr>
            <a:endParaRPr lang="en-US" sz="20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98BF4C9-48D0-C523-8834-D3F843597B37}"/>
                  </a:ext>
                </a:extLst>
              </p14:cNvPr>
              <p14:cNvContentPartPr/>
              <p14:nvPr/>
            </p14:nvContentPartPr>
            <p14:xfrm>
              <a:off x="-1887968" y="933797"/>
              <a:ext cx="360" cy="360"/>
            </p14:xfrm>
          </p:contentPart>
        </mc:Choice>
        <mc:Fallback xmlns="">
          <p:pic>
            <p:nvPicPr>
              <p:cNvPr id="4" name="Ink 3">
                <a:extLst>
                  <a:ext uri="{FF2B5EF4-FFF2-40B4-BE49-F238E27FC236}">
                    <a16:creationId xmlns:a16="http://schemas.microsoft.com/office/drawing/2014/main" id="{298BF4C9-48D0-C523-8834-D3F843597B37}"/>
                  </a:ext>
                </a:extLst>
              </p:cNvPr>
              <p:cNvPicPr/>
              <p:nvPr/>
            </p:nvPicPr>
            <p:blipFill>
              <a:blip r:embed="rId4"/>
              <a:stretch>
                <a:fillRect/>
              </a:stretch>
            </p:blipFill>
            <p:spPr>
              <a:xfrm>
                <a:off x="-1894088" y="927677"/>
                <a:ext cx="12600" cy="12600"/>
              </a:xfrm>
              <a:prstGeom prst="rect">
                <a:avLst/>
              </a:prstGeom>
            </p:spPr>
          </p:pic>
        </mc:Fallback>
      </mc:AlternateContent>
      <p:sp>
        <p:nvSpPr>
          <p:cNvPr id="3" name="TextBox 2">
            <a:extLst>
              <a:ext uri="{FF2B5EF4-FFF2-40B4-BE49-F238E27FC236}">
                <a16:creationId xmlns:a16="http://schemas.microsoft.com/office/drawing/2014/main" id="{79E2AE67-C295-B77D-F963-FD56641CE3B3}"/>
              </a:ext>
            </a:extLst>
          </p:cNvPr>
          <p:cNvSpPr txBox="1"/>
          <p:nvPr/>
        </p:nvSpPr>
        <p:spPr>
          <a:xfrm>
            <a:off x="2195736" y="2875002"/>
            <a:ext cx="6480720" cy="1107996"/>
          </a:xfrm>
          <a:prstGeom prst="rect">
            <a:avLst/>
          </a:prstGeom>
          <a:noFill/>
        </p:spPr>
        <p:txBody>
          <a:bodyPr wrap="square" rtlCol="0">
            <a:spAutoFit/>
          </a:bodyPr>
          <a:lstStyle/>
          <a:p>
            <a:r>
              <a:rPr lang="en-US" sz="6600" b="1" dirty="0"/>
              <a:t>THANK YOU</a:t>
            </a: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 Introduction</a:t>
            </a:r>
          </a:p>
          <a:p>
            <a:pPr>
              <a:buFont typeface="Arial" pitchFamily="34" charset="0"/>
              <a:buChar char="•"/>
            </a:pPr>
            <a:r>
              <a:rPr lang="en-US" sz="2800" dirty="0">
                <a:latin typeface="Times New Roman" pitchFamily="18" charset="0"/>
                <a:cs typeface="Times New Roman" pitchFamily="18" charset="0"/>
              </a:rPr>
              <a:t> Problem Statement</a:t>
            </a:r>
          </a:p>
          <a:p>
            <a:pPr>
              <a:buFont typeface="Arial" pitchFamily="34" charset="0"/>
              <a:buChar char="•"/>
            </a:pPr>
            <a:r>
              <a:rPr lang="en-US" sz="2800" dirty="0">
                <a:latin typeface="Times New Roman" pitchFamily="18" charset="0"/>
                <a:cs typeface="Times New Roman" pitchFamily="18" charset="0"/>
              </a:rPr>
              <a:t> Technical Details</a:t>
            </a:r>
          </a:p>
          <a:p>
            <a:pPr>
              <a:buFont typeface="Arial" pitchFamily="34" charset="0"/>
              <a:buChar char="•"/>
            </a:pPr>
            <a:r>
              <a:rPr lang="en-US" sz="2800" dirty="0">
                <a:latin typeface="Times New Roman" pitchFamily="18" charset="0"/>
                <a:cs typeface="Times New Roman" pitchFamily="18" charset="0"/>
              </a:rPr>
              <a:t> Key Features </a:t>
            </a:r>
          </a:p>
          <a:p>
            <a:pPr>
              <a:buFont typeface="Arial" pitchFamily="34" charset="0"/>
              <a:buChar char="•"/>
            </a:pPr>
            <a:r>
              <a:rPr lang="en-US" sz="2800" dirty="0">
                <a:latin typeface="Times New Roman" pitchFamily="18" charset="0"/>
                <a:cs typeface="Times New Roman" pitchFamily="18" charset="0"/>
              </a:rPr>
              <a:t> Project Highlights</a:t>
            </a:r>
          </a:p>
          <a:p>
            <a:pPr>
              <a:buFont typeface="Arial" pitchFamily="34" charset="0"/>
              <a:buChar char="•"/>
            </a:pPr>
            <a:r>
              <a:rPr lang="en-US" sz="2800" dirty="0">
                <a:latin typeface="Times New Roman" pitchFamily="18" charset="0"/>
                <a:cs typeface="Times New Roman" pitchFamily="18" charset="0"/>
              </a:rPr>
              <a:t> Bonus Feature</a:t>
            </a:r>
          </a:p>
          <a:p>
            <a:pPr>
              <a:buFont typeface="Arial" pitchFamily="34" charset="0"/>
              <a:buChar char="•"/>
            </a:pPr>
            <a:r>
              <a:rPr lang="en-US" sz="2800" dirty="0">
                <a:latin typeface="Times New Roman" pitchFamily="18" charset="0"/>
                <a:cs typeface="Times New Roman" pitchFamily="18" charset="0"/>
              </a:rPr>
              <a:t> Conclusion</a:t>
            </a:r>
          </a:p>
          <a:p>
            <a:pPr>
              <a:buFont typeface="Arial" pitchFamily="34" charset="0"/>
              <a:buChar char="•"/>
            </a:pPr>
            <a:r>
              <a:rPr lang="en-US" sz="2800" dirty="0">
                <a:latin typeface="Times New Roman" pitchFamily="18" charset="0"/>
                <a:cs typeface="Times New Roman" pitchFamily="18" charset="0"/>
              </a:rPr>
              <a:t> 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311860" y="965041"/>
            <a:ext cx="5832140" cy="5632311"/>
          </a:xfrm>
          <a:prstGeom prst="rect">
            <a:avLst/>
          </a:prstGeom>
        </p:spPr>
        <p:txBody>
          <a:bodyPr wrap="square">
            <a:spAutoFit/>
          </a:bodyPr>
          <a:lstStyle/>
          <a:p>
            <a:r>
              <a:rPr lang="en-US" sz="2400" dirty="0">
                <a:latin typeface="Times New Roman" pitchFamily="18" charset="0"/>
                <a:cs typeface="Times New Roman" pitchFamily="18" charset="0"/>
              </a:rPr>
              <a:t>In this project, we are creating a recipe finder application. We have given the application name “ </a:t>
            </a:r>
            <a:r>
              <a:rPr lang="en-US" sz="2400" dirty="0" err="1">
                <a:latin typeface="Times New Roman" pitchFamily="18" charset="0"/>
                <a:cs typeface="Times New Roman" pitchFamily="18" charset="0"/>
              </a:rPr>
              <a:t>FlavourFi</a:t>
            </a:r>
            <a:r>
              <a:rPr lang="en-US" sz="2400" dirty="0">
                <a:latin typeface="Times New Roman" pitchFamily="18" charset="0"/>
                <a:cs typeface="Times New Roman" pitchFamily="18" charset="0"/>
              </a:rPr>
              <a:t>“. This application allows users to search for a wide range of recipes for different dishes. In this, your go-to destination      for discovering delicious, easy-to-make recipes from around the world! Whether you're a seasoned chef or just starting out, our site offers a diverse collection of dishes to suit every taste and occasion. Simply input the ingredients you have on hand, and we’ll find the perfect recipe for you. Explore step-by-step guides, customize meals based on dietary preferences, and enjoy cooking like never before on our site.</a:t>
            </a:r>
          </a:p>
        </p:txBody>
      </p:sp>
      <p:pic>
        <p:nvPicPr>
          <p:cNvPr id="5" name="Picture 4">
            <a:extLst>
              <a:ext uri="{FF2B5EF4-FFF2-40B4-BE49-F238E27FC236}">
                <a16:creationId xmlns:a16="http://schemas.microsoft.com/office/drawing/2014/main" id="{5E69CAB7-94B0-9750-360B-9BF64B313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11" y="2348880"/>
            <a:ext cx="3132348" cy="2700800"/>
          </a:xfrm>
          <a:prstGeom prst="rect">
            <a:avLst/>
          </a:prstGeom>
        </p:spPr>
      </p:pic>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467544" y="965041"/>
            <a:ext cx="8136904" cy="5632311"/>
          </a:xfrm>
          <a:prstGeom prst="rect">
            <a:avLst/>
          </a:prstGeom>
        </p:spPr>
        <p:txBody>
          <a:bodyPr wrap="square">
            <a:spAutoFit/>
          </a:bodyPr>
          <a:lstStyle/>
          <a:p>
            <a:pPr algn="just"/>
            <a:r>
              <a:rPr lang="en-US" sz="2400" dirty="0">
                <a:latin typeface="Times New Roman" pitchFamily="18" charset="0"/>
                <a:cs typeface="Times New Roman" pitchFamily="18" charset="0"/>
              </a:rPr>
              <a:t>In today’s fast-paced world, many individuals face challenges when it comes to meal planning and cooking. Often, people struggle to decide what to cook based on the ingredients they have available, leading to food waste, unhealthy food choices, or unnecessary grocery trips. Additionally, accommodating dietary preferences, time constraints, and different cooking skill levels adds to the complexity of meal preparation. There is a need for a platform that simplifies the process of finding and preparing meals by recommending recipes based on available ingredients, dietary requirements, and cooking expertise, while offering clear instructions, portion control, and customization options. This platform will help users save time, reduce stress, minimize food waste, and promote healthier eating habits by providing personalized recipe recommendations tailored to individual needs and resources</a:t>
            </a:r>
            <a:r>
              <a:rPr lang="en-US" sz="2000" dirty="0">
                <a:latin typeface="Times New Roman" pitchFamily="18" charset="0"/>
                <a:cs typeface="Times New Roman" pitchFamily="18" charset="0"/>
              </a:rPr>
              <a:t>.</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052736"/>
            <a:ext cx="8136904" cy="5016758"/>
          </a:xfrm>
          <a:prstGeom prst="rect">
            <a:avLst/>
          </a:prstGeom>
        </p:spPr>
        <p:txBody>
          <a:bodyPr wrap="square">
            <a:spAutoFit/>
          </a:bodyPr>
          <a:lstStyle/>
          <a:p>
            <a:pPr algn="ctr"/>
            <a:r>
              <a:rPr lang="en-US" sz="2400" dirty="0">
                <a:latin typeface="Times New Roman" pitchFamily="18" charset="0"/>
                <a:cs typeface="Times New Roman" pitchFamily="18" charset="0"/>
              </a:rPr>
              <a:t>Creating a recipe finder website involves several technical components. Here’s a breakdown of key area we will typically focus on: </a:t>
            </a:r>
          </a:p>
          <a:p>
            <a:pPr algn="ctr"/>
            <a:endParaRPr lang="en-US" sz="2400" dirty="0">
              <a:latin typeface="Times New Roman" pitchFamily="18" charset="0"/>
              <a:cs typeface="Times New Roman" pitchFamily="18" charset="0"/>
            </a:endParaRPr>
          </a:p>
          <a:p>
            <a:pPr marL="342900" indent="-342900" algn="ctr">
              <a:buFont typeface="Arial" panose="020B0604020202020204" pitchFamily="34" charset="0"/>
              <a:buChar char="•"/>
            </a:pPr>
            <a:r>
              <a:rPr lang="en-US" sz="3200" dirty="0">
                <a:latin typeface="Times New Roman" pitchFamily="18" charset="0"/>
                <a:cs typeface="Times New Roman" pitchFamily="18" charset="0"/>
              </a:rPr>
              <a:t>Frontend Development</a:t>
            </a:r>
          </a:p>
          <a:p>
            <a:pPr algn="ctr"/>
            <a:r>
              <a:rPr lang="en-US" sz="2400" dirty="0">
                <a:latin typeface="Times New Roman" pitchFamily="18" charset="0"/>
                <a:cs typeface="Times New Roman" pitchFamily="18" charset="0"/>
              </a:rPr>
              <a:t>We will focus on creating a dynamic, responsive user interface              that interacts with an API or a backend to fetch recipe data. Here are the technical details for the frontend development:</a:t>
            </a:r>
          </a:p>
          <a:p>
            <a:pPr algn="ctr"/>
            <a:r>
              <a:rPr lang="en-US" sz="2400" dirty="0">
                <a:latin typeface="Times New Roman" pitchFamily="18" charset="0"/>
                <a:cs typeface="Times New Roman" pitchFamily="18" charset="0"/>
              </a:rPr>
              <a:t>  1.HTML: For structuring the content and layout of the website.</a:t>
            </a:r>
          </a:p>
          <a:p>
            <a:pPr algn="ctr"/>
            <a:r>
              <a:rPr lang="en-US" sz="2400" dirty="0">
                <a:latin typeface="Times New Roman" pitchFamily="18" charset="0"/>
                <a:cs typeface="Times New Roman" pitchFamily="18" charset="0"/>
              </a:rPr>
              <a:t>2.CSS: For styling the website. Use pre-processors like Sass or    Less to manage complex styles more efficiently.</a:t>
            </a:r>
          </a:p>
          <a:p>
            <a:pPr algn="ctr"/>
            <a:r>
              <a:rPr lang="en-US" sz="2400" dirty="0">
                <a:latin typeface="Times New Roman" pitchFamily="18" charset="0"/>
                <a:cs typeface="Times New Roman" pitchFamily="18" charset="0"/>
              </a:rPr>
              <a:t>  3.JavaScript: The core language to make the site interactive and     handle API requests.</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BDEB-8E1A-B292-BB97-E9B485581C3A}"/>
              </a:ext>
            </a:extLst>
          </p:cNvPr>
          <p:cNvSpPr>
            <a:spLocks noGrp="1"/>
          </p:cNvSpPr>
          <p:nvPr>
            <p:ph type="title"/>
          </p:nvPr>
        </p:nvSpPr>
        <p:spPr>
          <a:xfrm>
            <a:off x="-1548680" y="332656"/>
            <a:ext cx="6477000" cy="838200"/>
          </a:xfrm>
        </p:spPr>
        <p:txBody>
          <a:bodyPr/>
          <a:lstStyle/>
          <a:p>
            <a:r>
              <a:rPr lang="en-US" sz="3200" dirty="0">
                <a:latin typeface="Times New Roman" pitchFamily="18" charset="0"/>
                <a:cs typeface="Times New Roman" pitchFamily="18" charset="0"/>
              </a:rPr>
              <a:t>Key Features</a:t>
            </a:r>
            <a:br>
              <a:rPr lang="en-US" sz="32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9DA26786-3851-A387-3325-411B649615EB}"/>
              </a:ext>
            </a:extLst>
          </p:cNvPr>
          <p:cNvSpPr>
            <a:spLocks noGrp="1"/>
          </p:cNvSpPr>
          <p:nvPr>
            <p:ph idx="1"/>
          </p:nvPr>
        </p:nvSpPr>
        <p:spPr>
          <a:xfrm>
            <a:off x="323528" y="967780"/>
            <a:ext cx="7848872" cy="4981500"/>
          </a:xfrm>
        </p:spPr>
        <p:txBody>
          <a:bodyPr/>
          <a:lstStyle/>
          <a:p>
            <a:r>
              <a:rPr lang="en-US" sz="2400" b="1" dirty="0">
                <a:latin typeface="Times New Roman" pitchFamily="18" charset="0"/>
                <a:cs typeface="Times New Roman" pitchFamily="18" charset="0"/>
              </a:rPr>
              <a:t>Recipe Search Bar </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A prominent search function where users can type ingredients, dish names, or dietary preferences to find relevant recipes.</a:t>
            </a:r>
          </a:p>
          <a:p>
            <a:r>
              <a:rPr lang="en-US" sz="2400" b="1" dirty="0">
                <a:latin typeface="Times New Roman" pitchFamily="18" charset="0"/>
                <a:cs typeface="Times New Roman" pitchFamily="18" charset="0"/>
              </a:rPr>
              <a:t>Step-by-Step Instructions  </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Clear, step-by-step directions for each recipe, often with accompanying images or videos.</a:t>
            </a:r>
          </a:p>
          <a:p>
            <a:r>
              <a:rPr lang="en-US" sz="2400" b="1" dirty="0">
                <a:latin typeface="Times New Roman" pitchFamily="18" charset="0"/>
                <a:cs typeface="Times New Roman" pitchFamily="18" charset="0"/>
              </a:rPr>
              <a:t>Save Recipes  </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Options to save favorite recipes in a personal collection</a:t>
            </a:r>
            <a:r>
              <a:rPr lang="en-US" sz="2400" dirty="0">
                <a:latin typeface="Times New Roman" pitchFamily="18" charset="0"/>
                <a:cs typeface="Times New Roman" pitchFamily="18" charset="0"/>
              </a:rPr>
              <a:t>.</a:t>
            </a:r>
          </a:p>
          <a:p>
            <a:r>
              <a:rPr lang="en-US" sz="2400" b="1" dirty="0"/>
              <a:t>Calories: </a:t>
            </a:r>
            <a:r>
              <a:rPr lang="en-US" sz="2000" dirty="0"/>
              <a:t>Users can see the nutritional info of their recipes</a:t>
            </a:r>
            <a:endParaRPr lang="en-US" sz="2000" dirty="0">
              <a:latin typeface="Times New Roman" pitchFamily="18" charset="0"/>
              <a:cs typeface="Times New Roman" pitchFamily="18" charset="0"/>
            </a:endParaRPr>
          </a:p>
          <a:p>
            <a:r>
              <a:rPr lang="en-US" sz="2400" b="1" dirty="0">
                <a:latin typeface="Times New Roman" pitchFamily="18" charset="0"/>
                <a:cs typeface="Times New Roman" pitchFamily="18" charset="0"/>
              </a:rPr>
              <a:t>Recipe Customization</a:t>
            </a:r>
            <a:r>
              <a:rPr lang="en-US" sz="2400" dirty="0">
                <a:latin typeface="Times New Roman" pitchFamily="18" charset="0"/>
                <a:cs typeface="Times New Roman" pitchFamily="18" charset="0"/>
              </a:rPr>
              <a:t>  - </a:t>
            </a:r>
            <a:r>
              <a:rPr lang="en-US" sz="2000" dirty="0">
                <a:latin typeface="Times New Roman" pitchFamily="18" charset="0"/>
                <a:cs typeface="Times New Roman" pitchFamily="18" charset="0"/>
              </a:rPr>
              <a:t>Some sites allow users to adjust the recipe to fit specific dietary needs or ingredient availability. </a:t>
            </a:r>
          </a:p>
          <a:p>
            <a:r>
              <a:rPr lang="en-US" sz="2400" b="1" dirty="0">
                <a:latin typeface="Times New Roman" pitchFamily="18" charset="0"/>
                <a:cs typeface="Times New Roman" pitchFamily="18" charset="0"/>
              </a:rPr>
              <a:t>User Profile</a:t>
            </a:r>
            <a:r>
              <a:rPr lang="en-US" sz="2400" dirty="0">
                <a:latin typeface="Times New Roman" pitchFamily="18" charset="0"/>
                <a:cs typeface="Times New Roman" pitchFamily="18" charset="0"/>
              </a:rPr>
              <a:t>  - </a:t>
            </a:r>
            <a:r>
              <a:rPr lang="en-US" sz="2000" dirty="0">
                <a:latin typeface="Times New Roman" pitchFamily="18" charset="0"/>
                <a:cs typeface="Times New Roman" pitchFamily="18" charset="0"/>
              </a:rPr>
              <a:t>A personal account system where users can save recipes, track your favorites</a:t>
            </a: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1209264791"/>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467544" y="23039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itle 4">
            <a:extLst>
              <a:ext uri="{FF2B5EF4-FFF2-40B4-BE49-F238E27FC236}">
                <a16:creationId xmlns:a16="http://schemas.microsoft.com/office/drawing/2014/main" id="{1AA5FCCD-AB99-45B0-24BF-30E3F910166D}"/>
              </a:ext>
            </a:extLst>
          </p:cNvPr>
          <p:cNvSpPr>
            <a:spLocks noGrp="1"/>
          </p:cNvSpPr>
          <p:nvPr>
            <p:ph type="title"/>
          </p:nvPr>
        </p:nvSpPr>
        <p:spPr>
          <a:xfrm>
            <a:off x="1043608" y="862608"/>
            <a:ext cx="6477000" cy="838200"/>
          </a:xfrm>
        </p:spPr>
        <p:txBody>
          <a:bodyPr/>
          <a:lstStyle/>
          <a:p>
            <a:r>
              <a:rPr lang="en-US" sz="4000" b="1" dirty="0"/>
              <a:t>Login Page of site</a:t>
            </a:r>
            <a:endParaRPr lang="en-IN" sz="4000" b="1" dirty="0"/>
          </a:p>
        </p:txBody>
      </p:sp>
      <p:pic>
        <p:nvPicPr>
          <p:cNvPr id="4" name="Content Placeholder 3">
            <a:extLst>
              <a:ext uri="{FF2B5EF4-FFF2-40B4-BE49-F238E27FC236}">
                <a16:creationId xmlns:a16="http://schemas.microsoft.com/office/drawing/2014/main" id="{11B2A3FB-D44B-DDCF-DFC1-077F5B6D992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1475"/>
          <a:stretch/>
        </p:blipFill>
        <p:spPr>
          <a:xfrm>
            <a:off x="263366" y="1717125"/>
            <a:ext cx="8880634" cy="4176464"/>
          </a:xfr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itle 4">
            <a:extLst>
              <a:ext uri="{FF2B5EF4-FFF2-40B4-BE49-F238E27FC236}">
                <a16:creationId xmlns:a16="http://schemas.microsoft.com/office/drawing/2014/main" id="{1AA5FCCD-AB99-45B0-24BF-30E3F910166D}"/>
              </a:ext>
            </a:extLst>
          </p:cNvPr>
          <p:cNvSpPr>
            <a:spLocks noGrp="1"/>
          </p:cNvSpPr>
          <p:nvPr>
            <p:ph type="title"/>
          </p:nvPr>
        </p:nvSpPr>
        <p:spPr>
          <a:xfrm>
            <a:off x="1043608" y="837079"/>
            <a:ext cx="6477000" cy="838200"/>
          </a:xfrm>
        </p:spPr>
        <p:txBody>
          <a:bodyPr/>
          <a:lstStyle/>
          <a:p>
            <a:r>
              <a:rPr lang="en-US" dirty="0"/>
              <a:t>Main Page of site</a:t>
            </a:r>
            <a:endParaRPr lang="en-IN" dirty="0"/>
          </a:p>
        </p:txBody>
      </p:sp>
      <p:pic>
        <p:nvPicPr>
          <p:cNvPr id="8" name="Content Placeholder 7">
            <a:extLst>
              <a:ext uri="{FF2B5EF4-FFF2-40B4-BE49-F238E27FC236}">
                <a16:creationId xmlns:a16="http://schemas.microsoft.com/office/drawing/2014/main" id="{B2BCEFAD-7DEC-0FCA-6972-3CB44E7D7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3" y="1988840"/>
            <a:ext cx="9130557" cy="4344032"/>
          </a:xfrm>
        </p:spPr>
      </p:pic>
    </p:spTree>
    <p:extLst>
      <p:ext uri="{BB962C8B-B14F-4D97-AF65-F5344CB8AC3E}">
        <p14:creationId xmlns:p14="http://schemas.microsoft.com/office/powerpoint/2010/main" val="4276329868"/>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222F-944D-635B-2194-FE9D5167B315}"/>
              </a:ext>
            </a:extLst>
          </p:cNvPr>
          <p:cNvSpPr>
            <a:spLocks noGrp="1"/>
          </p:cNvSpPr>
          <p:nvPr>
            <p:ph type="title"/>
          </p:nvPr>
        </p:nvSpPr>
        <p:spPr>
          <a:xfrm>
            <a:off x="-1476672" y="109280"/>
            <a:ext cx="6477000" cy="838200"/>
          </a:xfrm>
        </p:spPr>
        <p:txBody>
          <a:bodyPr/>
          <a:lstStyle/>
          <a:p>
            <a:r>
              <a:rPr lang="en-US" dirty="0"/>
              <a:t>Bonus Features</a:t>
            </a:r>
            <a:endParaRPr lang="en-IN" dirty="0"/>
          </a:p>
        </p:txBody>
      </p:sp>
      <p:sp>
        <p:nvSpPr>
          <p:cNvPr id="3" name="Content Placeholder 2">
            <a:extLst>
              <a:ext uri="{FF2B5EF4-FFF2-40B4-BE49-F238E27FC236}">
                <a16:creationId xmlns:a16="http://schemas.microsoft.com/office/drawing/2014/main" id="{A72F65DE-DE55-0957-91A3-7AA544E577A8}"/>
              </a:ext>
            </a:extLst>
          </p:cNvPr>
          <p:cNvSpPr>
            <a:spLocks noGrp="1"/>
          </p:cNvSpPr>
          <p:nvPr>
            <p:ph idx="1"/>
          </p:nvPr>
        </p:nvSpPr>
        <p:spPr>
          <a:xfrm>
            <a:off x="323528" y="931397"/>
            <a:ext cx="8136904" cy="4513828"/>
          </a:xfrm>
        </p:spPr>
        <p:txBody>
          <a:bodyPr/>
          <a:lstStyle/>
          <a:p>
            <a:pPr marL="457200" indent="-457200">
              <a:buAutoNum type="arabicPeriod"/>
            </a:pPr>
            <a:r>
              <a:rPr lang="en-US" sz="2400" dirty="0"/>
              <a:t>Ingredient-Based Search: </a:t>
            </a:r>
            <a:r>
              <a:rPr lang="en-US" dirty="0"/>
              <a:t>Users can input ingredients they have, and the site will suggest recipes that use them.</a:t>
            </a:r>
          </a:p>
          <a:p>
            <a:pPr marL="457200" indent="-457200">
              <a:buFont typeface="+mj-lt"/>
              <a:buAutoNum type="arabicPeriod"/>
            </a:pPr>
            <a:r>
              <a:rPr lang="en-US" sz="2400" dirty="0"/>
              <a:t>Personalized Recommendations: </a:t>
            </a:r>
            <a:r>
              <a:rPr lang="en-US" dirty="0"/>
              <a:t>The site may offer personalized recipe suggestions based on user preferences, past searches, or ratings. </a:t>
            </a:r>
          </a:p>
          <a:p>
            <a:pPr marL="457200" indent="-457200">
              <a:buFont typeface="+mj-lt"/>
              <a:buAutoNum type="arabicPeriod"/>
            </a:pPr>
            <a:r>
              <a:rPr lang="en-US" sz="2400" dirty="0"/>
              <a:t>Step-by-Step Instructions:</a:t>
            </a:r>
            <a:r>
              <a:rPr lang="en-US" dirty="0"/>
              <a:t> Detailed cooking instructions, often with accompanying images or videos.</a:t>
            </a:r>
          </a:p>
          <a:p>
            <a:pPr marL="457200" indent="-457200">
              <a:buFont typeface="+mj-lt"/>
              <a:buAutoNum type="arabicPeriod"/>
            </a:pPr>
            <a:r>
              <a:rPr lang="en-US" sz="2400" dirty="0"/>
              <a:t>Mobile-Friendly Design:</a:t>
            </a:r>
            <a:r>
              <a:rPr lang="en-US" dirty="0"/>
              <a:t> Optimized for mobile browsing, making it easy to search for recipes and follow instructions on smartphones.</a:t>
            </a:r>
          </a:p>
        </p:txBody>
      </p:sp>
    </p:spTree>
    <p:extLst>
      <p:ext uri="{BB962C8B-B14F-4D97-AF65-F5344CB8AC3E}">
        <p14:creationId xmlns:p14="http://schemas.microsoft.com/office/powerpoint/2010/main" val="2707181887"/>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TotalTime>
  <Words>805</Words>
  <Application>Microsoft Office PowerPoint</Application>
  <PresentationFormat>On-screen Show (4:3)</PresentationFormat>
  <Paragraphs>78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Key Features </vt:lpstr>
      <vt:lpstr>Login Page of site</vt:lpstr>
      <vt:lpstr>Main Page of site</vt:lpstr>
      <vt:lpstr>Bonus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Vaibhav Jain</cp:lastModifiedBy>
  <cp:revision>37</cp:revision>
  <dcterms:created xsi:type="dcterms:W3CDTF">2022-12-12T14:14:34Z</dcterms:created>
  <dcterms:modified xsi:type="dcterms:W3CDTF">2024-10-02T18:55:17Z</dcterms:modified>
</cp:coreProperties>
</file>