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BookMyShow</a:t>
            </a:r>
            <a:endParaRPr lang="en-US" dirty="0"/>
          </a:p>
        </p:txBody>
      </p:sp>
      <p:sp>
        <p:nvSpPr>
          <p:cNvPr id="3" name="Subtitle 2"/>
          <p:cNvSpPr>
            <a:spLocks noGrp="1"/>
          </p:cNvSpPr>
          <p:nvPr>
            <p:ph type="subTitle" idx="1"/>
          </p:nvPr>
        </p:nvSpPr>
        <p:spPr/>
        <p:txBody>
          <a:bodyPr/>
          <a:lstStyle/>
          <a:p>
            <a:r>
              <a:rPr lang="en-US"/>
              <a:t>Overview and Implementation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Statment</a:t>
            </a:r>
            <a:endParaRPr lang="en-US"/>
          </a:p>
        </p:txBody>
      </p:sp>
      <p:sp>
        <p:nvSpPr>
          <p:cNvPr id="3" name="Content Placeholder 2"/>
          <p:cNvSpPr>
            <a:spLocks noGrp="1"/>
          </p:cNvSpPr>
          <p:nvPr>
            <p:ph idx="1"/>
          </p:nvPr>
        </p:nvSpPr>
        <p:spPr/>
        <p:txBody>
          <a:bodyPr/>
          <a:p>
            <a:r>
              <a:rPr lang="en-US" sz="2800"/>
              <a:t>XYZ wants to build an online movie ticket booking platform that caters to both B2B (theatre partners) and B2C (end customers) clients.</a:t>
            </a:r>
            <a:endParaRPr lang="en-US" sz="2800"/>
          </a:p>
          <a:p>
            <a:r>
              <a:rPr lang="en-US" sz="2800"/>
              <a:t>Key goals it wants accomplished as part of its solution: </a:t>
            </a:r>
            <a:endParaRPr lang="en-US" sz="2800"/>
          </a:p>
          <a:p>
            <a:pPr lvl="1"/>
            <a:r>
              <a:rPr lang="en-US" sz="2000"/>
              <a:t>Enable theatre partners to onboard their theatres over this platform and get access to a bigger customer base while going digital. </a:t>
            </a:r>
            <a:endParaRPr lang="en-US" sz="2000"/>
          </a:p>
          <a:p>
            <a:pPr lvl="1"/>
            <a:r>
              <a:rPr lang="en-US" sz="2000"/>
              <a:t>Enable end customers to browse the platform to get access to movies across different cities, languages, and genres, as well as book tickets in advance with a seamless experience.</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Technologies Used	</a:t>
            </a:r>
            <a:endParaRPr lang="en-US"/>
          </a:p>
        </p:txBody>
      </p:sp>
      <p:sp>
        <p:nvSpPr>
          <p:cNvPr id="3" name="Content Placeholder 2"/>
          <p:cNvSpPr>
            <a:spLocks noGrp="1"/>
          </p:cNvSpPr>
          <p:nvPr>
            <p:ph idx="1"/>
          </p:nvPr>
        </p:nvSpPr>
        <p:spPr/>
        <p:txBody>
          <a:bodyPr/>
          <a:p>
            <a:r>
              <a:rPr lang="en-US"/>
              <a:t>Java</a:t>
            </a:r>
            <a:endParaRPr lang="en-US"/>
          </a:p>
          <a:p>
            <a:r>
              <a:rPr lang="en-US"/>
              <a:t>Spring Framework</a:t>
            </a:r>
            <a:endParaRPr lang="en-US"/>
          </a:p>
          <a:p>
            <a:r>
              <a:rPr lang="en-US"/>
              <a:t>Database - Mysql</a:t>
            </a:r>
            <a:endParaRPr lang="en-US"/>
          </a:p>
          <a:p>
            <a:r>
              <a:rPr lang="en-US"/>
              <a:t>Editor - Intellij</a:t>
            </a:r>
            <a:endParaRPr lang="en-US"/>
          </a:p>
          <a:p>
            <a:r>
              <a:rPr lang="en-US"/>
              <a:t>Preferred cloud technologies - AWS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Content Placeholder 2"/>
          <p:cNvSpPr>
            <a:spLocks noGrp="1"/>
          </p:cNvSpPr>
          <p:nvPr>
            <p:ph idx="1"/>
          </p:nvPr>
        </p:nvSpPr>
        <p:spPr/>
        <p:txBody>
          <a:bodyPr/>
          <a:p>
            <a:pPr marL="0" indent="0">
              <a:buNone/>
            </a:pPr>
            <a:r>
              <a:rPr lang="en-US" sz="1800"/>
              <a:t>Application is developed in Spring Boot 2.0.0 with Java 8 on Spring Tool Suite IDE. Database used is MySQL 5.7.17.</a:t>
            </a:r>
            <a:endParaRPr lang="en-US" sz="1800"/>
          </a:p>
          <a:p>
            <a:endParaRPr lang="en-US" sz="1800"/>
          </a:p>
          <a:p>
            <a:r>
              <a:rPr lang="en-US" sz="1800"/>
              <a:t>You can book movie tickets using the application.</a:t>
            </a:r>
            <a:endParaRPr lang="en-US" sz="1800"/>
          </a:p>
          <a:p>
            <a:endParaRPr lang="en-US" sz="1800"/>
          </a:p>
          <a:p>
            <a:r>
              <a:rPr lang="en-US" sz="1800"/>
              <a:t>Mandatory entities to book a ticket are - user, movie, theater with seats, shows of configured movies in configured theater with seats.</a:t>
            </a:r>
            <a:endParaRPr lang="en-US" sz="1800"/>
          </a:p>
          <a:p>
            <a:endParaRPr lang="en-US" sz="1800"/>
          </a:p>
          <a:p>
            <a:r>
              <a:rPr lang="en-US" sz="1800"/>
              <a:t>Logging is done on console as well as file. Log file can be accessed at D:/bms/bookmyshow.log.</a:t>
            </a:r>
            <a:endParaRPr lang="en-US" sz="1800"/>
          </a:p>
          <a:p>
            <a:endParaRPr lang="en-US" sz="1800"/>
          </a:p>
          <a:p>
            <a:r>
              <a:rPr lang="en-US" sz="1800"/>
              <a:t>Exception Handling is done using BMSException class.</a:t>
            </a:r>
            <a:endParaRPr lang="en-US" sz="1800"/>
          </a:p>
          <a:p>
            <a:endParaRPr lang="en-US" sz="1800"/>
          </a:p>
          <a:p>
            <a:r>
              <a:rPr lang="en-US" sz="1800"/>
              <a:t>Unit test cases are present for User Operations - User Registration and User Get. Cases for exceptions are also handled.</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Assumptions</a:t>
            </a:r>
            <a:endParaRPr lang="en-US"/>
          </a:p>
        </p:txBody>
      </p:sp>
      <p:sp>
        <p:nvSpPr>
          <p:cNvPr id="3" name="Content Placeholder 2"/>
          <p:cNvSpPr>
            <a:spLocks noGrp="1"/>
          </p:cNvSpPr>
          <p:nvPr>
            <p:ph idx="1"/>
          </p:nvPr>
        </p:nvSpPr>
        <p:spPr/>
        <p:txBody>
          <a:bodyPr/>
          <a:p>
            <a:pPr marL="0" indent="0">
              <a:buNone/>
            </a:pPr>
            <a:r>
              <a:rPr lang="en-US" sz="2400"/>
              <a:t>For the simplicity of system, I have made following assumptions while implementing the solution -</a:t>
            </a:r>
            <a:endParaRPr lang="en-US"/>
          </a:p>
          <a:p>
            <a:r>
              <a:rPr lang="en-US" sz="2400"/>
              <a:t>Single User Model - One user will use at once. No locking implemented for seat selection.</a:t>
            </a:r>
            <a:endParaRPr lang="en-US" sz="2400"/>
          </a:p>
          <a:p>
            <a:r>
              <a:rPr lang="en-US" sz="2400"/>
              <a:t>Single Screen Theaters - No multiple screen handling for a theater has been done. However an option is given for future scope.</a:t>
            </a:r>
            <a:endParaRPr lang="en-US" sz="2400"/>
          </a:p>
          <a:p>
            <a:r>
              <a:rPr lang="en-US" sz="2400"/>
              <a:t>10 seats for each show are configured - 5 for CLASSIC and 5 for PREMIUM. Seat numbers are kept fixed in all theaters.</a:t>
            </a:r>
            <a:endParaRPr lang="en-US" sz="2400"/>
          </a:p>
          <a:p>
            <a:r>
              <a:rPr lang="en-US" sz="2400"/>
              <a:t>No Payment flow used.</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Setup the Application</a:t>
            </a:r>
            <a:endParaRPr lang="en-US"/>
          </a:p>
        </p:txBody>
      </p:sp>
      <p:sp>
        <p:nvSpPr>
          <p:cNvPr id="3" name="Content Placeholder 2"/>
          <p:cNvSpPr>
            <a:spLocks noGrp="1"/>
          </p:cNvSpPr>
          <p:nvPr>
            <p:ph idx="1"/>
          </p:nvPr>
        </p:nvSpPr>
        <p:spPr/>
        <p:txBody>
          <a:bodyPr/>
          <a:p>
            <a:r>
              <a:rPr lang="en-US" sz="2400"/>
              <a:t>Create a database bookmyshow using the sql file bookmyshow.sql provided in src/main/resources.</a:t>
            </a:r>
            <a:endParaRPr lang="en-US" sz="2400"/>
          </a:p>
          <a:p>
            <a:endParaRPr lang="en-US" sz="2400"/>
          </a:p>
          <a:p>
            <a:r>
              <a:rPr lang="en-US" sz="2400"/>
              <a:t>Open src/main/resources/application.properties and change spring.datasource.username and spring.datasource.password properties as per your MySQL installation.</a:t>
            </a:r>
            <a:endParaRPr lang="en-US" sz="2400"/>
          </a:p>
          <a:p>
            <a:endParaRPr lang="en-US" sz="2400"/>
          </a:p>
          <a:p>
            <a:r>
              <a:rPr lang="en-US" sz="2400"/>
              <a:t>Type mvn spring-boot:run from the root directory of the project to run the application.</a:t>
            </a:r>
            <a:endParaRPr lang="en-US" sz="2400"/>
          </a:p>
          <a:p>
            <a:endParaRPr lang="en-US" sz="2400"/>
          </a:p>
          <a:p>
            <a:r>
              <a:rPr lang="en-US" sz="2400"/>
              <a:t>Datapopulator class has also been provided to populate the data.</a:t>
            </a:r>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Architecture</a:t>
            </a:r>
            <a:endParaRPr lang="en-US"/>
          </a:p>
        </p:txBody>
      </p:sp>
      <p:pic>
        <p:nvPicPr>
          <p:cNvPr id="102" name="Content Placeholder 101"/>
          <p:cNvPicPr>
            <a:picLocks noChangeAspect="1"/>
          </p:cNvPicPr>
          <p:nvPr>
            <p:ph idx="1"/>
          </p:nvPr>
        </p:nvPicPr>
        <p:blipFill>
          <a:blip r:embed="rId1"/>
          <a:stretch>
            <a:fillRect/>
          </a:stretch>
        </p:blipFill>
        <p:spPr>
          <a:xfrm>
            <a:off x="2378710" y="1174750"/>
            <a:ext cx="8254365" cy="5500370"/>
          </a:xfrm>
          <a:prstGeom prst="rect">
            <a:avLst/>
          </a:prstGeom>
          <a:noFill/>
          <a:ln w="9525">
            <a:noFill/>
          </a:ln>
        </p:spPr>
      </p:pic>
      <p:sp>
        <p:nvSpPr>
          <p:cNvPr id="8" name="Text Box 7"/>
          <p:cNvSpPr txBox="1"/>
          <p:nvPr/>
        </p:nvSpPr>
        <p:spPr>
          <a:xfrm>
            <a:off x="6730365" y="4235450"/>
            <a:ext cx="908050" cy="368300"/>
          </a:xfrm>
          <a:prstGeom prst="rect">
            <a:avLst/>
          </a:prstGeom>
          <a:solidFill>
            <a:schemeClr val="lt1"/>
          </a:solidFill>
        </p:spPr>
        <p:txBody>
          <a:bodyPr wrap="square" rtlCol="0">
            <a:spAutoFit/>
          </a:bodyPr>
          <a:p>
            <a:endParaRPr lang="en-US"/>
          </a:p>
        </p:txBody>
      </p:sp>
      <p:sp>
        <p:nvSpPr>
          <p:cNvPr id="9" name="Text Box 8"/>
          <p:cNvSpPr txBox="1"/>
          <p:nvPr/>
        </p:nvSpPr>
        <p:spPr>
          <a:xfrm>
            <a:off x="5148580" y="3740785"/>
            <a:ext cx="908050" cy="368300"/>
          </a:xfrm>
          <a:prstGeom prst="rect">
            <a:avLst/>
          </a:prstGeom>
          <a:solidFill>
            <a:schemeClr val="lt1"/>
          </a:solidFill>
        </p:spPr>
        <p:txBody>
          <a:bodyPr wrap="square" rtlCol="0">
            <a:spAutoFit/>
          </a:bodyPr>
          <a:p>
            <a:endParaRPr lang="en-US"/>
          </a:p>
        </p:txBody>
      </p:sp>
      <p:sp>
        <p:nvSpPr>
          <p:cNvPr id="10" name="Text Box 9"/>
          <p:cNvSpPr txBox="1"/>
          <p:nvPr/>
        </p:nvSpPr>
        <p:spPr>
          <a:xfrm>
            <a:off x="3133725" y="3164840"/>
            <a:ext cx="908050" cy="368300"/>
          </a:xfrm>
          <a:prstGeom prst="rect">
            <a:avLst/>
          </a:prstGeom>
          <a:solidFill>
            <a:schemeClr val="lt1"/>
          </a:solid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DB Model</a:t>
            </a:r>
            <a:endParaRPr lang="en-US"/>
          </a:p>
        </p:txBody>
      </p:sp>
      <p:pic>
        <p:nvPicPr>
          <p:cNvPr id="4" name="Content Placeholder 3"/>
          <p:cNvPicPr>
            <a:picLocks noChangeAspect="1"/>
          </p:cNvPicPr>
          <p:nvPr>
            <p:ph idx="1"/>
          </p:nvPr>
        </p:nvPicPr>
        <p:blipFill>
          <a:blip r:embed="rId1"/>
          <a:stretch>
            <a:fillRect/>
          </a:stretch>
        </p:blipFill>
        <p:spPr>
          <a:xfrm>
            <a:off x="1938020" y="963930"/>
            <a:ext cx="7971155" cy="57918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Concurrency</a:t>
            </a:r>
            <a:endParaRPr lang="en-US"/>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p>
            <a:r>
              <a:rPr lang="en-US" sz="2400"/>
              <a:t>How to handle concurrency; such that no two users are able to book the same seat?</a:t>
            </a:r>
            <a:endParaRPr lang="en-US" sz="2400"/>
          </a:p>
          <a:p>
            <a:r>
              <a:rPr lang="en-US" sz="2000"/>
              <a:t>We can use transactions in SQL databases to avoid any clashes. For example, if we are using SQL server we can utilize Transaction Isolation Levels to lock the rows before we update them. Note: within a transaction, if we read rows we get a write-lock on them so that they can’t be updated by anyone else. Here is the sample code:</a:t>
            </a:r>
            <a:endParaRPr lang="en-US" sz="2000"/>
          </a:p>
          <a:p>
            <a:endParaRPr lang="en-US" sz="2000"/>
          </a:p>
          <a:p>
            <a:endParaRPr lang="en-US" sz="2000"/>
          </a:p>
        </p:txBody>
      </p:sp>
      <p:graphicFrame>
        <p:nvGraphicFramePr>
          <p:cNvPr id="4" name="Table 3"/>
          <p:cNvGraphicFramePr/>
          <p:nvPr/>
        </p:nvGraphicFramePr>
        <p:xfrm>
          <a:off x="916305" y="3238500"/>
          <a:ext cx="10601960" cy="3657600"/>
        </p:xfrm>
        <a:graphic>
          <a:graphicData uri="http://schemas.openxmlformats.org/drawingml/2006/table">
            <a:tbl>
              <a:tblPr firstRow="1" bandRow="1">
                <a:tableStyleId>{5C22544A-7EE6-4342-B048-85BDC9FD1C3A}</a:tableStyleId>
              </a:tblPr>
              <a:tblGrid>
                <a:gridCol w="10601960"/>
              </a:tblGrid>
              <a:tr h="381000">
                <a:tc>
                  <a:txBody>
                    <a:bodyPr/>
                    <a:p>
                      <a:pPr>
                        <a:buNone/>
                      </a:pPr>
                      <a:r>
                        <a:rPr lang="en-US" sz="1400">
                          <a:solidFill>
                            <a:schemeClr val="tx1"/>
                          </a:solidFill>
                        </a:rPr>
                        <a:t>SET TRANSACTION ISOLATION LEVEL SERIALIZABLE;</a:t>
                      </a:r>
                      <a:endParaRPr lang="en-US" sz="1400">
                        <a:solidFill>
                          <a:schemeClr val="tx1"/>
                        </a:solidFill>
                      </a:endParaRPr>
                    </a:p>
                    <a:p>
                      <a:pPr>
                        <a:buNone/>
                      </a:pPr>
                      <a:r>
                        <a:rPr lang="en-US" sz="1400">
                          <a:solidFill>
                            <a:schemeClr val="tx1"/>
                          </a:solidFill>
                        </a:rPr>
                        <a:t> </a:t>
                      </a:r>
                      <a:endParaRPr lang="en-US" sz="1400">
                        <a:solidFill>
                          <a:schemeClr val="tx1"/>
                        </a:solidFill>
                      </a:endParaRPr>
                    </a:p>
                    <a:p>
                      <a:pPr>
                        <a:buNone/>
                      </a:pPr>
                      <a:r>
                        <a:rPr lang="en-US" sz="1400">
                          <a:solidFill>
                            <a:schemeClr val="tx1"/>
                          </a:solidFill>
                        </a:rPr>
                        <a:t>BEGIN TRANSACTION;</a:t>
                      </a:r>
                      <a:endParaRPr lang="en-US" sz="1400">
                        <a:solidFill>
                          <a:schemeClr val="tx1"/>
                        </a:solidFill>
                      </a:endParaRPr>
                    </a:p>
                    <a:p>
                      <a:pPr>
                        <a:buNone/>
                      </a:pPr>
                      <a:r>
                        <a:rPr lang="en-US" sz="1400">
                          <a:solidFill>
                            <a:schemeClr val="tx1"/>
                          </a:solidFill>
                        </a:rPr>
                        <a:t> </a:t>
                      </a:r>
                      <a:endParaRPr lang="en-US" sz="1400">
                        <a:solidFill>
                          <a:schemeClr val="tx1"/>
                        </a:solidFill>
                      </a:endParaRPr>
                    </a:p>
                    <a:p>
                      <a:pPr>
                        <a:buNone/>
                      </a:pPr>
                      <a:r>
                        <a:rPr lang="en-US" sz="1400">
                          <a:solidFill>
                            <a:schemeClr val="tx1"/>
                          </a:solidFill>
                        </a:rPr>
                        <a:t>    -- Suppose we intend to reserve three seats (IDs: 54, 55, 56) for ShowID=99 </a:t>
                      </a:r>
                      <a:endParaRPr lang="en-US" sz="1400">
                        <a:solidFill>
                          <a:schemeClr val="tx1"/>
                        </a:solidFill>
                      </a:endParaRPr>
                    </a:p>
                    <a:p>
                      <a:pPr>
                        <a:buNone/>
                      </a:pPr>
                      <a:r>
                        <a:rPr lang="en-US" sz="1400">
                          <a:solidFill>
                            <a:schemeClr val="tx1"/>
                          </a:solidFill>
                        </a:rPr>
                        <a:t>    Select * From ShowSeat where ShowID=99 &amp;&amp; ShowSeatID in (54, 55, 56) &amp;&amp; isReserved=0 </a:t>
                      </a:r>
                      <a:endParaRPr lang="en-US" sz="1400">
                        <a:solidFill>
                          <a:schemeClr val="tx1"/>
                        </a:solidFill>
                      </a:endParaRPr>
                    </a:p>
                    <a:p>
                      <a:pPr>
                        <a:buNone/>
                      </a:pPr>
                      <a:r>
                        <a:rPr lang="en-US" sz="1400">
                          <a:solidFill>
                            <a:schemeClr val="tx1"/>
                          </a:solidFill>
                        </a:rPr>
                        <a:t> </a:t>
                      </a:r>
                      <a:endParaRPr lang="en-US" sz="1400">
                        <a:solidFill>
                          <a:schemeClr val="tx1"/>
                        </a:solidFill>
                      </a:endParaRPr>
                    </a:p>
                    <a:p>
                      <a:pPr>
                        <a:buNone/>
                      </a:pPr>
                      <a:r>
                        <a:rPr lang="en-US" sz="1400">
                          <a:solidFill>
                            <a:schemeClr val="tx1"/>
                          </a:solidFill>
                        </a:rPr>
                        <a:t>    -- if the number of rows returned by the above statement is NOT three, we can return failure to the user.</a:t>
                      </a:r>
                      <a:endParaRPr lang="en-US" sz="1400">
                        <a:solidFill>
                          <a:schemeClr val="tx1"/>
                        </a:solidFill>
                      </a:endParaRPr>
                    </a:p>
                    <a:p>
                      <a:pPr>
                        <a:buNone/>
                      </a:pPr>
                      <a:r>
                        <a:rPr lang="en-US" sz="1400">
                          <a:solidFill>
                            <a:schemeClr val="tx1"/>
                          </a:solidFill>
                        </a:rPr>
                        <a:t>    update ShowSeat table...</a:t>
                      </a:r>
                      <a:endParaRPr lang="en-US" sz="1400">
                        <a:solidFill>
                          <a:schemeClr val="tx1"/>
                        </a:solidFill>
                      </a:endParaRPr>
                    </a:p>
                    <a:p>
                      <a:pPr>
                        <a:buNone/>
                      </a:pPr>
                      <a:r>
                        <a:rPr lang="en-US" sz="1400">
                          <a:solidFill>
                            <a:schemeClr val="tx1"/>
                          </a:solidFill>
                        </a:rPr>
                        <a:t>    update Booking table ...</a:t>
                      </a:r>
                      <a:endParaRPr lang="en-US" sz="1400">
                        <a:solidFill>
                          <a:schemeClr val="tx1"/>
                        </a:solidFill>
                      </a:endParaRPr>
                    </a:p>
                    <a:p>
                      <a:pPr>
                        <a:buNone/>
                      </a:pPr>
                      <a:r>
                        <a:rPr lang="en-US" sz="1400">
                          <a:solidFill>
                            <a:schemeClr val="tx1"/>
                          </a:solidFill>
                        </a:rPr>
                        <a:t> </a:t>
                      </a:r>
                      <a:endParaRPr lang="en-US" sz="1400">
                        <a:solidFill>
                          <a:schemeClr val="tx1"/>
                        </a:solidFill>
                      </a:endParaRPr>
                    </a:p>
                    <a:p>
                      <a:pPr>
                        <a:buNone/>
                      </a:pPr>
                      <a:r>
                        <a:rPr lang="en-US" sz="1400">
                          <a:solidFill>
                            <a:schemeClr val="tx1"/>
                          </a:solidFill>
                        </a:rPr>
                        <a:t>COMMIT TRANSACTION;</a:t>
                      </a:r>
                      <a:endParaRPr lang="en-US" sz="1400">
                        <a:solidFill>
                          <a:schemeClr val="tx1"/>
                        </a:solidFill>
                      </a:endParaRPr>
                    </a:p>
                  </a:txBody>
                  <a:tcPr>
                    <a:noFill/>
                  </a:tcPr>
                </a:tc>
              </a:tr>
            </a:tbl>
          </a:graphicData>
        </a:graphic>
      </p:graphicFrame>
    </p:spTree>
  </p:cSld>
  <p:clrMapOvr>
    <a:masterClrMapping/>
  </p:clrMapOvr>
</p:sld>
</file>

<file path=ppt/theme/theme1.xml><?xml version="1.0" encoding="utf-8"?>
<a:theme xmlns:a="http://schemas.openxmlformats.org/drawingml/2006/main" name="Data Pie Char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2982</Words>
  <Application>WPS Presentation</Application>
  <PresentationFormat>Widescreen</PresentationFormat>
  <Paragraphs>76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BookMyShow</dc:title>
  <dc:creator/>
  <cp:lastModifiedBy>vaibh</cp:lastModifiedBy>
  <cp:revision>11</cp:revision>
  <dcterms:created xsi:type="dcterms:W3CDTF">2024-03-18T13:37:38Z</dcterms:created>
  <dcterms:modified xsi:type="dcterms:W3CDTF">2024-03-18T16:50:17Z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479946F525F54D5EBE46BB59EE668E42</vt:lpwstr>
  </property>
  <property fmtid="{D5CDD505-2E9C-101B-9397-08002B2CF9AE}" pid="3" name="KSOProductBuildVer">
    <vt:lpwstr>1033-11.2.0.11380</vt:lpwstr>
  </property>
</Properties>
</file>