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9582A4-B1DA-4EE5-8480-79ACDFF790AA}">
  <a:tblStyle styleId="{069582A4-B1DA-4EE5-8480-79ACDFF79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f06f4bf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0f06f4bf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2e3d88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12e3d88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3a115b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03a115b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03a115b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03a115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03a115b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03a115b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03a115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03a115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03a115b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03a115b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03a115b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03a115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12e3d88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12e3d88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03a115b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03a115b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3a115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3a115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03a115b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03a115b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03a115b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03a115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0f06f4b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0f06f4b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f06f4b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0f06f4b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0f06f4bf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0f06f4bf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03a115b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03a115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12e3d885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12e3d88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0f06f4b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0f06f4b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0f06f4bf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0f06f4bf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03a115b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03a115b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12e3d8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12e3d8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3a115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3a115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03a115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03a115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3a115b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3a115b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3a115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3a115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03a115b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03a115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03a115b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03a115b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975" y="0"/>
            <a:ext cx="3481901" cy="34819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00750" y="3589700"/>
            <a:ext cx="7342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EDA of 1000 Movies Dataset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3963675" y="4204100"/>
            <a:ext cx="7342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y Vaibhav Javadekar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2400" y="351700"/>
            <a:ext cx="7961651" cy="43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1462825" y="77000"/>
            <a:ext cx="5682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Genre Movies are most produced ?</a:t>
            </a:r>
            <a:endParaRPr i="1" sz="2000"/>
          </a:p>
        </p:txBody>
      </p:sp>
      <p:sp>
        <p:nvSpPr>
          <p:cNvPr id="127" name="Google Shape;127;p22"/>
          <p:cNvSpPr txBox="1"/>
          <p:nvPr/>
        </p:nvSpPr>
        <p:spPr>
          <a:xfrm>
            <a:off x="1355750" y="4766650"/>
            <a:ext cx="68496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‘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Drama’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Genre is most produced</a:t>
            </a:r>
            <a:endParaRPr i="1" sz="1800">
              <a:highlight>
                <a:srgbClr val="FFF2CC"/>
              </a:highlight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675" y="271975"/>
            <a:ext cx="2085750" cy="40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Director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462825" y="77000"/>
            <a:ext cx="5682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Who are most active Directors ?</a:t>
            </a:r>
            <a:endParaRPr i="1" sz="20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125" y="790700"/>
            <a:ext cx="2976675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Duration of movies they produced</a:t>
            </a:r>
            <a:endParaRPr b="1" i="1" sz="1800"/>
          </a:p>
        </p:txBody>
      </p:sp>
      <p:sp>
        <p:nvSpPr>
          <p:cNvPr id="145" name="Google Shape;145;p25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In general movies directed by Abdellatif Kechiche are Long movies.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4883674" cy="350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2850" y="226075"/>
            <a:ext cx="2238050" cy="3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</a:t>
            </a:r>
            <a:r>
              <a:rPr b="1" i="1" lang="en" sz="1800"/>
              <a:t>Directors and Rating of movies they produced</a:t>
            </a:r>
            <a:endParaRPr b="1" i="1" sz="1800"/>
          </a:p>
        </p:txBody>
      </p:sp>
      <p:sp>
        <p:nvSpPr>
          <p:cNvPr id="153" name="Google Shape;153;p26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Almost all the top 10 directors has similar ratings 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4833314" cy="335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8714" y="602100"/>
            <a:ext cx="2600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People Votes received </a:t>
            </a:r>
            <a:endParaRPr b="1" i="1" sz="1800"/>
          </a:p>
        </p:txBody>
      </p:sp>
      <p:sp>
        <p:nvSpPr>
          <p:cNvPr id="161" name="Google Shape;161;p27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directed by Christopher Nolan are most liked by viewers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5152251" cy="335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2652" y="182125"/>
            <a:ext cx="2199325" cy="3773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Revenue generated </a:t>
            </a:r>
            <a:endParaRPr b="1" i="1" sz="1800"/>
          </a:p>
        </p:txBody>
      </p:sp>
      <p:sp>
        <p:nvSpPr>
          <p:cNvPr id="169" name="Google Shape;169;p28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directed by JJ Abrams, David Yates , Christopher Nolan etc help more towards Revenue Generation in the industry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5031401" cy="35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1751" y="602100"/>
            <a:ext cx="1714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Top 10 Directors and Metascores received</a:t>
            </a:r>
            <a:endParaRPr b="1" i="1" sz="1800"/>
          </a:p>
        </p:txBody>
      </p:sp>
      <p:sp>
        <p:nvSpPr>
          <p:cNvPr id="177" name="Google Shape;177;p29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directed by Barry Jenkins have received more Critic scores but there is not much difference as compared to movies by other directors.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2100"/>
            <a:ext cx="4620427" cy="350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76" y="602100"/>
            <a:ext cx="2012275" cy="3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each Year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Each Year average runtime of movies</a:t>
            </a:r>
            <a:endParaRPr b="1" i="1" sz="1800"/>
          </a:p>
        </p:txBody>
      </p:sp>
      <p:sp>
        <p:nvSpPr>
          <p:cNvPr id="190" name="Google Shape;190;p31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We can see that average duration of movies produced in 2006 is highest and gradually it is reduced in 2016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225" y="449700"/>
            <a:ext cx="5476417" cy="365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416325" y="1682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Little information about Dataset</a:t>
            </a:r>
            <a:endParaRPr b="1" i="1"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875" y="617900"/>
            <a:ext cx="2345500" cy="44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50" y="1193950"/>
            <a:ext cx="2624590" cy="21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775" y="770300"/>
            <a:ext cx="3016225" cy="1536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6400" y="2936643"/>
            <a:ext cx="152400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633350" y="2306875"/>
            <a:ext cx="862500" cy="17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Each Year average Ratings of movies</a:t>
            </a:r>
            <a:endParaRPr b="1" i="1" sz="1800"/>
          </a:p>
        </p:txBody>
      </p:sp>
      <p:sp>
        <p:nvSpPr>
          <p:cNvPr id="197" name="Google Shape;197;p32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Surprisingly the trend of ratings received is seen gradually reduced in 2016 as compared to 2006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525900"/>
            <a:ext cx="6307200" cy="357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4294967295" type="title"/>
          </p:nvPr>
        </p:nvSpPr>
        <p:spPr>
          <a:xfrm>
            <a:off x="-817200" y="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Each Year total Votes on movies</a:t>
            </a:r>
            <a:endParaRPr b="1" i="1" sz="1800"/>
          </a:p>
        </p:txBody>
      </p:sp>
      <p:sp>
        <p:nvSpPr>
          <p:cNvPr id="204" name="Google Shape;204;p33"/>
          <p:cNvSpPr txBox="1"/>
          <p:nvPr/>
        </p:nvSpPr>
        <p:spPr>
          <a:xfrm>
            <a:off x="241725" y="4108375"/>
            <a:ext cx="7977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People did vote in 2013 and 2014 more. Voting since then is reduced gradually.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38" y="602100"/>
            <a:ext cx="5179124" cy="35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5536550" y="275625"/>
            <a:ext cx="3441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What are total number of movies produced each year ? </a:t>
            </a:r>
            <a:endParaRPr i="1" sz="2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400"/>
            <a:ext cx="5384150" cy="502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2" name="Google Shape;212;p34"/>
          <p:cNvGraphicFramePr/>
          <p:nvPr/>
        </p:nvGraphicFramePr>
        <p:xfrm>
          <a:off x="5536550" y="135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{069582A4-B1DA-4EE5-8480-79ACDFF790AA}</a:tableStyleId>
              </a:tblPr>
              <a:tblGrid>
                <a:gridCol w="1720800"/>
                <a:gridCol w="172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Movies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3" name="Google Shape;213;p34"/>
          <p:cNvSpPr txBox="1"/>
          <p:nvPr/>
        </p:nvSpPr>
        <p:spPr>
          <a:xfrm>
            <a:off x="631125" y="831575"/>
            <a:ext cx="4419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The trend for movies production is increasing year on year</a:t>
            </a:r>
            <a:endParaRPr i="1" sz="18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5004900" y="138600"/>
            <a:ext cx="40656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year has the highest revenue ?</a:t>
            </a:r>
            <a:endParaRPr i="1" sz="2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00"/>
            <a:ext cx="4852500" cy="4852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35"/>
          <p:cNvGraphicFramePr/>
          <p:nvPr/>
        </p:nvGraphicFramePr>
        <p:xfrm>
          <a:off x="5316900" y="118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{069582A4-B1DA-4EE5-8480-79ACDFF790AA}</a:tableStyleId>
              </a:tblPr>
              <a:tblGrid>
                <a:gridCol w="1720800"/>
                <a:gridCol w="172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Revenue in Millions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15626.27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9625.91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8189.34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7810.675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6910.29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5479.945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6133.605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35"/>
          <p:cNvSpPr txBox="1"/>
          <p:nvPr/>
        </p:nvSpPr>
        <p:spPr>
          <a:xfrm>
            <a:off x="631125" y="831575"/>
            <a:ext cx="44199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Revenue of movies in industry is increasing year on year</a:t>
            </a:r>
            <a:endParaRPr i="1" sz="18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699" cy="43443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p36"/>
          <p:cNvGraphicFramePr/>
          <p:nvPr/>
        </p:nvGraphicFramePr>
        <p:xfrm>
          <a:off x="5524500" y="97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{069582A4-B1DA-4EE5-8480-79ACDFF790AA}</a:tableStyleId>
              </a:tblPr>
              <a:tblGrid>
                <a:gridCol w="1720800"/>
                <a:gridCol w="1720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Genre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Revenue in Millions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36421.17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Adventure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39188.0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Comedy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20468.09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25434.36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Sci-Fi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15390.63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36"/>
          <p:cNvSpPr txBox="1"/>
          <p:nvPr/>
        </p:nvSpPr>
        <p:spPr>
          <a:xfrm>
            <a:off x="6013850" y="3544950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Showing Top 5 Genres only</a:t>
            </a:r>
            <a:endParaRPr i="1"/>
          </a:p>
        </p:txBody>
      </p:sp>
      <p:sp>
        <p:nvSpPr>
          <p:cNvPr id="229" name="Google Shape;229;p36"/>
          <p:cNvSpPr txBox="1"/>
          <p:nvPr>
            <p:ph type="title"/>
          </p:nvPr>
        </p:nvSpPr>
        <p:spPr>
          <a:xfrm>
            <a:off x="5039100" y="152400"/>
            <a:ext cx="39270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Genre Movies are help most in revenue making ?</a:t>
            </a:r>
            <a:endParaRPr i="1" sz="2000"/>
          </a:p>
        </p:txBody>
      </p:sp>
      <p:sp>
        <p:nvSpPr>
          <p:cNvPr id="230" name="Google Shape;230;p36"/>
          <p:cNvSpPr txBox="1"/>
          <p:nvPr/>
        </p:nvSpPr>
        <p:spPr>
          <a:xfrm>
            <a:off x="619200" y="4420525"/>
            <a:ext cx="7419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G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enre Adventure, Action, Drama, Comedy are the leading Genre to help with revenue.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1695000" y="76200"/>
            <a:ext cx="60519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Average Metascores received each Year</a:t>
            </a:r>
            <a:endParaRPr i="1" sz="2000"/>
          </a:p>
        </p:txBody>
      </p:sp>
      <p:sp>
        <p:nvSpPr>
          <p:cNvPr id="236" name="Google Shape;236;p37"/>
          <p:cNvSpPr txBox="1"/>
          <p:nvPr/>
        </p:nvSpPr>
        <p:spPr>
          <a:xfrm>
            <a:off x="619200" y="4420525"/>
            <a:ext cx="74193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Even critic review scores are also reduced in 2016 as in 2006.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75" y="593075"/>
            <a:ext cx="5514849" cy="35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Movie Duration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0" y="537400"/>
            <a:ext cx="5687325" cy="400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>
            <p:ph type="title"/>
          </p:nvPr>
        </p:nvSpPr>
        <p:spPr>
          <a:xfrm>
            <a:off x="1416650" y="0"/>
            <a:ext cx="60984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Which duration of movies produce more revenue ?</a:t>
            </a:r>
            <a:endParaRPr i="1" sz="2000"/>
          </a:p>
        </p:txBody>
      </p:sp>
      <p:sp>
        <p:nvSpPr>
          <p:cNvPr id="249" name="Google Shape;249;p39"/>
          <p:cNvSpPr txBox="1"/>
          <p:nvPr/>
        </p:nvSpPr>
        <p:spPr>
          <a:xfrm>
            <a:off x="5947500" y="1014775"/>
            <a:ext cx="33384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Scatter plot shows that most movies produced in runtime duration 100 mins to 120 mins. Let us see how much is the revenue sum generated when duration is categorized.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/>
        </p:nvSpPr>
        <p:spPr>
          <a:xfrm>
            <a:off x="-30801" y="4382424"/>
            <a:ext cx="9316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: Medium and Moderately Length movies tend to generate more Revenue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50" y="114150"/>
            <a:ext cx="5790625" cy="43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375" y="904450"/>
            <a:ext cx="2865525" cy="12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1416650" y="0"/>
            <a:ext cx="60984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Actionable Insights</a:t>
            </a:r>
            <a:endParaRPr i="1" sz="2000"/>
          </a:p>
        </p:txBody>
      </p:sp>
      <p:sp>
        <p:nvSpPr>
          <p:cNvPr id="262" name="Google Shape;262;p41"/>
          <p:cNvSpPr txBox="1"/>
          <p:nvPr/>
        </p:nvSpPr>
        <p:spPr>
          <a:xfrm>
            <a:off x="1275800" y="1034075"/>
            <a:ext cx="74535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 movies with runtime duration as Medium or Moderately Long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 movies with 3 or more Genre in a single movie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Produce movies with Active directors E.g. If we check the outcome of 2.2(Rating), 2.3(Votes), 2.4(Revenue) and 2.1.1(Active Directors) then we get the common name 'Christopher Nolan'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Since we see that movies production is on rise every year there is lot of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competition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in the industry, so It is advised to produce multiple movies in year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instead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of waiting for 1 big single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movie.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by Genre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416325" y="1682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count on Revenue, Ratings and Metascore ?</a:t>
            </a:r>
            <a:endParaRPr b="1" i="1" sz="1800"/>
          </a:p>
        </p:txBody>
      </p:sp>
      <p:sp>
        <p:nvSpPr>
          <p:cNvPr id="77" name="Google Shape;77;p16"/>
          <p:cNvSpPr txBox="1"/>
          <p:nvPr/>
        </p:nvSpPr>
        <p:spPr>
          <a:xfrm>
            <a:off x="241725" y="4108375"/>
            <a:ext cx="8830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If movies have 3 Genre count then the revenue is doubled. Ratings and Metascores are also increased but not much significant </a:t>
            </a:r>
            <a:endParaRPr i="1" sz="1800">
              <a:highlight>
                <a:srgbClr val="FFF2CC"/>
              </a:highlight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8525" y="1101225"/>
            <a:ext cx="3543450" cy="15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" y="708699"/>
            <a:ext cx="5461375" cy="32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432250" y="2700700"/>
            <a:ext cx="3163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Above are all mean values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Runtime ?</a:t>
            </a:r>
            <a:endParaRPr b="1" i="1" sz="1800"/>
          </a:p>
        </p:txBody>
      </p:sp>
      <p:sp>
        <p:nvSpPr>
          <p:cNvPr id="86" name="Google Shape;86;p17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Average Runtime of Movies with Genre Western is maximum around 134 mins followed by History, Musical etc.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41700"/>
            <a:ext cx="4695650" cy="35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825" y="15800"/>
            <a:ext cx="2152650" cy="5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Rating ?</a:t>
            </a:r>
            <a:endParaRPr b="1" i="1" sz="1800"/>
          </a:p>
        </p:txBody>
      </p:sp>
      <p:sp>
        <p:nvSpPr>
          <p:cNvPr id="94" name="Google Shape;94;p18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War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and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Animation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has received more average ratings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00"/>
            <a:ext cx="4776225" cy="33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525" y="15800"/>
            <a:ext cx="1860075" cy="48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Votes ?</a:t>
            </a:r>
            <a:endParaRPr b="1" i="1" sz="1800"/>
          </a:p>
        </p:txBody>
      </p:sp>
      <p:sp>
        <p:nvSpPr>
          <p:cNvPr id="102" name="Google Shape;102;p19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Drama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are most liked by users.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00" y="779050"/>
            <a:ext cx="4373324" cy="33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1525" y="15800"/>
            <a:ext cx="1860075" cy="50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Revenue ?</a:t>
            </a:r>
            <a:endParaRPr b="1" i="1" sz="1800"/>
          </a:p>
        </p:txBody>
      </p:sp>
      <p:sp>
        <p:nvSpPr>
          <p:cNvPr id="110" name="Google Shape;110;p20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Adventure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,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Action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,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Drama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 constitute more towards revenue generation in the industry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00"/>
            <a:ext cx="5165675" cy="33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25" y="152400"/>
            <a:ext cx="2053875" cy="46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4294967295" type="title"/>
          </p:nvPr>
        </p:nvSpPr>
        <p:spPr>
          <a:xfrm>
            <a:off x="-1488675" y="15800"/>
            <a:ext cx="84678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What is the impact of Genre on Metascore ?</a:t>
            </a:r>
            <a:endParaRPr b="1" i="1" sz="1800"/>
          </a:p>
        </p:txBody>
      </p:sp>
      <p:sp>
        <p:nvSpPr>
          <p:cNvPr id="118" name="Google Shape;118;p21"/>
          <p:cNvSpPr txBox="1"/>
          <p:nvPr/>
        </p:nvSpPr>
        <p:spPr>
          <a:xfrm>
            <a:off x="241725" y="4108375"/>
            <a:ext cx="66960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Observation :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Surprisingly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Movies with Genre </a:t>
            </a:r>
            <a:r>
              <a:rPr b="1" i="1" lang="en" sz="1800">
                <a:solidFill>
                  <a:schemeClr val="dk1"/>
                </a:solidFill>
                <a:highlight>
                  <a:srgbClr val="FFF2CC"/>
                </a:highlight>
              </a:rPr>
              <a:t>History, Animation, Biography </a:t>
            </a:r>
            <a:r>
              <a:rPr i="1" lang="en" sz="1800">
                <a:solidFill>
                  <a:schemeClr val="dk1"/>
                </a:solidFill>
                <a:highlight>
                  <a:srgbClr val="FFF2CC"/>
                </a:highlight>
              </a:rPr>
              <a:t>have received more critic scores</a:t>
            </a:r>
            <a:endParaRPr i="1" sz="1800">
              <a:solidFill>
                <a:schemeClr val="dk1"/>
              </a:solidFill>
              <a:highlight>
                <a:srgbClr val="FFF2CC"/>
              </a:highlight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7900"/>
            <a:ext cx="4897100" cy="333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7725" y="152400"/>
            <a:ext cx="2053875" cy="467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