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327498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6984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845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78198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397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3859260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354753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339503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55979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A4E9D-4049-4BBD-A50F-BEFC2F6F04F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9316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1A4E9D-4049-4BBD-A50F-BEFC2F6F04F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182758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A4E9D-4049-4BBD-A50F-BEFC2F6F04F7}"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156648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1A4E9D-4049-4BBD-A50F-BEFC2F6F04F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371918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A4E9D-4049-4BBD-A50F-BEFC2F6F04F7}"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421958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A4E9D-4049-4BBD-A50F-BEFC2F6F04F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78309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1A4E9D-4049-4BBD-A50F-BEFC2F6F04F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7ECA-F25A-4C5A-BABB-946980B962EF}" type="slidenum">
              <a:rPr lang="en-US" smtClean="0"/>
              <a:t>‹#›</a:t>
            </a:fld>
            <a:endParaRPr lang="en-US"/>
          </a:p>
        </p:txBody>
      </p:sp>
    </p:spTree>
    <p:extLst>
      <p:ext uri="{BB962C8B-B14F-4D97-AF65-F5344CB8AC3E}">
        <p14:creationId xmlns:p14="http://schemas.microsoft.com/office/powerpoint/2010/main" val="180245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1A4E9D-4049-4BBD-A50F-BEFC2F6F04F7}" type="datetimeFigureOut">
              <a:rPr lang="en-US" smtClean="0"/>
              <a:t>2/13/2023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297ECA-F25A-4C5A-BABB-946980B962EF}" type="slidenum">
              <a:rPr lang="en-US" smtClean="0"/>
              <a:t>‹#›</a:t>
            </a:fld>
            <a:endParaRPr lang="en-US"/>
          </a:p>
        </p:txBody>
      </p:sp>
    </p:spTree>
    <p:extLst>
      <p:ext uri="{BB962C8B-B14F-4D97-AF65-F5344CB8AC3E}">
        <p14:creationId xmlns:p14="http://schemas.microsoft.com/office/powerpoint/2010/main" val="1195344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2B32D-3D5C-4303-9377-BFA06272BBDA}"/>
              </a:ext>
            </a:extLst>
          </p:cNvPr>
          <p:cNvSpPr>
            <a:spLocks noGrp="1"/>
          </p:cNvSpPr>
          <p:nvPr>
            <p:ph type="ctrTitle"/>
          </p:nvPr>
        </p:nvSpPr>
        <p:spPr>
          <a:xfrm>
            <a:off x="1478846" y="2528710"/>
            <a:ext cx="7727424" cy="1083733"/>
          </a:xfrm>
        </p:spPr>
        <p:txBody>
          <a:bodyPr/>
          <a:lstStyle/>
          <a:p>
            <a:pPr algn="ctr"/>
            <a:r>
              <a:rPr lang="en-US" sz="4400" dirty="0"/>
              <a:t>Telecom Churn Case Study</a:t>
            </a:r>
          </a:p>
        </p:txBody>
      </p:sp>
    </p:spTree>
    <p:extLst>
      <p:ext uri="{BB962C8B-B14F-4D97-AF65-F5344CB8AC3E}">
        <p14:creationId xmlns:p14="http://schemas.microsoft.com/office/powerpoint/2010/main" val="149702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E889F-1691-477C-BE87-3DFB15972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23" y="817443"/>
            <a:ext cx="8365066" cy="4612511"/>
          </a:xfrm>
          <a:prstGeom prst="rect">
            <a:avLst/>
          </a:prstGeom>
        </p:spPr>
      </p:pic>
    </p:spTree>
    <p:extLst>
      <p:ext uri="{BB962C8B-B14F-4D97-AF65-F5344CB8AC3E}">
        <p14:creationId xmlns:p14="http://schemas.microsoft.com/office/powerpoint/2010/main" val="209822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B3B6A2-8376-425D-9C19-5D0162889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2" y="688621"/>
            <a:ext cx="8782755" cy="4707466"/>
          </a:xfrm>
          <a:prstGeom prst="rect">
            <a:avLst/>
          </a:prstGeom>
        </p:spPr>
      </p:pic>
    </p:spTree>
    <p:extLst>
      <p:ext uri="{BB962C8B-B14F-4D97-AF65-F5344CB8AC3E}">
        <p14:creationId xmlns:p14="http://schemas.microsoft.com/office/powerpoint/2010/main" val="281457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CE9DA-9DDD-450B-BAF7-85D68B2606DC}"/>
              </a:ext>
            </a:extLst>
          </p:cNvPr>
          <p:cNvSpPr>
            <a:spLocks noGrp="1"/>
          </p:cNvSpPr>
          <p:nvPr>
            <p:ph idx="1"/>
          </p:nvPr>
        </p:nvSpPr>
        <p:spPr>
          <a:xfrm>
            <a:off x="632178" y="1246190"/>
            <a:ext cx="8596668" cy="4262788"/>
          </a:xfrm>
        </p:spPr>
        <p:txBody>
          <a:bodyPr/>
          <a:lstStyle/>
          <a:p>
            <a:r>
              <a:rPr lang="en-US" sz="2800" dirty="0"/>
              <a:t>Problem Statement</a:t>
            </a:r>
          </a:p>
          <a:p>
            <a:r>
              <a:rPr lang="en-US" sz="2800" dirty="0"/>
              <a:t>Reading and understanding the data </a:t>
            </a:r>
          </a:p>
          <a:p>
            <a:r>
              <a:rPr lang="en-US" sz="2800" dirty="0"/>
              <a:t>Data Preparation</a:t>
            </a:r>
          </a:p>
          <a:p>
            <a:r>
              <a:rPr lang="en-US" sz="2800" dirty="0"/>
              <a:t>Data Cleaning </a:t>
            </a:r>
          </a:p>
          <a:p>
            <a:r>
              <a:rPr lang="en-US" sz="2800" dirty="0"/>
              <a:t>Exploratory Data Analysis </a:t>
            </a:r>
          </a:p>
          <a:p>
            <a:r>
              <a:rPr lang="en-US" sz="2800" dirty="0"/>
              <a:t>Plots of important predictors for churn and non-churn customers</a:t>
            </a:r>
          </a:p>
          <a:p>
            <a:endParaRPr lang="en-US" dirty="0"/>
          </a:p>
        </p:txBody>
      </p:sp>
    </p:spTree>
    <p:extLst>
      <p:ext uri="{BB962C8B-B14F-4D97-AF65-F5344CB8AC3E}">
        <p14:creationId xmlns:p14="http://schemas.microsoft.com/office/powerpoint/2010/main" val="184681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54B4D-0BAE-4813-9B13-DC435B139706}"/>
              </a:ext>
            </a:extLst>
          </p:cNvPr>
          <p:cNvSpPr>
            <a:spLocks noGrp="1"/>
          </p:cNvSpPr>
          <p:nvPr>
            <p:ph type="ctrTitle"/>
          </p:nvPr>
        </p:nvSpPr>
        <p:spPr>
          <a:xfrm>
            <a:off x="931333" y="282224"/>
            <a:ext cx="6412090" cy="812799"/>
          </a:xfrm>
        </p:spPr>
        <p:txBody>
          <a:bodyPr/>
          <a:lstStyle/>
          <a:p>
            <a:pPr algn="l"/>
            <a:r>
              <a:rPr lang="en-US" sz="3600" dirty="0"/>
              <a:t>Problem Statement </a:t>
            </a:r>
          </a:p>
        </p:txBody>
      </p:sp>
      <p:sp>
        <p:nvSpPr>
          <p:cNvPr id="5" name="Subtitle 4">
            <a:extLst>
              <a:ext uri="{FF2B5EF4-FFF2-40B4-BE49-F238E27FC236}">
                <a16:creationId xmlns:a16="http://schemas.microsoft.com/office/drawing/2014/main" id="{C4936FD6-B1F0-4C5B-91EB-55152287BE08}"/>
              </a:ext>
            </a:extLst>
          </p:cNvPr>
          <p:cNvSpPr>
            <a:spLocks noGrp="1"/>
          </p:cNvSpPr>
          <p:nvPr>
            <p:ph type="subTitle" idx="1"/>
          </p:nvPr>
        </p:nvSpPr>
        <p:spPr>
          <a:xfrm>
            <a:off x="931333" y="1454388"/>
            <a:ext cx="7766936" cy="4190056"/>
          </a:xfrm>
        </p:spPr>
        <p:txBody>
          <a:bodyPr>
            <a:normAutofit/>
          </a:bodyPr>
          <a:lstStyle/>
          <a:p>
            <a:pPr algn="l"/>
            <a:r>
              <a:rPr lang="en-US"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b="1" dirty="0"/>
              <a:t>customer retention</a:t>
            </a:r>
            <a:r>
              <a:rPr lang="en-US" dirty="0"/>
              <a:t> has now become even more important than customer acquisition.</a:t>
            </a:r>
          </a:p>
          <a:p>
            <a:pPr algn="l"/>
            <a:r>
              <a:rPr lang="en-US" dirty="0"/>
              <a:t> </a:t>
            </a:r>
          </a:p>
          <a:p>
            <a:pPr algn="l"/>
            <a:r>
              <a:rPr lang="en-US" dirty="0"/>
              <a:t>For many incumbent operators, </a:t>
            </a:r>
            <a:r>
              <a:rPr lang="en-US" i="1" dirty="0"/>
              <a:t>retaining high profitable customers is the number one business goal</a:t>
            </a:r>
            <a:r>
              <a:rPr lang="en-US" dirty="0"/>
              <a:t>.</a:t>
            </a:r>
          </a:p>
          <a:p>
            <a:pPr algn="l"/>
            <a:r>
              <a:rPr lang="en-US" dirty="0"/>
              <a:t> </a:t>
            </a:r>
          </a:p>
          <a:p>
            <a:pPr algn="l"/>
            <a:r>
              <a:rPr lang="en-US" dirty="0"/>
              <a:t>To reduce customer churn, telecom companies need to </a:t>
            </a:r>
            <a:r>
              <a:rPr lang="en-US" b="1" dirty="0"/>
              <a:t>predict which customers are at high risk of churn.</a:t>
            </a:r>
            <a:endParaRPr lang="en-US" dirty="0"/>
          </a:p>
          <a:p>
            <a:pPr algn="l"/>
            <a:endParaRPr lang="en-US" dirty="0"/>
          </a:p>
        </p:txBody>
      </p:sp>
    </p:spTree>
    <p:extLst>
      <p:ext uri="{BB962C8B-B14F-4D97-AF65-F5344CB8AC3E}">
        <p14:creationId xmlns:p14="http://schemas.microsoft.com/office/powerpoint/2010/main" val="117582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87E12-D855-4A89-8EF2-1E7B42CB4A5B}"/>
              </a:ext>
            </a:extLst>
          </p:cNvPr>
          <p:cNvSpPr>
            <a:spLocks noGrp="1"/>
          </p:cNvSpPr>
          <p:nvPr>
            <p:ph type="title"/>
          </p:nvPr>
        </p:nvSpPr>
        <p:spPr>
          <a:xfrm>
            <a:off x="677334" y="609600"/>
            <a:ext cx="8596668" cy="982133"/>
          </a:xfrm>
        </p:spPr>
        <p:txBody>
          <a:bodyPr/>
          <a:lstStyle/>
          <a:p>
            <a:r>
              <a:rPr lang="en-US" dirty="0"/>
              <a:t>Reading and understanding the data </a:t>
            </a:r>
          </a:p>
        </p:txBody>
      </p:sp>
      <p:sp>
        <p:nvSpPr>
          <p:cNvPr id="6" name="Subtitle 4">
            <a:extLst>
              <a:ext uri="{FF2B5EF4-FFF2-40B4-BE49-F238E27FC236}">
                <a16:creationId xmlns:a16="http://schemas.microsoft.com/office/drawing/2014/main" id="{E2F08D01-DED5-4B57-8F62-2D1B7EF62988}"/>
              </a:ext>
            </a:extLst>
          </p:cNvPr>
          <p:cNvSpPr txBox="1">
            <a:spLocks/>
          </p:cNvSpPr>
          <p:nvPr/>
        </p:nvSpPr>
        <p:spPr>
          <a:xfrm>
            <a:off x="931333" y="1454388"/>
            <a:ext cx="7766936" cy="4190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7" name="Subtitle 4">
            <a:extLst>
              <a:ext uri="{FF2B5EF4-FFF2-40B4-BE49-F238E27FC236}">
                <a16:creationId xmlns:a16="http://schemas.microsoft.com/office/drawing/2014/main" id="{4677EB3A-F6C3-4B7C-BE9C-E8794F29409C}"/>
              </a:ext>
            </a:extLst>
          </p:cNvPr>
          <p:cNvSpPr txBox="1">
            <a:spLocks/>
          </p:cNvSpPr>
          <p:nvPr/>
        </p:nvSpPr>
        <p:spPr>
          <a:xfrm>
            <a:off x="677334" y="1591733"/>
            <a:ext cx="8387643" cy="465666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Here we are given with 4 months of data related to customer usage. In this case study, we analyze customer-level data of a leading telecom firm, build predictive models to identify customers at high risk of churn and identify the main indicators of churn.</a:t>
            </a:r>
          </a:p>
          <a:p>
            <a:r>
              <a:rPr lang="en-US" dirty="0"/>
              <a:t>Churn is predicted using two approaches. Usage based churn and Revenue based churn. Usage based churn:</a:t>
            </a:r>
          </a:p>
          <a:p>
            <a:r>
              <a:rPr lang="en-US" dirty="0"/>
              <a:t>Customers who have zero usage, either incoming or outgoing - in terms of calls, internet etc. over a period of time.</a:t>
            </a:r>
          </a:p>
          <a:p>
            <a:r>
              <a:rPr lang="en-US" dirty="0"/>
              <a:t>This case study only considers usage based churn.</a:t>
            </a:r>
          </a:p>
          <a:p>
            <a:r>
              <a:rPr lang="en-US" dirty="0"/>
              <a:t>In the Indian and the southeast Asian market, approximately 80% of revenue comes from the top 20% customers (called high-value customers). Thus, if we can reduce churn of the high-value customers, we will be able to reduce significant revenue leakage. Hence, this case study focuses on high value customers only.</a:t>
            </a:r>
          </a:p>
          <a:p>
            <a:r>
              <a:rPr lang="en-US" dirty="0"/>
              <a:t>The dataset contains customer-level information for a span of four consecutive months - June, July, August and September. The months are encoded as 6, 7, 8 and 9, respectively.</a:t>
            </a:r>
          </a:p>
        </p:txBody>
      </p:sp>
    </p:spTree>
    <p:extLst>
      <p:ext uri="{BB962C8B-B14F-4D97-AF65-F5344CB8AC3E}">
        <p14:creationId xmlns:p14="http://schemas.microsoft.com/office/powerpoint/2010/main" val="99661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628E-051F-4BC5-83E1-E8DB25A3445E}"/>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71C05123-F505-4B04-B941-2D9772874874}"/>
              </a:ext>
            </a:extLst>
          </p:cNvPr>
          <p:cNvSpPr>
            <a:spLocks noGrp="1"/>
          </p:cNvSpPr>
          <p:nvPr>
            <p:ph idx="1"/>
          </p:nvPr>
        </p:nvSpPr>
        <p:spPr>
          <a:xfrm>
            <a:off x="677334" y="1488613"/>
            <a:ext cx="8596668" cy="4618676"/>
          </a:xfrm>
        </p:spPr>
        <p:txBody>
          <a:bodyPr>
            <a:normAutofit fontScale="92500" lnSpcReduction="20000"/>
          </a:bodyPr>
          <a:lstStyle/>
          <a:p>
            <a:pPr marL="0" indent="0">
              <a:buNone/>
            </a:pPr>
            <a:r>
              <a:rPr lang="en-US" dirty="0"/>
              <a:t>The following data preparation steps are crucial for this problem:</a:t>
            </a:r>
          </a:p>
          <a:p>
            <a:pPr marL="0" indent="0">
              <a:buNone/>
            </a:pPr>
            <a:r>
              <a:rPr lang="en-US" dirty="0"/>
              <a:t>1. </a:t>
            </a:r>
            <a:r>
              <a:rPr lang="en-US" b="1" dirty="0"/>
              <a:t>Filter high-value customers</a:t>
            </a:r>
            <a:endParaRPr lang="en-US" dirty="0"/>
          </a:p>
          <a:p>
            <a:pPr marL="0" indent="0">
              <a:buNone/>
            </a:pPr>
            <a:r>
              <a:rPr lang="en-US" dirty="0"/>
              <a:t>Those who have recharged with an amount more than or equal to X, where X is the </a:t>
            </a:r>
            <a:r>
              <a:rPr lang="en-US" b="1" dirty="0"/>
              <a:t>70th percentile</a:t>
            </a:r>
            <a:r>
              <a:rPr lang="en-US" dirty="0"/>
              <a:t> of the average recharge amount in the first two months (the good phase). After filtering the high-value customers, we should get about 30k rows.</a:t>
            </a:r>
          </a:p>
          <a:p>
            <a:pPr marL="0" indent="0">
              <a:buNone/>
            </a:pPr>
            <a:endParaRPr lang="en-US" dirty="0"/>
          </a:p>
          <a:p>
            <a:pPr marL="0" indent="0">
              <a:buNone/>
            </a:pPr>
            <a:r>
              <a:rPr lang="en-US" dirty="0"/>
              <a:t>2. </a:t>
            </a:r>
            <a:r>
              <a:rPr lang="en-US" b="1" dirty="0"/>
              <a:t>Tag churners and remove attributes of the churn phase</a:t>
            </a:r>
            <a:endParaRPr lang="en-US" dirty="0"/>
          </a:p>
          <a:p>
            <a:pPr marL="0" indent="0">
              <a:buNone/>
            </a:pPr>
            <a:r>
              <a:rPr lang="en-US" dirty="0"/>
              <a:t>Now tag the churned customers (churn=1, else 0) based on the fourth month as follows: Those who have not made any calls (either incoming or outgoing) AND have not used mobile internet even once in the churn phase. The attributes you need to use to tag churners are:</a:t>
            </a:r>
          </a:p>
          <a:p>
            <a:r>
              <a:rPr lang="en-US" dirty="0"/>
              <a:t>total_ic_mou_9</a:t>
            </a:r>
          </a:p>
          <a:p>
            <a:r>
              <a:rPr lang="en-US" dirty="0"/>
              <a:t>total_og_mou_9</a:t>
            </a:r>
          </a:p>
          <a:p>
            <a:r>
              <a:rPr lang="en-US" dirty="0"/>
              <a:t>vol_2g_mb_9</a:t>
            </a:r>
          </a:p>
          <a:p>
            <a:r>
              <a:rPr lang="en-US" dirty="0"/>
              <a:t>vol_3g_mb_9</a:t>
            </a:r>
          </a:p>
          <a:p>
            <a:pPr marL="0" indent="0">
              <a:buNone/>
            </a:pPr>
            <a:endParaRPr lang="en-US" dirty="0"/>
          </a:p>
        </p:txBody>
      </p:sp>
    </p:spTree>
    <p:extLst>
      <p:ext uri="{BB962C8B-B14F-4D97-AF65-F5344CB8AC3E}">
        <p14:creationId xmlns:p14="http://schemas.microsoft.com/office/powerpoint/2010/main" val="98363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51-E54C-49ED-8BC8-F521AC2E850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D7BB5F14-7BE1-4242-9011-E19C826BD4CD}"/>
              </a:ext>
            </a:extLst>
          </p:cNvPr>
          <p:cNvSpPr>
            <a:spLocks noGrp="1"/>
          </p:cNvSpPr>
          <p:nvPr>
            <p:ph idx="1"/>
          </p:nvPr>
        </p:nvSpPr>
        <p:spPr>
          <a:xfrm>
            <a:off x="677334" y="1618723"/>
            <a:ext cx="8444088" cy="4488566"/>
          </a:xfrm>
        </p:spPr>
        <p:txBody>
          <a:bodyPr>
            <a:normAutofit fontScale="85000" lnSpcReduction="10000"/>
          </a:bodyPr>
          <a:lstStyle/>
          <a:p>
            <a:r>
              <a:rPr lang="en-US" dirty="0"/>
              <a:t>We have started with importing Necessary packages and libraries.</a:t>
            </a:r>
          </a:p>
          <a:p>
            <a:r>
              <a:rPr lang="en-US" dirty="0"/>
              <a:t>We have loaded the dataset into a data frame.</a:t>
            </a:r>
          </a:p>
          <a:p>
            <a:r>
              <a:rPr lang="en-US" dirty="0"/>
              <a:t>We have checked the number of columns, their data types, Null count and unique value_value_count to get some understanding about data and to check if the columns are under correct data-type.</a:t>
            </a:r>
          </a:p>
          <a:p>
            <a:r>
              <a:rPr lang="en-US" dirty="0"/>
              <a:t>Checking for duplicate records (rows) in the data. There were no duplicates.</a:t>
            </a:r>
          </a:p>
          <a:p>
            <a:r>
              <a:rPr lang="en-US" dirty="0"/>
              <a:t>Since 'mobile_number' is the unique identifier available, we have made it our index to retain the identity.</a:t>
            </a:r>
          </a:p>
          <a:p>
            <a:r>
              <a:rPr lang="en-US" dirty="0"/>
              <a:t>Have found some columns that do not follow the naming standard, we have renamed those columns to make sure all the variables follow the same naming convention.</a:t>
            </a:r>
          </a:p>
          <a:p>
            <a:r>
              <a:rPr lang="en-US" dirty="0"/>
              <a:t>Following with column renaming, we have dealt with converting the columns into their respective data types. Here, we have evaluated all the columns which are having less than or equal to 29 unique values as categorical columns and rest as continuous columns.</a:t>
            </a:r>
          </a:p>
          <a:p>
            <a:r>
              <a:rPr lang="en-US" dirty="0"/>
              <a:t>The date columns were having 'object' as their data type, we have converted to the proper datetime format.</a:t>
            </a:r>
          </a:p>
          <a:p>
            <a:pPr marL="0" indent="0">
              <a:buNone/>
            </a:pPr>
            <a:endParaRPr lang="en-US" dirty="0"/>
          </a:p>
        </p:txBody>
      </p:sp>
    </p:spTree>
    <p:extLst>
      <p:ext uri="{BB962C8B-B14F-4D97-AF65-F5344CB8AC3E}">
        <p14:creationId xmlns:p14="http://schemas.microsoft.com/office/powerpoint/2010/main" val="37296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7D6829-E608-486C-A218-B86A9B6ACF02}"/>
              </a:ext>
            </a:extLst>
          </p:cNvPr>
          <p:cNvSpPr>
            <a:spLocks noGrp="1"/>
          </p:cNvSpPr>
          <p:nvPr>
            <p:ph idx="1"/>
          </p:nvPr>
        </p:nvSpPr>
        <p:spPr>
          <a:xfrm>
            <a:off x="654757" y="681744"/>
            <a:ext cx="8596668" cy="5267500"/>
          </a:xfrm>
        </p:spPr>
        <p:txBody>
          <a:bodyPr>
            <a:normAutofit fontScale="85000" lnSpcReduction="10000"/>
          </a:bodyPr>
          <a:lstStyle/>
          <a:p>
            <a:r>
              <a:rPr lang="en-US" dirty="0"/>
              <a:t>The date columns were having 'object' as their data type, we have converted to the proper datetime format.</a:t>
            </a:r>
          </a:p>
          <a:p>
            <a:r>
              <a:rPr lang="en-US" dirty="0"/>
              <a:t>Since, our analysis is focused on the HVC(High value customers), we have filtered for high value customers to carryout the further analysis. The metric of this filtering of HVC is such that all the customers whose 'Average_rech_amt' of months 6 and 7 greater than or equal to 70th percentile of the 'Average_rech_amt' are considered as High Value Customers.</a:t>
            </a:r>
          </a:p>
          <a:p>
            <a:r>
              <a:rPr lang="en-US" dirty="0"/>
              <a:t>Checked for missing values.</a:t>
            </a:r>
          </a:p>
          <a:p>
            <a:r>
              <a:rPr lang="en-US" dirty="0"/>
              <a:t>Dropped all the columns with missing values greater than 50%.</a:t>
            </a:r>
          </a:p>
          <a:p>
            <a:r>
              <a:rPr lang="en-US" dirty="0"/>
              <a:t>We have been given 4 months data. Since each months revenue and usage data is not related to other, we did month-wise drill down on missing values.</a:t>
            </a:r>
          </a:p>
          <a:p>
            <a:r>
              <a:rPr lang="en-US" dirty="0"/>
              <a:t>Some columns had similar range of missing values. So, we have looked at their related columns and checked if these might be imputed with zero.</a:t>
            </a:r>
          </a:p>
          <a:p>
            <a:r>
              <a:rPr lang="en-US" dirty="0"/>
              <a:t>We have found that 'last_date_of_the_month' had some missing values, so this is very meaningful and we have imputed the last date based on the month.</a:t>
            </a:r>
          </a:p>
          <a:p>
            <a:r>
              <a:rPr lang="en-US" dirty="0"/>
              <a:t>We have found some columns with only one unique value, so it is of no use for the analysis, hence we have dropped those columns.</a:t>
            </a:r>
          </a:p>
          <a:p>
            <a:r>
              <a:rPr lang="en-US" dirty="0"/>
              <a:t>Once after checking all the data preparation tasks, tagged the Churn variable(which is our target variable).</a:t>
            </a:r>
          </a:p>
          <a:p>
            <a:r>
              <a:rPr lang="en-US" dirty="0"/>
              <a:t>After imputing, we have dropped churn phase columns (Columns belonging to month - 9).</a:t>
            </a:r>
          </a:p>
          <a:p>
            <a:endParaRPr lang="en-US" dirty="0"/>
          </a:p>
        </p:txBody>
      </p:sp>
    </p:spTree>
    <p:extLst>
      <p:ext uri="{BB962C8B-B14F-4D97-AF65-F5344CB8AC3E}">
        <p14:creationId xmlns:p14="http://schemas.microsoft.com/office/powerpoint/2010/main" val="376165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510-A9D4-4123-BE54-178157DB711D}"/>
              </a:ext>
            </a:extLst>
          </p:cNvPr>
          <p:cNvSpPr>
            <a:spLocks noGrp="1"/>
          </p:cNvSpPr>
          <p:nvPr>
            <p:ph type="title"/>
          </p:nvPr>
        </p:nvSpPr>
        <p:spPr/>
        <p:txBody>
          <a:bodyPr/>
          <a:lstStyle/>
          <a:p>
            <a:r>
              <a:rPr lang="en-US" dirty="0"/>
              <a:t>Exploratory Data Analysis </a:t>
            </a:r>
          </a:p>
        </p:txBody>
      </p:sp>
      <p:sp>
        <p:nvSpPr>
          <p:cNvPr id="3" name="Content Placeholder 2">
            <a:extLst>
              <a:ext uri="{FF2B5EF4-FFF2-40B4-BE49-F238E27FC236}">
                <a16:creationId xmlns:a16="http://schemas.microsoft.com/office/drawing/2014/main" id="{DF9D75AC-A95B-4837-98C9-FDCD4728B7BE}"/>
              </a:ext>
            </a:extLst>
          </p:cNvPr>
          <p:cNvSpPr>
            <a:spLocks noGrp="1"/>
          </p:cNvSpPr>
          <p:nvPr>
            <p:ph idx="1"/>
          </p:nvPr>
        </p:nvSpPr>
        <p:spPr>
          <a:xfrm>
            <a:off x="677334" y="1433688"/>
            <a:ext cx="8161866" cy="4814711"/>
          </a:xfrm>
        </p:spPr>
        <p:txBody>
          <a:bodyPr>
            <a:normAutofit fontScale="70000" lnSpcReduction="20000"/>
          </a:bodyPr>
          <a:lstStyle/>
          <a:p>
            <a:r>
              <a:rPr lang="en-US" sz="1600" dirty="0"/>
              <a:t>The telecom company has many users with negative average revenues in both phases. These users are likely to churn.</a:t>
            </a:r>
          </a:p>
          <a:p>
            <a:r>
              <a:rPr lang="en-US" sz="1600" dirty="0"/>
              <a:t>Most customers prefer the plans of '0' category.</a:t>
            </a:r>
          </a:p>
          <a:p>
            <a:r>
              <a:rPr lang="en-US" sz="1600" dirty="0"/>
              <a:t>The customers with lesser '</a:t>
            </a:r>
            <a:r>
              <a:rPr lang="en-US" sz="1600" dirty="0" err="1"/>
              <a:t>aon</a:t>
            </a:r>
            <a:r>
              <a:rPr lang="en-US" sz="1600" dirty="0"/>
              <a:t>' are more likely to Churn when compared to the Customers with higher '</a:t>
            </a:r>
            <a:r>
              <a:rPr lang="en-US" sz="1600" dirty="0" err="1"/>
              <a:t>aon</a:t>
            </a:r>
            <a:r>
              <a:rPr lang="en-US" sz="1600" dirty="0"/>
              <a:t>'.</a:t>
            </a:r>
          </a:p>
          <a:p>
            <a:r>
              <a:rPr lang="en-US" sz="1600" dirty="0"/>
              <a:t>Revenue generated by the Customers who are about to churn is very unstable.</a:t>
            </a:r>
          </a:p>
          <a:p>
            <a:r>
              <a:rPr lang="en-US" sz="1600" dirty="0"/>
              <a:t>The Customers whose arpu decreases in 7th month are more likely to churn when compared to ones with increase in arpu.</a:t>
            </a:r>
          </a:p>
          <a:p>
            <a:r>
              <a:rPr lang="en-US" sz="1600" dirty="0"/>
              <a:t>The Customers with high total_og_mou in 6th month and lower total_og_mou in 7th month are more likely to churn compared to the rest.</a:t>
            </a:r>
          </a:p>
          <a:p>
            <a:r>
              <a:rPr lang="en-US" sz="1600" dirty="0"/>
              <a:t>The Customers with decrease in rate of total_ic_mou in 7th month are more likely to churn, compared to the rest.</a:t>
            </a:r>
          </a:p>
          <a:p>
            <a:r>
              <a:rPr lang="en-US" sz="1600" dirty="0"/>
              <a:t>Customers with stable usage of 2g volume throughout 6 and 7 months are less likely to churn.</a:t>
            </a:r>
          </a:p>
          <a:p>
            <a:r>
              <a:rPr lang="en-US" sz="1600" dirty="0"/>
              <a:t>Customers with fall in usage of 2g volume in 7th month are more likely to Churn.</a:t>
            </a:r>
          </a:p>
          <a:p>
            <a:r>
              <a:rPr lang="en-US" sz="1600" dirty="0"/>
              <a:t>Customers with stable usage of 3g volume throughout 6 and 7 months are less likely to churn.</a:t>
            </a:r>
          </a:p>
          <a:p>
            <a:r>
              <a:rPr lang="en-US" sz="1600" dirty="0"/>
              <a:t>Customers with fall in consumption of 3g volume in 7th month are more likely to Churn.</a:t>
            </a:r>
          </a:p>
          <a:p>
            <a:r>
              <a:rPr lang="en-US" sz="1600" dirty="0"/>
              <a:t>The customers with lower total_og_mou in 6th and 8th months are more likely to Churn compared to the ones with higher total_og_mou.</a:t>
            </a:r>
          </a:p>
          <a:p>
            <a:r>
              <a:rPr lang="en-US" sz="1600" dirty="0"/>
              <a:t>The customers with lesser total_og_mou_8 and </a:t>
            </a:r>
            <a:r>
              <a:rPr lang="en-US" sz="1600" dirty="0" err="1"/>
              <a:t>aon</a:t>
            </a:r>
            <a:r>
              <a:rPr lang="en-US" sz="1600" dirty="0"/>
              <a:t> are more likely to churn compared to the one with higher total_og_mou_8 and </a:t>
            </a:r>
            <a:r>
              <a:rPr lang="en-US" sz="1600" dirty="0" err="1"/>
              <a:t>aon</a:t>
            </a:r>
            <a:r>
              <a:rPr lang="en-US" sz="1600" dirty="0"/>
              <a:t>.</a:t>
            </a:r>
          </a:p>
          <a:p>
            <a:r>
              <a:rPr lang="en-US" sz="1600" dirty="0"/>
              <a:t>The customers with less total_ic_mou_8 are more likely to churn irrespective of </a:t>
            </a:r>
            <a:r>
              <a:rPr lang="en-US" sz="1600" dirty="0" err="1"/>
              <a:t>aon</a:t>
            </a:r>
            <a:r>
              <a:rPr lang="en-US" sz="1600" dirty="0"/>
              <a:t>.</a:t>
            </a:r>
          </a:p>
          <a:p>
            <a:r>
              <a:rPr lang="en-US" sz="1600" dirty="0"/>
              <a:t>The customers with total_ic_mou_8 &gt; 2000 are very less likely to churn.</a:t>
            </a:r>
          </a:p>
          <a:p>
            <a:endParaRPr lang="en-US" dirty="0"/>
          </a:p>
        </p:txBody>
      </p:sp>
    </p:spTree>
    <p:extLst>
      <p:ext uri="{BB962C8B-B14F-4D97-AF65-F5344CB8AC3E}">
        <p14:creationId xmlns:p14="http://schemas.microsoft.com/office/powerpoint/2010/main" val="296618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6FE0-6F0F-4471-8885-E2893DC22FEF}"/>
              </a:ext>
            </a:extLst>
          </p:cNvPr>
          <p:cNvSpPr>
            <a:spLocks noGrp="1"/>
          </p:cNvSpPr>
          <p:nvPr>
            <p:ph type="title"/>
          </p:nvPr>
        </p:nvSpPr>
        <p:spPr>
          <a:xfrm>
            <a:off x="564445" y="587022"/>
            <a:ext cx="8596668" cy="1083734"/>
          </a:xfrm>
        </p:spPr>
        <p:txBody>
          <a:bodyPr>
            <a:normAutofit fontScale="90000"/>
          </a:bodyPr>
          <a:lstStyle/>
          <a:p>
            <a:r>
              <a:rPr lang="en-US" dirty="0"/>
              <a:t>Plots of important predictors for churn and non-churn customers</a:t>
            </a:r>
          </a:p>
        </p:txBody>
      </p:sp>
      <p:pic>
        <p:nvPicPr>
          <p:cNvPr id="5" name="Picture 4">
            <a:extLst>
              <a:ext uri="{FF2B5EF4-FFF2-40B4-BE49-F238E27FC236}">
                <a16:creationId xmlns:a16="http://schemas.microsoft.com/office/drawing/2014/main" id="{56FCE7FE-9220-488D-B9F8-E6AADF857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44" y="1857783"/>
            <a:ext cx="8477551" cy="4305950"/>
          </a:xfrm>
          <a:prstGeom prst="rect">
            <a:avLst/>
          </a:prstGeom>
        </p:spPr>
      </p:pic>
    </p:spTree>
    <p:extLst>
      <p:ext uri="{BB962C8B-B14F-4D97-AF65-F5344CB8AC3E}">
        <p14:creationId xmlns:p14="http://schemas.microsoft.com/office/powerpoint/2010/main" val="940747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1310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Telecom Churn Case Study</vt:lpstr>
      <vt:lpstr>PowerPoint Presentation</vt:lpstr>
      <vt:lpstr>Problem Statement </vt:lpstr>
      <vt:lpstr>Reading and understanding the data </vt:lpstr>
      <vt:lpstr>Data Preparation </vt:lpstr>
      <vt:lpstr>Data Cleaning</vt:lpstr>
      <vt:lpstr>PowerPoint Presentation</vt:lpstr>
      <vt:lpstr>Exploratory Data Analysis </vt:lpstr>
      <vt:lpstr>Plots of important predictors for churn and non-churn customers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Vaibhav Jamb</dc:creator>
  <cp:lastModifiedBy>Vaibhav Jamb</cp:lastModifiedBy>
  <cp:revision>6</cp:revision>
  <dcterms:created xsi:type="dcterms:W3CDTF">2023-02-13T04:21:07Z</dcterms:created>
  <dcterms:modified xsi:type="dcterms:W3CDTF">2023-02-13T05:07:32Z</dcterms:modified>
</cp:coreProperties>
</file>