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3D9F-BE03-25E8-C8A7-CC2E4418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5F9A1-1D09-198A-2265-C9A57F134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A81B-C68C-64D0-0A52-0A1207B2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5838-81C8-9F8B-7393-BE4CA9CE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09F5-F4B9-0791-2B25-98A2F6A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EFE6-5674-CB4E-CABD-AA67E0FC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F281C-757D-B236-71D2-49278DFF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B5D2-3A73-2343-BA2D-0DA96BAA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BB1F-AC27-72D9-ECA8-A9561BBF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48B8-D5A9-4BD5-EF71-09B5F7E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7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F265F-71D4-B305-A5F4-42681B1B1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04871-DB81-ED27-CCE0-1BFF39A52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38E8-5FED-EE66-585A-E494C609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AFDB-6DE0-1E96-C517-0C2DDC96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5A4-04EC-F605-B924-A32CC27D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969C-69F6-3368-AA6A-875CC319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3EE7-A66A-9A25-8073-D46D54C8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A260-887B-40C6-5A72-77824BDA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522B-203E-68DE-B541-738FEDB6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F412-095E-4856-8027-BB7F024C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017E-DFF4-1992-29FC-FAB462BF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964F-63F9-89FE-58B7-3E3C2CBB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EA883-A95F-1DB8-0BCF-9AA567B4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A5DC-787E-409B-8ACC-CEDA33FF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6069-9FF9-ABC0-B4DB-1AA7C29B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1E2-59E2-D8AC-F0CF-E0021C0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092B-40A2-8341-AAD6-DE94123C7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CDB8A-90D2-D4F4-20F9-CFEA0632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02B4-4E1C-49A3-BACE-1C9544BE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2272-4C9C-1CE4-943E-A7812D4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627B-F2A6-6CD5-6311-12194EC4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2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1E72-1352-F9D1-BC1E-CBE16D6D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95370-58DA-2422-2320-4FA04C40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8287-BD17-E0E7-705A-879607A1D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56C5B-345F-3928-13BD-7A5C99800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FB710-377D-F68D-1AB5-163399826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8C34-377F-B2E5-8AFF-03BE19AD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486D2-00EA-D46E-2CF4-06D8C451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62E29-5587-87AD-C648-6B7BAAED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B3B9-51EB-0CFA-F6EC-3F44A7DB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EF4F5-6DBB-059E-7D3A-48887435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AD13-22F3-BEFD-BE2F-F1E8B0B6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A67B6-AA82-CE12-12D6-6EC51D8D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023F-E198-6DBC-2BFC-7B00A222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94ED0-1922-8815-09E5-5493D764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5D0F-90A1-6F42-F313-AED233C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1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BF47-EEE2-6429-2156-2199C625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4D9B-03E9-EFF2-7C58-E061D9D9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44FB-0FDF-514C-3895-99A76822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18A34-BF92-8312-19FE-F6D00888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98594-50C7-9430-DA83-BAF14A0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BF171-4402-E655-784E-806FCB4F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0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5030-4777-2ED9-AF7F-EB49B930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EA3B6-C80D-1A77-E1F2-33373536C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5360-F802-B0EB-887F-730F1295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E334C-AFDB-A0B1-AE47-3B664784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BB1A-2854-6B52-1558-9F37F593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2BA5-37DE-A463-E9D0-0A1B2E4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9532E-AA51-B79A-2FD2-92A696DD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41C5-E6A3-F7A4-4FF2-B8A155A3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B984-BC86-2ABD-3AEB-43EE2571C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4DC1-6817-486C-809A-1269C75FAC0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9F9C-A0C5-8DA3-97B9-33795F8AC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4182-C071-12B6-5F21-C24B8041C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05EE-7A0A-4C51-B878-FD5D2ED2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3817-66BD-F1A6-C809-7E40AF22B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D21DD-62DD-F7A4-58BD-81766E76A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Amazon Web Service</a:t>
            </a:r>
          </a:p>
          <a:p>
            <a:r>
              <a:rPr lang="en-US" dirty="0"/>
              <a:t>Content Reference – @Stephen </a:t>
            </a:r>
            <a:r>
              <a:rPr lang="en-US" dirty="0" err="1"/>
              <a:t>Maarek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43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FC6C-924F-F3A6-D303-BB9A1DD3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144A-932C-E07B-1BFF-2D0FE528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Regions </a:t>
            </a:r>
          </a:p>
          <a:p>
            <a:r>
              <a:rPr lang="en-US" dirty="0"/>
              <a:t>AWS Availability Zones </a:t>
            </a:r>
          </a:p>
          <a:p>
            <a:r>
              <a:rPr lang="en-US" dirty="0"/>
              <a:t>AWS Data Centers </a:t>
            </a:r>
          </a:p>
          <a:p>
            <a:r>
              <a:rPr lang="en-US" dirty="0"/>
              <a:t>AWS Edge Locations / Points of Presence </a:t>
            </a:r>
          </a:p>
        </p:txBody>
      </p:sp>
    </p:spTree>
    <p:extLst>
      <p:ext uri="{BB962C8B-B14F-4D97-AF65-F5344CB8AC3E}">
        <p14:creationId xmlns:p14="http://schemas.microsoft.com/office/powerpoint/2010/main" val="351312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1A47-49C3-33EF-AD44-4A1334BE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2D1F-EB79-6131-AE29-6B0B21BE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has Regions all around the world </a:t>
            </a:r>
          </a:p>
          <a:p>
            <a:pPr lvl="1"/>
            <a:r>
              <a:rPr lang="en-US" dirty="0"/>
              <a:t>Names can be us-east-1, eu-west-3… </a:t>
            </a:r>
          </a:p>
          <a:p>
            <a:pPr lvl="1"/>
            <a:r>
              <a:rPr lang="en-US" dirty="0"/>
              <a:t>A region is a cluster of data centers</a:t>
            </a:r>
          </a:p>
          <a:p>
            <a:pPr lvl="1"/>
            <a:r>
              <a:rPr lang="en-US" dirty="0"/>
              <a:t>Most AWS services are region-scoped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7ACA6-DDCA-82D5-0B2A-FAB64EB6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77" y="904967"/>
            <a:ext cx="250698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EC78-39A3-5DCB-AA99-9717F52C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AWS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4E11-545E-6E3E-F67B-FE12E0BB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Compliance with data governance and legal requirements: data never leaves a region without your explicit permission</a:t>
            </a:r>
          </a:p>
          <a:p>
            <a:pPr algn="just"/>
            <a:r>
              <a:rPr lang="en-US" dirty="0"/>
              <a:t>Proximity to customers: reduced latency</a:t>
            </a:r>
          </a:p>
          <a:p>
            <a:pPr algn="just"/>
            <a:r>
              <a:rPr lang="en-US" dirty="0"/>
              <a:t>Available services within a Region: new services and new features aren’t available in every Region</a:t>
            </a:r>
          </a:p>
          <a:p>
            <a:pPr algn="just"/>
            <a:r>
              <a:rPr lang="en-US" dirty="0"/>
              <a:t>Pricing: pricing varies region to region and is transparent in the service pricing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30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708F-F21F-B940-B5C6-E42EEEBB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Availability Zones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AB84-D134-B516-743A-95E0E669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07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region has many availability zones (usually 3, min is 2, max is 6). Example: </a:t>
            </a:r>
          </a:p>
          <a:p>
            <a:pPr lvl="1"/>
            <a:r>
              <a:rPr lang="en-US" dirty="0"/>
              <a:t>ap-southeast-2a </a:t>
            </a:r>
          </a:p>
          <a:p>
            <a:pPr lvl="1"/>
            <a:r>
              <a:rPr lang="en-US" dirty="0"/>
              <a:t>ap-southeast-2b </a:t>
            </a:r>
          </a:p>
          <a:p>
            <a:pPr lvl="1"/>
            <a:r>
              <a:rPr lang="en-US" dirty="0"/>
              <a:t>ap-southeast-2c </a:t>
            </a:r>
          </a:p>
          <a:p>
            <a:r>
              <a:rPr lang="en-US" dirty="0"/>
              <a:t>Each availability zone (AZ) is one or more discrete data centers with redundant power, networking, and connectivity </a:t>
            </a:r>
          </a:p>
          <a:p>
            <a:r>
              <a:rPr lang="en-US" dirty="0"/>
              <a:t>They’re separate from each other, so that </a:t>
            </a:r>
          </a:p>
          <a:p>
            <a:pPr marL="0" indent="0">
              <a:buNone/>
            </a:pPr>
            <a:r>
              <a:rPr lang="en-US" dirty="0"/>
              <a:t>    they’re isolated from disasters </a:t>
            </a:r>
          </a:p>
          <a:p>
            <a:r>
              <a:rPr lang="en-US" dirty="0"/>
              <a:t>They’re connected with high bandwidth, ultra-low latency networking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8DC42-C619-CEBB-EC62-C05E4757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0" y="1581437"/>
            <a:ext cx="456438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38D0-1FEF-0C1D-50BE-1C704CCD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points of Presence – Edge Locations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FE99-BA18-BEC9-BFF2-87D32AEA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has 216 Points of Presence (205 Edge Locations &amp; 11 Regional Caches) in 84 cities across 42 countries</a:t>
            </a:r>
          </a:p>
          <a:p>
            <a:r>
              <a:rPr lang="en-US" dirty="0"/>
              <a:t>Content is delivered to end users with lower latency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77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897-F3F6-48CF-FC00-B0F99DF9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– Global and Region Scoped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464C-E4C2-9FED-4F64-E0EA3047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AWS has Global Services: </a:t>
            </a:r>
          </a:p>
          <a:p>
            <a:pPr lvl="1" algn="just"/>
            <a:r>
              <a:rPr lang="en-IN" dirty="0"/>
              <a:t>Identity and Access Management (IAM) </a:t>
            </a:r>
          </a:p>
          <a:p>
            <a:pPr lvl="1" algn="just"/>
            <a:r>
              <a:rPr lang="en-IN" dirty="0"/>
              <a:t>Route 53 (DNS service) </a:t>
            </a:r>
          </a:p>
          <a:p>
            <a:pPr lvl="1" algn="just"/>
            <a:r>
              <a:rPr lang="en-IN" dirty="0"/>
              <a:t>CloudFront (Content Delivery Network) </a:t>
            </a:r>
          </a:p>
          <a:p>
            <a:pPr lvl="1" algn="just"/>
            <a:r>
              <a:rPr lang="en-IN" dirty="0"/>
              <a:t>WAF (Web Application Firewall) </a:t>
            </a:r>
          </a:p>
          <a:p>
            <a:pPr algn="just"/>
            <a:r>
              <a:rPr lang="en-IN" dirty="0"/>
              <a:t>Most AWS services are Region-scoped: </a:t>
            </a:r>
          </a:p>
          <a:p>
            <a:pPr lvl="1" algn="just"/>
            <a:r>
              <a:rPr lang="en-IN" dirty="0"/>
              <a:t>Amazon EC2 (Infrastructure as a Service) </a:t>
            </a:r>
          </a:p>
          <a:p>
            <a:pPr lvl="1" algn="just"/>
            <a:r>
              <a:rPr lang="en-IN" dirty="0"/>
              <a:t>Elastic Beanstalk (Platform as a Service) </a:t>
            </a:r>
          </a:p>
          <a:p>
            <a:pPr lvl="1" algn="just"/>
            <a:r>
              <a:rPr lang="en-IN" dirty="0"/>
              <a:t>Lambda (Function as a Service) </a:t>
            </a:r>
          </a:p>
          <a:p>
            <a:pPr lvl="1" algn="just"/>
            <a:r>
              <a:rPr lang="en-IN" dirty="0" err="1"/>
              <a:t>Rekognition</a:t>
            </a:r>
            <a:r>
              <a:rPr lang="en-IN" dirty="0"/>
              <a:t> (Software as a Service)</a:t>
            </a:r>
          </a:p>
        </p:txBody>
      </p:sp>
    </p:spTree>
    <p:extLst>
      <p:ext uri="{BB962C8B-B14F-4D97-AF65-F5344CB8AC3E}">
        <p14:creationId xmlns:p14="http://schemas.microsoft.com/office/powerpoint/2010/main" val="51561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3D4C-FEFB-3C8E-A5CB-67A2309D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98E5-A380-B75E-4E61-9159FBAA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9614" cy="4752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= RESPONSIBILITY FOR THE SECURITY </a:t>
            </a:r>
            <a:r>
              <a:rPr lang="en-US" b="1" dirty="0"/>
              <a:t>IN</a:t>
            </a:r>
            <a:r>
              <a:rPr lang="en-US" dirty="0"/>
              <a:t> THE CLOUD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AWS = RESPONSIBILITY FOR THE SECURITY </a:t>
            </a:r>
            <a:r>
              <a:rPr lang="en-US" b="1" dirty="0"/>
              <a:t>OF</a:t>
            </a:r>
            <a:r>
              <a:rPr lang="en-US" dirty="0"/>
              <a:t> THE CLOUD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22834-7DFD-BFDE-26FC-8ED9DFD2D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4" y="1580224"/>
            <a:ext cx="7025640" cy="51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6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523-B4B8-042A-A175-D80408C1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Users and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E547-99E0-D664-7E1C-FAE564DB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2468" cy="4351338"/>
          </a:xfrm>
        </p:spPr>
        <p:txBody>
          <a:bodyPr/>
          <a:lstStyle/>
          <a:p>
            <a:pPr algn="just"/>
            <a:r>
              <a:rPr lang="en-US" dirty="0"/>
              <a:t>IAM = Identity and Access Management, Global service </a:t>
            </a:r>
          </a:p>
          <a:p>
            <a:pPr algn="just"/>
            <a:r>
              <a:rPr lang="en-US" dirty="0"/>
              <a:t>Root account created by default, shouldn’t be used or shared </a:t>
            </a:r>
          </a:p>
          <a:p>
            <a:pPr algn="just"/>
            <a:r>
              <a:rPr lang="en-US" dirty="0"/>
              <a:t>Users are people within your organization, and can be grouped </a:t>
            </a:r>
          </a:p>
          <a:p>
            <a:pPr algn="just"/>
            <a:r>
              <a:rPr lang="en-US" dirty="0"/>
              <a:t>Groups only contain users, not other groups </a:t>
            </a:r>
          </a:p>
          <a:p>
            <a:pPr algn="just"/>
            <a:r>
              <a:rPr lang="en-US" dirty="0"/>
              <a:t>Users don’t have to belong to a group, and user can belong to multiple groups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38A4B-80D0-A221-0410-19C510D8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91" y="4386198"/>
            <a:ext cx="9311640" cy="22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738F-0065-6F6D-8C4E-2E4B224A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: Permissions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E07B-5928-8134-7FC4-A8FF927C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551" cy="4351338"/>
          </a:xfrm>
        </p:spPr>
        <p:txBody>
          <a:bodyPr/>
          <a:lstStyle/>
          <a:p>
            <a:pPr algn="just"/>
            <a:r>
              <a:rPr lang="en-US" dirty="0"/>
              <a:t>Users or Groups can be assigned JSON documents called policies </a:t>
            </a:r>
          </a:p>
          <a:p>
            <a:pPr algn="just"/>
            <a:r>
              <a:rPr lang="en-US" dirty="0"/>
              <a:t>These policies define the permissions of the users </a:t>
            </a:r>
          </a:p>
          <a:p>
            <a:pPr algn="just"/>
            <a:r>
              <a:rPr lang="en-US" dirty="0"/>
              <a:t>In AWS you apply the least privilege principle: don’t give more permissions than a user needs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184F7-31C8-365B-3098-310CBAE4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28" y="959971"/>
            <a:ext cx="5753414" cy="52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CDE6-741C-14F3-366E-7E846F3E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Policies Inheritance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83F3C-D4CB-7230-183E-7F6D9E7C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2" y="1825625"/>
            <a:ext cx="9970615" cy="4351338"/>
          </a:xfrm>
        </p:spPr>
      </p:pic>
    </p:spTree>
    <p:extLst>
      <p:ext uri="{BB962C8B-B14F-4D97-AF65-F5344CB8AC3E}">
        <p14:creationId xmlns:p14="http://schemas.microsoft.com/office/powerpoint/2010/main" val="41211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DC0-167A-3199-7CF9-4BF9B057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Problems with traditional IT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D37D-CBE3-5DA9-8294-4C2EEF9D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Pay </a:t>
            </a:r>
            <a:r>
              <a:rPr lang="en-US" dirty="0">
                <a:highlight>
                  <a:srgbClr val="FFFF00"/>
                </a:highlight>
              </a:rPr>
              <a:t>rent</a:t>
            </a:r>
            <a:r>
              <a:rPr lang="en-US" dirty="0"/>
              <a:t> for the data center</a:t>
            </a:r>
          </a:p>
          <a:p>
            <a:pPr algn="just"/>
            <a:r>
              <a:rPr lang="en-US" dirty="0"/>
              <a:t>Pay for the power supply, cooling and maintenance</a:t>
            </a:r>
          </a:p>
          <a:p>
            <a:pPr algn="just"/>
            <a:r>
              <a:rPr lang="en-US" dirty="0"/>
              <a:t>Adding and replacing hardware takes time</a:t>
            </a:r>
          </a:p>
          <a:p>
            <a:pPr algn="just"/>
            <a:r>
              <a:rPr lang="en-US" dirty="0"/>
              <a:t>Scaling is limited</a:t>
            </a:r>
          </a:p>
          <a:p>
            <a:pPr algn="just"/>
            <a:r>
              <a:rPr lang="en-US" dirty="0"/>
              <a:t>Hire 24/7 team to monitor the infrastructure</a:t>
            </a:r>
          </a:p>
          <a:p>
            <a:pPr algn="just"/>
            <a:r>
              <a:rPr lang="en-US" dirty="0"/>
              <a:t>How to deal with disaster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543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3FAB-2BF8-4F9C-1B67-249F2510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IAM Policy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C57A-021E-7A19-6449-E9ED487E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67" y="1798992"/>
            <a:ext cx="6130771" cy="48237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Consists of </a:t>
            </a:r>
          </a:p>
          <a:p>
            <a:pPr lvl="1" algn="just"/>
            <a:r>
              <a:rPr lang="en-US" dirty="0"/>
              <a:t>Version: policy language version, always include “2012 -10 - 17” </a:t>
            </a:r>
          </a:p>
          <a:p>
            <a:pPr lvl="1" algn="just"/>
            <a:r>
              <a:rPr lang="en-US" dirty="0"/>
              <a:t>Id: an identifier for the policy (optional)</a:t>
            </a:r>
          </a:p>
          <a:p>
            <a:pPr lvl="1" algn="just"/>
            <a:r>
              <a:rPr lang="en-US" dirty="0"/>
              <a:t>Statement: one or more individual statements (required) </a:t>
            </a:r>
          </a:p>
          <a:p>
            <a:pPr algn="just"/>
            <a:r>
              <a:rPr lang="en-US" dirty="0"/>
              <a:t>Statements consists of </a:t>
            </a:r>
          </a:p>
          <a:p>
            <a:pPr lvl="1" algn="just"/>
            <a:r>
              <a:rPr lang="en-US" dirty="0"/>
              <a:t>Sid: an identifier for the statement (optional) </a:t>
            </a:r>
          </a:p>
          <a:p>
            <a:pPr lvl="1" algn="just"/>
            <a:r>
              <a:rPr lang="en-US" dirty="0"/>
              <a:t>Effect: whether the statement allows or denies access (Allow, Deny) </a:t>
            </a:r>
          </a:p>
          <a:p>
            <a:pPr lvl="1" algn="just"/>
            <a:r>
              <a:rPr lang="en-US" dirty="0"/>
              <a:t>Principal: account/user/role to which this policy applied to </a:t>
            </a:r>
          </a:p>
          <a:p>
            <a:pPr lvl="1" algn="just"/>
            <a:r>
              <a:rPr lang="en-US" dirty="0"/>
              <a:t>Action: list of actions this policy allows or denies</a:t>
            </a:r>
          </a:p>
          <a:p>
            <a:pPr lvl="1" algn="just"/>
            <a:r>
              <a:rPr lang="en-US" dirty="0"/>
              <a:t>Resource: list of resources to which the actions applied to</a:t>
            </a:r>
          </a:p>
          <a:p>
            <a:pPr lvl="1" algn="just"/>
            <a:r>
              <a:rPr lang="en-US" dirty="0"/>
              <a:t>Condition: conditions for when this policy is in effect (optional)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7A7FC-D96B-E3B7-09BA-A529D2D01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38" y="1717320"/>
            <a:ext cx="4861560" cy="46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639E-D105-E16D-8BF1-71939775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– Factor Authentication MFA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3DE2-27CD-AF26-793C-F2F87740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Users have access to your account and can possibly change configurations or delete resources in your AWS account </a:t>
            </a:r>
          </a:p>
          <a:p>
            <a:pPr algn="just"/>
            <a:r>
              <a:rPr lang="en-US" dirty="0"/>
              <a:t>You want to protect your Root Accounts and IAM users</a:t>
            </a:r>
          </a:p>
          <a:p>
            <a:pPr algn="just"/>
            <a:r>
              <a:rPr lang="en-US" dirty="0"/>
              <a:t> MFA = password you know + security device you own</a:t>
            </a:r>
          </a:p>
          <a:p>
            <a:pPr algn="just"/>
            <a:r>
              <a:rPr lang="en-US" dirty="0"/>
              <a:t>Main benefit of MFA: if a password is stolen or hacked, the account is not compromised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2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A709-063D-F6BB-D885-221508B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Roles for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C362-B663-5860-88D6-7B488B9E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AWS service will need to perform actions on your behalf </a:t>
            </a:r>
          </a:p>
          <a:p>
            <a:r>
              <a:rPr lang="en-US" dirty="0"/>
              <a:t>To do so, we will assign permissions to AWS services with IAM Roles </a:t>
            </a:r>
          </a:p>
          <a:p>
            <a:r>
              <a:rPr lang="en-US" dirty="0"/>
              <a:t>Common roles:</a:t>
            </a:r>
          </a:p>
          <a:p>
            <a:pPr lvl="1"/>
            <a:r>
              <a:rPr lang="en-US" dirty="0"/>
              <a:t>EC2 Instance Roles </a:t>
            </a:r>
          </a:p>
          <a:p>
            <a:pPr lvl="1"/>
            <a:r>
              <a:rPr lang="en-US" dirty="0"/>
              <a:t>Lambda Function Roles </a:t>
            </a:r>
          </a:p>
          <a:p>
            <a:pPr lvl="1"/>
            <a:r>
              <a:rPr lang="en-US" dirty="0"/>
              <a:t>Roles for CloudFormation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21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21A6-B96C-9F3B-8B89-9D7FA6C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Guidelines and Best Practices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4360-578A-1B14-D8C3-B0A8DC12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use the root account except for AWS account setup </a:t>
            </a:r>
          </a:p>
          <a:p>
            <a:r>
              <a:rPr lang="en-US" dirty="0"/>
              <a:t>One physical user = One AWS user </a:t>
            </a:r>
          </a:p>
          <a:p>
            <a:r>
              <a:rPr lang="en-US" dirty="0"/>
              <a:t>Assign users to groups and assign permissions to groups </a:t>
            </a:r>
          </a:p>
          <a:p>
            <a:r>
              <a:rPr lang="en-US" dirty="0"/>
              <a:t>Create a strong password policy </a:t>
            </a:r>
          </a:p>
          <a:p>
            <a:r>
              <a:rPr lang="en-US" dirty="0"/>
              <a:t>Use and enforce the use of Multi Factor Authentication (MFA) </a:t>
            </a:r>
          </a:p>
          <a:p>
            <a:r>
              <a:rPr lang="en-US" dirty="0"/>
              <a:t>Create and use Roles for giving permissions to AWS services </a:t>
            </a:r>
          </a:p>
          <a:p>
            <a:r>
              <a:rPr lang="en-US" dirty="0"/>
              <a:t>Use Access Keys for Programmatic Access (CLI / SDK) </a:t>
            </a:r>
          </a:p>
          <a:p>
            <a:r>
              <a:rPr lang="en-US" dirty="0"/>
              <a:t>Audit permissions of your account with the IAM Credentials Report </a:t>
            </a:r>
          </a:p>
          <a:p>
            <a:r>
              <a:rPr lang="en-US" dirty="0"/>
              <a:t>Never share IAM users &amp; Access Keys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4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5902-3245-5423-BF43-4E03085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Section -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4DEE-B170-86E8-859D-1971AA61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Users: mapped to a physical user, has a password for AWS Console </a:t>
            </a:r>
          </a:p>
          <a:p>
            <a:r>
              <a:rPr lang="en-US" dirty="0"/>
              <a:t>Groups: contains users only </a:t>
            </a:r>
          </a:p>
          <a:p>
            <a:r>
              <a:rPr lang="en-US" dirty="0"/>
              <a:t>Policies: JSON document that outlines permissions for users or groups </a:t>
            </a:r>
          </a:p>
          <a:p>
            <a:r>
              <a:rPr lang="en-US" dirty="0"/>
              <a:t>Roles: for EC2 instances or AWS services </a:t>
            </a:r>
          </a:p>
          <a:p>
            <a:r>
              <a:rPr lang="en-US" dirty="0"/>
              <a:t>Security: MFA + Password Policy </a:t>
            </a:r>
          </a:p>
          <a:p>
            <a:r>
              <a:rPr lang="en-US" dirty="0"/>
              <a:t>AWS CLI: manage your AWS services using the command-line </a:t>
            </a:r>
          </a:p>
          <a:p>
            <a:r>
              <a:rPr lang="en-US" dirty="0"/>
              <a:t>AWS SDK: manage your AWS services using a programming language </a:t>
            </a:r>
          </a:p>
          <a:p>
            <a:r>
              <a:rPr lang="en-US" dirty="0"/>
              <a:t>Access Keys: access AWS using the CLI or SDK </a:t>
            </a:r>
          </a:p>
          <a:p>
            <a:r>
              <a:rPr lang="en-US" dirty="0"/>
              <a:t>Audit: IAM Credential Reports &amp; IAM Access Advisor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1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236F-D5AD-EBD7-EC66-2F3907F7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Service  -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D289-3752-B31F-D3EC-C90B181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– Elastic Compute Cloud</a:t>
            </a:r>
          </a:p>
          <a:p>
            <a:r>
              <a:rPr lang="en-US" dirty="0"/>
              <a:t>EC2 is one of the most popular of AWS’ offering </a:t>
            </a:r>
          </a:p>
          <a:p>
            <a:r>
              <a:rPr lang="en-IN" dirty="0"/>
              <a:t>EC2 = Elastic Compute Cloud = Infrastructure as a Service</a:t>
            </a:r>
            <a:endParaRPr lang="en-US" dirty="0"/>
          </a:p>
          <a:p>
            <a:r>
              <a:rPr lang="en-US" dirty="0"/>
              <a:t>It mainly consists in the capability of : </a:t>
            </a:r>
          </a:p>
          <a:p>
            <a:pPr lvl="1"/>
            <a:r>
              <a:rPr lang="en-US" dirty="0"/>
              <a:t>Renting virtual machines (EC2) </a:t>
            </a:r>
          </a:p>
          <a:p>
            <a:pPr lvl="1"/>
            <a:r>
              <a:rPr lang="en-US" dirty="0"/>
              <a:t>Storing data on virtual drives (EBS)  - volume – 30 GB</a:t>
            </a:r>
          </a:p>
          <a:p>
            <a:pPr lvl="1"/>
            <a:r>
              <a:rPr lang="en-US" dirty="0"/>
              <a:t>Distributing load across machines (ELB) </a:t>
            </a:r>
          </a:p>
          <a:p>
            <a:pPr lvl="1"/>
            <a:r>
              <a:rPr lang="en-US" dirty="0"/>
              <a:t>Scaling the services using an auto-scaling group (ASG)</a:t>
            </a:r>
          </a:p>
        </p:txBody>
      </p:sp>
    </p:spTree>
    <p:extLst>
      <p:ext uri="{BB962C8B-B14F-4D97-AF65-F5344CB8AC3E}">
        <p14:creationId xmlns:p14="http://schemas.microsoft.com/office/powerpoint/2010/main" val="419973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A3F8-332C-9CB0-791A-D04611FC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sizing &amp; configuration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F590-98AB-B0CE-7D91-27D4611C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Operating System (OS): Linux, Windows or Mac OS </a:t>
            </a:r>
          </a:p>
          <a:p>
            <a:r>
              <a:rPr lang="en-IN" dirty="0"/>
              <a:t>How much compute power &amp; cores (CPU) </a:t>
            </a:r>
          </a:p>
          <a:p>
            <a:r>
              <a:rPr lang="en-IN" dirty="0"/>
              <a:t>How much random-access memory (RAM) </a:t>
            </a:r>
          </a:p>
          <a:p>
            <a:r>
              <a:rPr lang="en-IN" dirty="0"/>
              <a:t>How much storage space: </a:t>
            </a:r>
          </a:p>
          <a:p>
            <a:r>
              <a:rPr lang="en-IN" dirty="0"/>
              <a:t>Network-attached (EBS &amp; EFS) </a:t>
            </a:r>
          </a:p>
          <a:p>
            <a:r>
              <a:rPr lang="en-IN" dirty="0"/>
              <a:t>Hardware (EC2 Instance Store) </a:t>
            </a:r>
          </a:p>
          <a:p>
            <a:r>
              <a:rPr lang="en-IN" dirty="0"/>
              <a:t>Network card: speed of the card, Public IP address </a:t>
            </a:r>
          </a:p>
          <a:p>
            <a:r>
              <a:rPr lang="en-IN" dirty="0"/>
              <a:t>Firewall rules: security group </a:t>
            </a:r>
          </a:p>
          <a:p>
            <a:r>
              <a:rPr lang="en-IN" dirty="0"/>
              <a:t>Bootstrap script (configure at first launch): EC2 User Data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28BB67-6429-4A41-4962-1D855F304BEF}"/>
              </a:ext>
            </a:extLst>
          </p:cNvPr>
          <p:cNvSpPr txBox="1">
            <a:spLocks/>
          </p:cNvSpPr>
          <p:nvPr/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8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51C-FD8E-708A-19DF-836E90AD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5FEC-8E57-61CD-F571-B66266A9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bootstrap our instances using an EC2 User data script. </a:t>
            </a:r>
          </a:p>
          <a:p>
            <a:r>
              <a:rPr lang="en-US" dirty="0"/>
              <a:t>bootstrapping means launching commands when a machine starts </a:t>
            </a:r>
          </a:p>
          <a:p>
            <a:r>
              <a:rPr lang="en-US" dirty="0"/>
              <a:t>That script is only run once at the instance first start </a:t>
            </a:r>
          </a:p>
          <a:p>
            <a:r>
              <a:rPr lang="en-US" dirty="0"/>
              <a:t>EC2 user data is used to automate boot tasks such as: </a:t>
            </a:r>
          </a:p>
          <a:p>
            <a:pPr lvl="1"/>
            <a:r>
              <a:rPr lang="en-US" dirty="0"/>
              <a:t>Installing updates </a:t>
            </a:r>
          </a:p>
          <a:p>
            <a:pPr lvl="1"/>
            <a:r>
              <a:rPr lang="en-US" dirty="0"/>
              <a:t>Installing software </a:t>
            </a:r>
          </a:p>
          <a:p>
            <a:pPr lvl="1"/>
            <a:r>
              <a:rPr lang="en-US" dirty="0"/>
              <a:t>Downloading common files from the internet </a:t>
            </a:r>
          </a:p>
          <a:p>
            <a:pPr lvl="1"/>
            <a:r>
              <a:rPr lang="en-US" dirty="0"/>
              <a:t>Anything you can think of </a:t>
            </a:r>
          </a:p>
          <a:p>
            <a:r>
              <a:rPr lang="en-US" dirty="0"/>
              <a:t>The EC2 User Data Script runs with the root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18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C97F-9453-3702-2ECB-11A60C56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Types -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064E-9C88-0F47-FB79-208F240E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use different types of EC2 instances that are optimized for different use cases -</a:t>
            </a:r>
          </a:p>
          <a:p>
            <a:pPr lvl="1"/>
            <a:r>
              <a:rPr lang="en-US" dirty="0"/>
              <a:t>General purpose (T)       – t2.micro  (free-tier)</a:t>
            </a:r>
          </a:p>
          <a:p>
            <a:pPr lvl="1"/>
            <a:r>
              <a:rPr lang="en-US" dirty="0"/>
              <a:t>Compute optimized(C)  - </a:t>
            </a:r>
            <a:r>
              <a:rPr lang="en-IN" dirty="0"/>
              <a:t>c5d.4xlarge</a:t>
            </a:r>
            <a:endParaRPr lang="en-US" dirty="0"/>
          </a:p>
          <a:p>
            <a:pPr lvl="1"/>
            <a:r>
              <a:rPr lang="en-US" dirty="0"/>
              <a:t>Memory optimized(R)   - </a:t>
            </a:r>
            <a:r>
              <a:rPr lang="en-IN" dirty="0"/>
              <a:t>r5.16xlarge</a:t>
            </a:r>
            <a:endParaRPr lang="en-US" dirty="0"/>
          </a:p>
          <a:p>
            <a:pPr lvl="1"/>
            <a:r>
              <a:rPr lang="en-US" dirty="0"/>
              <a:t>Storage optimized (I)     - </a:t>
            </a:r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Im4gn.large  </a:t>
            </a:r>
            <a:endParaRPr lang="en-US" dirty="0"/>
          </a:p>
          <a:p>
            <a:r>
              <a:rPr lang="en-US" dirty="0"/>
              <a:t>AWS has the following naming convention:</a:t>
            </a:r>
          </a:p>
          <a:p>
            <a:pPr marL="0" indent="0">
              <a:buNone/>
            </a:pPr>
            <a:r>
              <a:rPr lang="en-US" dirty="0"/>
              <a:t>              m5.2xlarge</a:t>
            </a:r>
          </a:p>
          <a:p>
            <a:pPr lvl="1"/>
            <a:r>
              <a:rPr lang="en-US" dirty="0"/>
              <a:t>m: instance class </a:t>
            </a:r>
          </a:p>
          <a:p>
            <a:pPr lvl="1"/>
            <a:r>
              <a:rPr lang="en-US" dirty="0"/>
              <a:t>5: generation (AWS improves them over time) </a:t>
            </a:r>
          </a:p>
          <a:p>
            <a:pPr lvl="1"/>
            <a:r>
              <a:rPr lang="en-US" dirty="0"/>
              <a:t>2xlarge: size within the instance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24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ED32-B8EA-0B81-22F4-AF1B3EE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Instances Purchasing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97AD-CE40-D4E8-473D-13B40D44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On-Demand Instances – short workload, predictable pricing, pay by second </a:t>
            </a:r>
          </a:p>
          <a:p>
            <a:r>
              <a:rPr lang="en-US" dirty="0"/>
              <a:t>Reserved (1 &amp; 3 years) </a:t>
            </a:r>
          </a:p>
          <a:p>
            <a:pPr lvl="1"/>
            <a:r>
              <a:rPr lang="en-US" dirty="0"/>
              <a:t>Reserved Instances – long workloads </a:t>
            </a:r>
          </a:p>
          <a:p>
            <a:pPr lvl="1"/>
            <a:r>
              <a:rPr lang="en-US" dirty="0"/>
              <a:t>Convertible Reserved Instances – long workloads with flexible instances </a:t>
            </a:r>
          </a:p>
          <a:p>
            <a:r>
              <a:rPr lang="en-US" dirty="0"/>
              <a:t>Savings Plans (1 &amp; 3 years) –commitment to an amount of usage, long workload </a:t>
            </a:r>
          </a:p>
          <a:p>
            <a:r>
              <a:rPr lang="en-US" dirty="0"/>
              <a:t>Spot Instances – short workloads, cheap, can lose instances (less reliable) </a:t>
            </a:r>
          </a:p>
          <a:p>
            <a:r>
              <a:rPr lang="en-US" dirty="0"/>
              <a:t>Dedicated Hosts – book an entire physical server, control instance placement </a:t>
            </a:r>
          </a:p>
          <a:p>
            <a:r>
              <a:rPr lang="en-US" dirty="0"/>
              <a:t>Dedicated Instances – no other customers will share your hardware </a:t>
            </a:r>
          </a:p>
          <a:p>
            <a:r>
              <a:rPr lang="en-US" dirty="0"/>
              <a:t>Capacity Reservations – reserve capacity in a specific AZ for any duration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4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AE00-F7FF-B4B2-C3CC-DF3D2090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D4C0-9F9A-57EE-0D0D-36A63BCE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Cloud computing is On-Demand Delivery of Compute power, Storage, database storage, applications and other IT resources.</a:t>
            </a:r>
          </a:p>
          <a:p>
            <a:pPr algn="just"/>
            <a:r>
              <a:rPr lang="en-US" dirty="0"/>
              <a:t>Through the cloud service platform with pay-as-you-go pricing</a:t>
            </a:r>
          </a:p>
          <a:p>
            <a:pPr algn="just"/>
            <a:r>
              <a:rPr lang="en-US" dirty="0"/>
              <a:t>You can provision exactly the right type and size of computing resources you need</a:t>
            </a:r>
          </a:p>
          <a:p>
            <a:pPr algn="just"/>
            <a:r>
              <a:rPr lang="en-US" dirty="0"/>
              <a:t>You can access as many as you need, almost instantly</a:t>
            </a:r>
          </a:p>
          <a:p>
            <a:pPr algn="just"/>
            <a:r>
              <a:rPr lang="en-US" dirty="0"/>
              <a:t>Simple way to access servers, storage, databases and set of application services.</a:t>
            </a:r>
          </a:p>
          <a:p>
            <a:pPr algn="just"/>
            <a:r>
              <a:rPr lang="en-US" dirty="0"/>
              <a:t>AWS own and maintains the network connected hardware required for these application services, while you provision and use what you need via web application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9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F7F6-2FA7-290F-977D-ECB50173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purchasing option is right for me?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F191-301D-94E4-9AD9-2E77E65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demand: coming and staying in resort whenever we like, we pay the full price </a:t>
            </a:r>
          </a:p>
          <a:p>
            <a:r>
              <a:rPr lang="en-US" dirty="0"/>
              <a:t>Reserved: like planning ahead and if we plan to stay for a long time, we may get a good discount. </a:t>
            </a:r>
          </a:p>
          <a:p>
            <a:r>
              <a:rPr lang="en-US" dirty="0"/>
              <a:t>Savings Plans: pay a certain amount per hour for certain period and stay in any room type (e.g., King, Suite, Sea View, …) </a:t>
            </a:r>
          </a:p>
          <a:p>
            <a:r>
              <a:rPr lang="en-US" dirty="0"/>
              <a:t>Spot instances: the hotel allows people to bid for the empty rooms and the highest bidder keeps the rooms. You can get kicked out at any time </a:t>
            </a:r>
          </a:p>
          <a:p>
            <a:r>
              <a:rPr lang="en-US" dirty="0"/>
              <a:t>Dedicated Hosts: We book an entire building of the resort </a:t>
            </a:r>
          </a:p>
          <a:p>
            <a:r>
              <a:rPr lang="en-US" dirty="0"/>
              <a:t>Capacity Reservations: you book a room for a period with full price even you don’t stay in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6E2D-AE74-B68A-2F5D-DC47F622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D92A-FB87-75F1-02C7-74B7BCB4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 are the fundamental of network security in AWS </a:t>
            </a:r>
          </a:p>
          <a:p>
            <a:r>
              <a:rPr lang="en-US" dirty="0"/>
              <a:t>They control how traffic is allowed into or out of our EC2 Instances.</a:t>
            </a:r>
          </a:p>
          <a:p>
            <a:r>
              <a:rPr lang="en-US" dirty="0"/>
              <a:t>Security groups only contain </a:t>
            </a:r>
            <a:r>
              <a:rPr lang="en-US" b="1" dirty="0"/>
              <a:t>allow</a:t>
            </a:r>
            <a:r>
              <a:rPr lang="en-US" dirty="0"/>
              <a:t> rules</a:t>
            </a:r>
          </a:p>
          <a:p>
            <a:r>
              <a:rPr lang="en-US" dirty="0"/>
              <a:t> Security groups rules can reference by IP or by security group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BCB2B-AB33-466A-78F0-9E6188E1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5" y="4001294"/>
            <a:ext cx="8633460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1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945C-7EE9-9152-AB5B-4586EBD0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5D1B-3914-EF58-A7C6-865B92E3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 are acting as a “firewall” on EC2 instances </a:t>
            </a:r>
          </a:p>
          <a:p>
            <a:r>
              <a:rPr lang="en-US" dirty="0"/>
              <a:t>They regulate: </a:t>
            </a:r>
          </a:p>
          <a:p>
            <a:pPr lvl="1"/>
            <a:r>
              <a:rPr lang="en-US" dirty="0"/>
              <a:t>Access to Ports </a:t>
            </a:r>
          </a:p>
          <a:p>
            <a:pPr lvl="1"/>
            <a:r>
              <a:rPr lang="en-US" dirty="0"/>
              <a:t>Authorized IP ranges – IPv4 and IPv6</a:t>
            </a:r>
          </a:p>
          <a:p>
            <a:pPr lvl="1"/>
            <a:r>
              <a:rPr lang="en-US" dirty="0"/>
              <a:t>Control of inbound network (from other to the instance) </a:t>
            </a:r>
          </a:p>
          <a:p>
            <a:pPr lvl="1"/>
            <a:r>
              <a:rPr lang="en-US" dirty="0"/>
              <a:t>Control of outbound network (from the instance to other)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48804-7B4F-E257-7987-F1E88EC1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5" y="4544060"/>
            <a:ext cx="11759066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5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1078-F1C4-454C-3313-C328A238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 -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0B847-731A-A3F9-7DEB-AC93215D5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569"/>
            <a:ext cx="10515600" cy="4235450"/>
          </a:xfrm>
        </p:spPr>
      </p:pic>
    </p:spTree>
    <p:extLst>
      <p:ext uri="{BB962C8B-B14F-4D97-AF65-F5344CB8AC3E}">
        <p14:creationId xmlns:p14="http://schemas.microsoft.com/office/powerpoint/2010/main" val="3911982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3DBD-0A1A-91AA-45EB-1996285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 Good to know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3459-6B4C-A1E9-2BA2-F7923AD2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be attached to multiple instances </a:t>
            </a:r>
          </a:p>
          <a:p>
            <a:r>
              <a:rPr lang="en-US" dirty="0"/>
              <a:t>Locked down to a region / VPC combination </a:t>
            </a:r>
          </a:p>
          <a:p>
            <a:r>
              <a:rPr lang="en-US" dirty="0"/>
              <a:t>Does live “outside” the EC2 – if traffic is blocked the EC2 instance won’t see it </a:t>
            </a:r>
          </a:p>
          <a:p>
            <a:r>
              <a:rPr lang="en-US" dirty="0"/>
              <a:t>It’s good to maintain one separate security group for SSH access </a:t>
            </a:r>
          </a:p>
          <a:p>
            <a:r>
              <a:rPr lang="en-US" dirty="0"/>
              <a:t>If your application is not accessible (time out), then it’s a security group issue </a:t>
            </a:r>
          </a:p>
          <a:p>
            <a:r>
              <a:rPr lang="en-US" dirty="0"/>
              <a:t>If your application gives a “connection refused“ error, then it’s an application error or it’s not launched </a:t>
            </a:r>
          </a:p>
          <a:p>
            <a:r>
              <a:rPr lang="en-US" dirty="0"/>
              <a:t>All inbound traffic is blocked by default </a:t>
            </a:r>
          </a:p>
          <a:p>
            <a:r>
              <a:rPr lang="en-US" dirty="0"/>
              <a:t>All outbound traffic is authorized by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04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F0F8-38B7-99F2-80BE-9225A39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Classic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772E-33D9-A878-DBC7-FFBFCA7D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22 = SSH (Secure Shell) - log into a Linux instance </a:t>
            </a:r>
          </a:p>
          <a:p>
            <a:r>
              <a:rPr lang="en-IN" dirty="0"/>
              <a:t>21 = FTP (File Transfer Protocol) – upload files into a file share </a:t>
            </a:r>
          </a:p>
          <a:p>
            <a:r>
              <a:rPr lang="en-IN" dirty="0"/>
              <a:t>22 = SFTP (Secure File Transfer Protocol) – upload files using SSH </a:t>
            </a:r>
          </a:p>
          <a:p>
            <a:r>
              <a:rPr lang="en-IN" dirty="0"/>
              <a:t>80 = HTTP – access unsecured websites </a:t>
            </a:r>
          </a:p>
          <a:p>
            <a:r>
              <a:rPr lang="en-IN" dirty="0"/>
              <a:t>443 = HTTPS – access secured websites </a:t>
            </a:r>
          </a:p>
          <a:p>
            <a:r>
              <a:rPr lang="en-IN" dirty="0"/>
              <a:t>3389 = RDP (Remote Desktop Protocol) – log into a Windows instance</a:t>
            </a:r>
          </a:p>
        </p:txBody>
      </p:sp>
    </p:spTree>
    <p:extLst>
      <p:ext uri="{BB962C8B-B14F-4D97-AF65-F5344CB8AC3E}">
        <p14:creationId xmlns:p14="http://schemas.microsoft.com/office/powerpoint/2010/main" val="8169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D55B-3E76-737D-1212-F2A4F260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Section –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97A2-281F-C3F4-B30B-AA0A283A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Instance: AMI (OS) + Instance Size (CPU + RAM) + Storage + security groups + EC2 User Data </a:t>
            </a:r>
          </a:p>
          <a:p>
            <a:r>
              <a:rPr lang="en-US" dirty="0"/>
              <a:t>Security Groups: Firewall attached to the EC2 instance </a:t>
            </a:r>
          </a:p>
          <a:p>
            <a:r>
              <a:rPr lang="en-US" dirty="0"/>
              <a:t>EC2 User Data: Script launched at the first start of an instance </a:t>
            </a:r>
          </a:p>
          <a:p>
            <a:r>
              <a:rPr lang="en-US" dirty="0"/>
              <a:t>SSH: start a terminal into our EC2 Instances (port 22) </a:t>
            </a:r>
          </a:p>
          <a:p>
            <a:r>
              <a:rPr lang="en-US" dirty="0"/>
              <a:t>EC2 Instance Role: link to IAM roles </a:t>
            </a:r>
          </a:p>
          <a:p>
            <a:r>
              <a:rPr lang="en-US" dirty="0"/>
              <a:t>Purchasing Options: On-Demand, Spot, Reserved (Standard + Convertible + Scheduled), Dedicated Host, Dedicated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514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14A5-82DD-2A99-9140-5C7DD213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IN" dirty="0"/>
              <a:t>EC2 Instance Storage – EBS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318A-4A71-07FA-7240-C51C9FAA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EBS (Elastic Block Store) Volume is a network drive you can attach to your instances while they run </a:t>
            </a:r>
          </a:p>
          <a:p>
            <a:r>
              <a:rPr lang="en-US" dirty="0"/>
              <a:t>It allows your instances to persist data, even after their termination</a:t>
            </a:r>
          </a:p>
          <a:p>
            <a:r>
              <a:rPr lang="en-US" dirty="0"/>
              <a:t>They can only be mounted to one instance at a time</a:t>
            </a:r>
          </a:p>
          <a:p>
            <a:r>
              <a:rPr lang="en-US" dirty="0"/>
              <a:t>They are bound to a specific availability zone </a:t>
            </a:r>
          </a:p>
          <a:p>
            <a:r>
              <a:rPr lang="en-US" dirty="0"/>
              <a:t>Analogy: Think of them as a “network USB stick” </a:t>
            </a:r>
          </a:p>
          <a:p>
            <a:r>
              <a:rPr lang="en-US" dirty="0"/>
              <a:t>Free tier: 30 GB of free EBS storage of type General Purpose (SSD) or Magnetic per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238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E2C-BE32-DA40-9CDE-C6FFFB8E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B72F-1E59-71CF-ACC6-B83FE2FC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network drive (i.e. not a physical drive) </a:t>
            </a:r>
          </a:p>
          <a:p>
            <a:pPr lvl="1"/>
            <a:r>
              <a:rPr lang="en-US" dirty="0"/>
              <a:t>It uses the network to communicate the instance, which means there might be a bit of latency </a:t>
            </a:r>
          </a:p>
          <a:p>
            <a:pPr lvl="1"/>
            <a:r>
              <a:rPr lang="en-US" dirty="0"/>
              <a:t>It can be detached from an EC2 instance and attached to another one quickly </a:t>
            </a:r>
          </a:p>
          <a:p>
            <a:r>
              <a:rPr lang="en-US" dirty="0"/>
              <a:t>It’s locked to an Availability Zone (AZ) </a:t>
            </a:r>
          </a:p>
          <a:p>
            <a:pPr lvl="1"/>
            <a:r>
              <a:rPr lang="en-US" dirty="0"/>
              <a:t>An EBS Volume in us-east-1a cannot be attached to us-east-1b </a:t>
            </a:r>
          </a:p>
          <a:p>
            <a:pPr lvl="1"/>
            <a:r>
              <a:rPr lang="en-US" dirty="0"/>
              <a:t>To move a volume across, you first need to snapshot it </a:t>
            </a:r>
          </a:p>
          <a:p>
            <a:r>
              <a:rPr lang="en-US" dirty="0"/>
              <a:t>Have a provisioned capacity (size in GBs, and IOPS) </a:t>
            </a:r>
          </a:p>
          <a:p>
            <a:pPr lvl="1"/>
            <a:r>
              <a:rPr lang="en-US" dirty="0"/>
              <a:t>You get billed for all the provisioned capacity </a:t>
            </a:r>
          </a:p>
          <a:p>
            <a:pPr lvl="1"/>
            <a:r>
              <a:rPr lang="en-US" dirty="0"/>
              <a:t>You can increase the capacity of the drive over time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81E9E4-1089-389E-7A26-223B37B469F1}"/>
              </a:ext>
            </a:extLst>
          </p:cNvPr>
          <p:cNvSpPr txBox="1">
            <a:spLocks/>
          </p:cNvSpPr>
          <p:nvPr/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22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A0CA-AB5F-14C7-5421-D27A485E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 -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14717-182B-A77D-617A-AA09848E1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39" y="1798992"/>
            <a:ext cx="9301921" cy="4351338"/>
          </a:xfrm>
        </p:spPr>
      </p:pic>
    </p:spTree>
    <p:extLst>
      <p:ext uri="{BB962C8B-B14F-4D97-AF65-F5344CB8AC3E}">
        <p14:creationId xmlns:p14="http://schemas.microsoft.com/office/powerpoint/2010/main" val="321538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72A4-912A-F034-DBCA-CC63FC63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Models of the Cloud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38C82-E636-A4A0-A211-58F0FA4A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10345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Private Cloud</a:t>
            </a:r>
          </a:p>
          <a:p>
            <a:r>
              <a:rPr lang="en-US" dirty="0"/>
              <a:t>Cloud services used by a single organization, not exposed to the public. </a:t>
            </a:r>
            <a:endParaRPr lang="en-IN" dirty="0"/>
          </a:p>
          <a:p>
            <a:r>
              <a:rPr lang="en-IN" dirty="0"/>
              <a:t>Complete control</a:t>
            </a:r>
          </a:p>
          <a:p>
            <a:r>
              <a:rPr lang="en-IN" dirty="0"/>
              <a:t>Security for sensitive applications </a:t>
            </a:r>
          </a:p>
          <a:p>
            <a:r>
              <a:rPr lang="en-IN" dirty="0"/>
              <a:t>Meet specific business needs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DAED3-C1EC-EC4C-E527-F6AA845B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3172" y="1825625"/>
            <a:ext cx="2985655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Cloud</a:t>
            </a:r>
          </a:p>
          <a:p>
            <a:r>
              <a:rPr lang="en-US" dirty="0"/>
              <a:t>Cloud resources owned and operated by a third party cloud service provider delivered over the Internet</a:t>
            </a:r>
          </a:p>
          <a:p>
            <a:r>
              <a:rPr lang="en-US" dirty="0"/>
              <a:t>Six Advantages of Cloud Computing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5700E-F5CE-8983-6A87-D8D9186F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54" y="1824042"/>
            <a:ext cx="3109229" cy="4352921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9B6FF8D-5A03-03A0-5A36-00F8BD8B9169}"/>
              </a:ext>
            </a:extLst>
          </p:cNvPr>
          <p:cNvSpPr txBox="1">
            <a:spLocks/>
          </p:cNvSpPr>
          <p:nvPr/>
        </p:nvSpPr>
        <p:spPr>
          <a:xfrm>
            <a:off x="8305240" y="1825625"/>
            <a:ext cx="2985655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Hybrid Cloud</a:t>
            </a:r>
          </a:p>
          <a:p>
            <a:r>
              <a:rPr lang="en-US" dirty="0"/>
              <a:t>Keep some servers on premises and extend some capabilities to the Cloud </a:t>
            </a:r>
          </a:p>
          <a:p>
            <a:r>
              <a:rPr lang="en-US" dirty="0"/>
              <a:t>Control over sensitive assets in your private infrastructure</a:t>
            </a:r>
          </a:p>
          <a:p>
            <a:r>
              <a:rPr lang="en-US" dirty="0"/>
              <a:t>Flexibility and cost effectiveness of the public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731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24E-3A8A-BCA2-D5F6-0E4D77EE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– Delete on Termination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381D-361C-82CA-DAFB-A27B4FB7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the EBS behavior when an EC2 instance terminates </a:t>
            </a:r>
          </a:p>
          <a:p>
            <a:pPr lvl="1"/>
            <a:r>
              <a:rPr lang="en-US" dirty="0"/>
              <a:t>By default, the root EBS volume is deleted (attribute enabled) </a:t>
            </a:r>
          </a:p>
          <a:p>
            <a:pPr lvl="1"/>
            <a:r>
              <a:rPr lang="en-US" dirty="0"/>
              <a:t>By default, any other attached EBS volume is not deleted (attribute disabled) </a:t>
            </a:r>
          </a:p>
          <a:p>
            <a:r>
              <a:rPr lang="en-US" dirty="0"/>
              <a:t>This can be controlled by the AWS console / AWS CLI </a:t>
            </a:r>
          </a:p>
          <a:p>
            <a:r>
              <a:rPr lang="en-US" dirty="0"/>
              <a:t>Use case: preserve root volume when instance is terminated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CCF30-BE17-3A7B-A9A2-3BED1388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" y="4096703"/>
            <a:ext cx="1109472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03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2178-0AFE-622C-4648-EAB5EAA8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Snapshot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722F-C689-DFE2-3A38-EF444ED6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backup (snapshot) of your EBS volume at a point in time </a:t>
            </a:r>
          </a:p>
          <a:p>
            <a:r>
              <a:rPr lang="en-US" dirty="0"/>
              <a:t>Not necessary to detach volume to do snapshot, but recommended </a:t>
            </a:r>
          </a:p>
          <a:p>
            <a:r>
              <a:rPr lang="en-US" dirty="0"/>
              <a:t>Can copy snapshots across AZ or Region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B4BB6-34C1-8D9C-820D-928E1EA4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5" y="3429000"/>
            <a:ext cx="941832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81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15F3-392D-AB10-EFE9-4DD5102E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EFS – Elastic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C480-ED3C-3396-8B43-C6141D57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NFS (network file system) that can be mounted on 100s of EC2 </a:t>
            </a:r>
          </a:p>
          <a:p>
            <a:r>
              <a:rPr lang="en-US" dirty="0"/>
              <a:t>EFS works with Linux EC2 instances in multi-AZ </a:t>
            </a:r>
          </a:p>
          <a:p>
            <a:r>
              <a:rPr lang="en-US" dirty="0"/>
              <a:t>Highly available, scalable, expensive (3x gp2), pay per use, no capacity planning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D9C74-8A2B-951E-D2B0-FAAAE374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75" y="3647354"/>
            <a:ext cx="6469380" cy="32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01EC-8654-000D-9ADE-C89A8E3D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vs EFS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E12C2-807B-421A-0EA6-CA442CB05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5" y="1690688"/>
            <a:ext cx="8688949" cy="4351338"/>
          </a:xfrm>
        </p:spPr>
      </p:pic>
    </p:spTree>
    <p:extLst>
      <p:ext uri="{BB962C8B-B14F-4D97-AF65-F5344CB8AC3E}">
        <p14:creationId xmlns:p14="http://schemas.microsoft.com/office/powerpoint/2010/main" val="2847513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992-928B-ACDF-6099-5271B6D0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Storage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A8A1-4BB7-4336-E060-D347FAB6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EBS volumes: </a:t>
            </a:r>
          </a:p>
          <a:p>
            <a:pPr lvl="1"/>
            <a:r>
              <a:rPr lang="en-US" dirty="0"/>
              <a:t>Network drives attached to one EC2 instance at a time </a:t>
            </a:r>
          </a:p>
          <a:p>
            <a:pPr lvl="1"/>
            <a:r>
              <a:rPr lang="en-US" dirty="0"/>
              <a:t>Mapped to an Availability Zones </a:t>
            </a:r>
          </a:p>
          <a:p>
            <a:pPr lvl="1"/>
            <a:r>
              <a:rPr lang="en-US" dirty="0"/>
              <a:t>can use EBS Snapshots for backups / transferring EBS volumes across AZ </a:t>
            </a:r>
          </a:p>
          <a:p>
            <a:r>
              <a:rPr lang="en-US" dirty="0"/>
              <a:t>AMI: create ready-to-use EC2 instances with our customizations </a:t>
            </a:r>
          </a:p>
          <a:p>
            <a:r>
              <a:rPr lang="en-US" dirty="0"/>
              <a:t>EC2 Image Builder: automatically build, test and distribute AMIs </a:t>
            </a:r>
          </a:p>
          <a:p>
            <a:r>
              <a:rPr lang="en-US" dirty="0"/>
              <a:t>EC2 Instance Store: </a:t>
            </a:r>
          </a:p>
          <a:p>
            <a:pPr lvl="1"/>
            <a:r>
              <a:rPr lang="en-US" dirty="0"/>
              <a:t>High performance hardware disk attached to our EC2 instance </a:t>
            </a:r>
          </a:p>
          <a:p>
            <a:pPr lvl="1"/>
            <a:r>
              <a:rPr lang="en-US" dirty="0"/>
              <a:t>Lost if our instance is stopped / terminated </a:t>
            </a:r>
          </a:p>
          <a:p>
            <a:r>
              <a:rPr lang="en-US" dirty="0"/>
              <a:t>EFS: network file system, can be attached to 100s of instances in a region </a:t>
            </a:r>
          </a:p>
          <a:p>
            <a:r>
              <a:rPr lang="en-US" dirty="0"/>
              <a:t>EFS-IA: cost-optimized storage class for infrequent accessed files </a:t>
            </a:r>
          </a:p>
          <a:p>
            <a:r>
              <a:rPr lang="en-US" dirty="0" err="1"/>
              <a:t>FSx</a:t>
            </a:r>
            <a:r>
              <a:rPr lang="en-US" dirty="0"/>
              <a:t> for Windows: Network File System for Windows servers </a:t>
            </a:r>
          </a:p>
          <a:p>
            <a:r>
              <a:rPr lang="en-US" dirty="0" err="1"/>
              <a:t>FSx</a:t>
            </a:r>
            <a:r>
              <a:rPr lang="en-US" dirty="0"/>
              <a:t> for </a:t>
            </a:r>
            <a:r>
              <a:rPr lang="en-US" dirty="0" err="1"/>
              <a:t>Lustre</a:t>
            </a:r>
            <a:r>
              <a:rPr lang="en-US" dirty="0"/>
              <a:t>: High Performance Computing Linux file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405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0846-978E-E086-EFDE-B1CDF1F4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&amp;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55FB-07F5-D637-A00F-C3842A91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means that an application / system can handle greater loads by adapting. </a:t>
            </a:r>
          </a:p>
          <a:p>
            <a:r>
              <a:rPr lang="en-US" dirty="0"/>
              <a:t>There are two kinds of scalability: </a:t>
            </a:r>
          </a:p>
          <a:p>
            <a:pPr lvl="1"/>
            <a:r>
              <a:rPr lang="en-US" dirty="0"/>
              <a:t> Vertical Scalability</a:t>
            </a:r>
          </a:p>
          <a:p>
            <a:pPr lvl="1"/>
            <a:r>
              <a:rPr lang="en-US" dirty="0"/>
              <a:t> Horizontal Scalability (= elasticity) </a:t>
            </a:r>
          </a:p>
          <a:p>
            <a:r>
              <a:rPr lang="en-US" dirty="0"/>
              <a:t>Scalability is linked but different to High Availability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865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9376-6894-60C1-3E33-B992831A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Vertical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CB45-AFF3-9765-CFD2-F0FB439C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Scalability means increasing the size of the instance</a:t>
            </a:r>
          </a:p>
          <a:p>
            <a:r>
              <a:rPr lang="en-US" dirty="0"/>
              <a:t>For example, your application runs on a t2.micro </a:t>
            </a:r>
          </a:p>
          <a:p>
            <a:r>
              <a:rPr lang="en-US" dirty="0"/>
              <a:t>Scaling that application vertically means running it on a t2.large</a:t>
            </a:r>
          </a:p>
          <a:p>
            <a:r>
              <a:rPr lang="en-US" dirty="0"/>
              <a:t>Vertical scalability is very common for non distributed systems, such as a database. </a:t>
            </a:r>
          </a:p>
          <a:p>
            <a:r>
              <a:rPr lang="en-US" dirty="0"/>
              <a:t>There’s usually a limit to how much you can vertically scale (hardware limit)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454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113B-B92C-A142-F113-7A2C68C4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Horizontal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EF76-C954-A001-1952-EDD4ABE5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Scalability means increasing the number of instances / systems for your application </a:t>
            </a:r>
          </a:p>
          <a:p>
            <a:r>
              <a:rPr lang="en-US" dirty="0"/>
              <a:t>Horizontal scaling implies distributed systems. </a:t>
            </a:r>
          </a:p>
          <a:p>
            <a:r>
              <a:rPr lang="en-US" dirty="0"/>
              <a:t>This is very common for web applications / modern applications </a:t>
            </a:r>
          </a:p>
          <a:p>
            <a:r>
              <a:rPr lang="en-US" dirty="0"/>
              <a:t>It’s easy to horizontally scale thanks the cloud offerings such as Amazon EC2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883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CEA2-5AF9-7B05-2BB9-007BD673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133-42C6-EAC4-DCFF-B68DACEC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usually goes hand in hand with horizontal scaling</a:t>
            </a:r>
          </a:p>
          <a:p>
            <a:r>
              <a:rPr lang="en-US" dirty="0"/>
              <a:t>High availability means running your application / system in at least 2 Availability Zones </a:t>
            </a:r>
          </a:p>
          <a:p>
            <a:r>
              <a:rPr lang="en-US" dirty="0"/>
              <a:t>The goal of high availability is to survive a data center loss (disaster)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621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B90D-97C1-6F31-6D28-756B45ED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&amp; Scalability For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D00F-DE5F-F0C8-7C97-66FE1273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Vertical Scaling: Increase instance size (= scale up / down) </a:t>
            </a:r>
          </a:p>
          <a:p>
            <a:pPr lvl="1"/>
            <a:r>
              <a:rPr lang="en-IN" dirty="0"/>
              <a:t>From: t2.nano - 0.5G of RAM, 1 vCPU </a:t>
            </a:r>
          </a:p>
          <a:p>
            <a:pPr lvl="1"/>
            <a:r>
              <a:rPr lang="en-IN" dirty="0"/>
              <a:t>To: u-12tb1.metal – 12.3 TB of RAM, 448 vCPUs </a:t>
            </a:r>
          </a:p>
          <a:p>
            <a:r>
              <a:rPr lang="en-IN" dirty="0"/>
              <a:t>Horizontal Scaling: Increase number of instances (= scale out / in) </a:t>
            </a:r>
          </a:p>
          <a:p>
            <a:pPr lvl="1"/>
            <a:r>
              <a:rPr lang="en-IN" dirty="0"/>
              <a:t> Auto Scaling Group </a:t>
            </a:r>
          </a:p>
          <a:p>
            <a:pPr lvl="1"/>
            <a:r>
              <a:rPr lang="en-IN" dirty="0"/>
              <a:t> Load Balancer </a:t>
            </a:r>
          </a:p>
          <a:p>
            <a:r>
              <a:rPr lang="en-IN" dirty="0"/>
              <a:t>High Availability: Run instances for the same application across multi AZ </a:t>
            </a:r>
          </a:p>
          <a:p>
            <a:pPr lvl="1"/>
            <a:r>
              <a:rPr lang="en-IN" dirty="0"/>
              <a:t>Auto Scaling Group multi AZ </a:t>
            </a:r>
          </a:p>
          <a:p>
            <a:pPr lvl="1"/>
            <a:r>
              <a:rPr lang="en-IN" dirty="0"/>
              <a:t>Load Balancer multi AZ</a:t>
            </a:r>
          </a:p>
        </p:txBody>
      </p:sp>
    </p:spTree>
    <p:extLst>
      <p:ext uri="{BB962C8B-B14F-4D97-AF65-F5344CB8AC3E}">
        <p14:creationId xmlns:p14="http://schemas.microsoft.com/office/powerpoint/2010/main" val="66970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8927E9-F628-B10A-6EF9-455689E1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Cloud Computing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24D53-1392-4871-5DAF-DAB6B4F7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On-Demand Self service</a:t>
            </a:r>
          </a:p>
          <a:p>
            <a:pPr lvl="1" algn="just"/>
            <a:r>
              <a:rPr lang="en-US" dirty="0"/>
              <a:t>Users can provision resources and use them without human interaction from the service provider</a:t>
            </a:r>
          </a:p>
          <a:p>
            <a:pPr algn="just"/>
            <a:r>
              <a:rPr lang="en-US" dirty="0"/>
              <a:t>Broad Network Access</a:t>
            </a:r>
          </a:p>
          <a:p>
            <a:pPr lvl="1" algn="just"/>
            <a:r>
              <a:rPr lang="en-US" dirty="0"/>
              <a:t>Resources available over the network, and can be accessed by diverse client platforms</a:t>
            </a:r>
          </a:p>
          <a:p>
            <a:pPr algn="just"/>
            <a:r>
              <a:rPr lang="en-US" dirty="0"/>
              <a:t>Multitenancy and resource pooling</a:t>
            </a:r>
          </a:p>
          <a:p>
            <a:pPr lvl="1" algn="just"/>
            <a:r>
              <a:rPr lang="en-US" dirty="0"/>
              <a:t>Multiple customers can share the same infrastructure and applications with security and privacy </a:t>
            </a:r>
          </a:p>
          <a:p>
            <a:pPr lvl="1" algn="just"/>
            <a:r>
              <a:rPr lang="en-US" dirty="0"/>
              <a:t>Multiple customers are serviced from the same physical resources</a:t>
            </a:r>
          </a:p>
          <a:p>
            <a:pPr algn="just"/>
            <a:r>
              <a:rPr lang="en-US" dirty="0"/>
              <a:t>Rapid elasticity and scalability</a:t>
            </a:r>
          </a:p>
          <a:p>
            <a:pPr lvl="1" algn="just"/>
            <a:r>
              <a:rPr lang="en-US" dirty="0"/>
              <a:t>Automatically and quickly acquire and dispose resources when needed </a:t>
            </a:r>
          </a:p>
          <a:p>
            <a:pPr lvl="1" algn="just"/>
            <a:r>
              <a:rPr lang="en-US" dirty="0"/>
              <a:t>Quickly and easily scale based on demand</a:t>
            </a:r>
          </a:p>
          <a:p>
            <a:pPr algn="just"/>
            <a:r>
              <a:rPr lang="en-US" dirty="0"/>
              <a:t>Measured service</a:t>
            </a:r>
          </a:p>
          <a:p>
            <a:pPr lvl="1" algn="just"/>
            <a:r>
              <a:rPr lang="en-US" dirty="0"/>
              <a:t>Usage is measured, users pay correctly for what they have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210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F2A2-96C3-CB46-3775-A0861F10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load balancing?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AA8E-C2D0-597B-830C-C4A68424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balancers are servers that forward internet traffic to multiple servers (EC2 Instances) downstream.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3F1C4-3A12-6A23-2FB4-3DE66F43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" y="2995295"/>
            <a:ext cx="1021842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99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29B7-B8AB-357E-929F-23F8E10A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load balancer?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7B20-8B17-F9A8-8BB7-0A588696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load across multiple downstream instances </a:t>
            </a:r>
          </a:p>
          <a:p>
            <a:r>
              <a:rPr lang="en-US" dirty="0"/>
              <a:t>Expose a single point of access (DNS) to your application </a:t>
            </a:r>
          </a:p>
          <a:p>
            <a:r>
              <a:rPr lang="en-US" dirty="0"/>
              <a:t>Seamlessly handle failures of downstream instances </a:t>
            </a:r>
          </a:p>
          <a:p>
            <a:r>
              <a:rPr lang="en-US" dirty="0"/>
              <a:t>Do regular health checks to your instances </a:t>
            </a:r>
          </a:p>
          <a:p>
            <a:r>
              <a:rPr lang="en-US" dirty="0"/>
              <a:t>Provide SSL termination (HTTPS) for your websites </a:t>
            </a:r>
          </a:p>
          <a:p>
            <a:r>
              <a:rPr lang="en-US" dirty="0"/>
              <a:t>High availability across zones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543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189D-AE5A-3106-302A-919C4537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 Elastic Load Balancer?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C404-1B27-72AE-021A-1F7246E2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 (Elastic Load Balancer) is a managed load balancer </a:t>
            </a:r>
          </a:p>
          <a:p>
            <a:pPr lvl="1"/>
            <a:r>
              <a:rPr lang="en-US" dirty="0"/>
              <a:t>AWS guarantees that it will be working </a:t>
            </a:r>
          </a:p>
          <a:p>
            <a:pPr lvl="1"/>
            <a:r>
              <a:rPr lang="en-US" dirty="0"/>
              <a:t>AWS takes care of upgrades, maintenance, high availability </a:t>
            </a:r>
          </a:p>
          <a:p>
            <a:pPr lvl="1"/>
            <a:r>
              <a:rPr lang="en-US" dirty="0"/>
              <a:t>AWS provides only a few configuration knobs </a:t>
            </a:r>
          </a:p>
          <a:p>
            <a:r>
              <a:rPr lang="en-US" dirty="0"/>
              <a:t>It costs less to setup your own load balancer but it will be a lot more effort on your end (maintenance, integrations) </a:t>
            </a:r>
          </a:p>
          <a:p>
            <a:r>
              <a:rPr lang="en-US" dirty="0"/>
              <a:t>3 kinds of load balancers offered by AWS: </a:t>
            </a:r>
          </a:p>
          <a:p>
            <a:pPr lvl="1"/>
            <a:r>
              <a:rPr lang="en-US" dirty="0"/>
              <a:t>Application Load Balancer (HTTP / HTTPS only) – Layer 7 </a:t>
            </a:r>
          </a:p>
          <a:p>
            <a:pPr lvl="1"/>
            <a:r>
              <a:rPr lang="en-US" dirty="0"/>
              <a:t>Network Load Balancer (ultra-high performance, allows for TCP) – Layer 4</a:t>
            </a:r>
          </a:p>
          <a:p>
            <a:pPr lvl="1"/>
            <a:r>
              <a:rPr lang="en-US" dirty="0"/>
              <a:t>Classic Load Balancer (slowly retiring) – Layer 4 &amp;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253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C81F-C8E0-8D7E-8DB5-55560869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Auto Scaling Group?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1E29-7BA3-425B-AFC9-753580DC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real-life, the load on your websites and application can change </a:t>
            </a:r>
          </a:p>
          <a:p>
            <a:r>
              <a:rPr lang="en-US" dirty="0"/>
              <a:t>In the cloud, you can create and get rid of servers very quickly </a:t>
            </a:r>
          </a:p>
          <a:p>
            <a:r>
              <a:rPr lang="en-US" dirty="0"/>
              <a:t>The goal of an Auto Scaling Group (ASG) is to:</a:t>
            </a:r>
          </a:p>
          <a:p>
            <a:pPr lvl="1"/>
            <a:r>
              <a:rPr lang="en-US" dirty="0"/>
              <a:t>Scale out (add EC2 instances) to match an increased load </a:t>
            </a:r>
          </a:p>
          <a:p>
            <a:pPr lvl="1"/>
            <a:r>
              <a:rPr lang="en-US" dirty="0"/>
              <a:t>Scale in (remove EC2 instances) to match a decreased load </a:t>
            </a:r>
          </a:p>
          <a:p>
            <a:pPr lvl="1"/>
            <a:r>
              <a:rPr lang="en-US" dirty="0"/>
              <a:t>Ensure we have a minimum and a maximum number of machines running</a:t>
            </a:r>
          </a:p>
          <a:p>
            <a:pPr lvl="1"/>
            <a:r>
              <a:rPr lang="en-US" dirty="0"/>
              <a:t>Automatically register new instances to a load balancer </a:t>
            </a:r>
          </a:p>
          <a:p>
            <a:pPr lvl="1"/>
            <a:r>
              <a:rPr lang="en-US" dirty="0"/>
              <a:t>Replace unhealthy instances </a:t>
            </a:r>
          </a:p>
          <a:p>
            <a:r>
              <a:rPr lang="en-US" dirty="0"/>
              <a:t>Cost Savings: only run at an optimal capacity (principle of the cloud)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53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C72-E1E5-8351-2CCB-71ED4E2B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B8211-8F98-7ED2-2093-372C264B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5" y="1825625"/>
            <a:ext cx="10505870" cy="4351338"/>
          </a:xfrm>
        </p:spPr>
      </p:pic>
    </p:spTree>
    <p:extLst>
      <p:ext uri="{BB962C8B-B14F-4D97-AF65-F5344CB8AC3E}">
        <p14:creationId xmlns:p14="http://schemas.microsoft.com/office/powerpoint/2010/main" val="2332923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275F-0927-2055-ECF2-E95B30A1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 in AWS With Load Balancer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966FA-4E81-9AF9-8913-9BA0FC0CA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99" y="1825625"/>
            <a:ext cx="10433401" cy="4351338"/>
          </a:xfrm>
        </p:spPr>
      </p:pic>
    </p:spTree>
    <p:extLst>
      <p:ext uri="{BB962C8B-B14F-4D97-AF65-F5344CB8AC3E}">
        <p14:creationId xmlns:p14="http://schemas.microsoft.com/office/powerpoint/2010/main" val="17601950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E43-3A8E-C164-B17F-37AB71F0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Groups – Scaling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3372-CA9F-67CD-E565-9E09A333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Scaling: Update the size of an ASG manually </a:t>
            </a:r>
          </a:p>
          <a:p>
            <a:r>
              <a:rPr lang="en-US" dirty="0"/>
              <a:t>Dynamic Scaling: Respond to changing demand </a:t>
            </a:r>
          </a:p>
          <a:p>
            <a:pPr lvl="1"/>
            <a:r>
              <a:rPr lang="en-US" dirty="0"/>
              <a:t>Simple / Step Scaling</a:t>
            </a:r>
          </a:p>
          <a:p>
            <a:pPr lvl="2"/>
            <a:r>
              <a:rPr lang="en-US" dirty="0"/>
              <a:t> When a CloudWatch alarm is triggered (example CPU &gt; 70%), then add 2 units </a:t>
            </a:r>
          </a:p>
          <a:p>
            <a:pPr lvl="2"/>
            <a:r>
              <a:rPr lang="en-US" dirty="0"/>
              <a:t> When a CloudWatch alarm is triggered (example CPU &lt; 30%), then remove 1 </a:t>
            </a:r>
          </a:p>
          <a:p>
            <a:pPr lvl="1"/>
            <a:r>
              <a:rPr lang="en-US" dirty="0"/>
              <a:t>Target Tracking Scaling </a:t>
            </a:r>
          </a:p>
          <a:p>
            <a:pPr lvl="2"/>
            <a:r>
              <a:rPr lang="en-US" dirty="0"/>
              <a:t> Example: I want the average ASG CPU to stay at around 40% </a:t>
            </a:r>
          </a:p>
          <a:p>
            <a:pPr lvl="1"/>
            <a:r>
              <a:rPr lang="en-US" dirty="0"/>
              <a:t>Scheduled Scaling </a:t>
            </a:r>
          </a:p>
          <a:p>
            <a:pPr lvl="2"/>
            <a:r>
              <a:rPr lang="en-US" dirty="0"/>
              <a:t>Anticipate a scaling based on known usage patterns </a:t>
            </a:r>
          </a:p>
          <a:p>
            <a:pPr lvl="2"/>
            <a:r>
              <a:rPr lang="en-US" dirty="0"/>
              <a:t>Example: increase the min. capacity to 10 at 5 pm on Fridays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502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7625-681E-EBC9-AF4A-96EE8E6E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 &amp; ASG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8201-723F-503E-0D79-C094B961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Availability vs Scalability (vertical and horizontal) vs Elasticity vs Agility in the Cloud </a:t>
            </a:r>
          </a:p>
          <a:p>
            <a:r>
              <a:rPr lang="en-IN" dirty="0"/>
              <a:t>Elastic Load Balancers (ELB) </a:t>
            </a:r>
          </a:p>
          <a:p>
            <a:pPr lvl="1"/>
            <a:r>
              <a:rPr lang="en-IN" dirty="0"/>
              <a:t>Distribute traffic across backend EC2 instances, can be Multi-AZ</a:t>
            </a:r>
          </a:p>
          <a:p>
            <a:pPr lvl="1"/>
            <a:r>
              <a:rPr lang="en-IN" dirty="0"/>
              <a:t>Supports health checks </a:t>
            </a:r>
          </a:p>
          <a:p>
            <a:pPr lvl="1"/>
            <a:r>
              <a:rPr lang="en-IN" dirty="0"/>
              <a:t>3 types: Application LB (HTTP – L7), Network LB (TCP – L4), Classic LB (old) </a:t>
            </a:r>
          </a:p>
          <a:p>
            <a:r>
              <a:rPr lang="en-IN" dirty="0"/>
              <a:t>Auto Scaling Groups (ASG) </a:t>
            </a:r>
          </a:p>
          <a:p>
            <a:pPr lvl="1"/>
            <a:r>
              <a:rPr lang="en-IN" dirty="0"/>
              <a:t>Implement Elasticity for your application, across multiple AZ </a:t>
            </a:r>
          </a:p>
          <a:p>
            <a:pPr lvl="1"/>
            <a:r>
              <a:rPr lang="en-IN" dirty="0"/>
              <a:t>Scale EC2 instances based on the demand on your system, replace unhealthy </a:t>
            </a:r>
          </a:p>
          <a:p>
            <a:pPr lvl="1"/>
            <a:r>
              <a:rPr lang="en-IN" dirty="0"/>
              <a:t>Integrated with the ELB</a:t>
            </a:r>
          </a:p>
        </p:txBody>
      </p:sp>
    </p:spTree>
    <p:extLst>
      <p:ext uri="{BB962C8B-B14F-4D97-AF65-F5344CB8AC3E}">
        <p14:creationId xmlns:p14="http://schemas.microsoft.com/office/powerpoint/2010/main" val="24279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574-8E0D-8D23-1445-99E23326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E439-F9AA-DD04-DB2B-E0E4F500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Trade capital expense (CAPEX) for operational expense (OPEX)</a:t>
            </a:r>
          </a:p>
          <a:p>
            <a:pPr lvl="1" algn="just"/>
            <a:r>
              <a:rPr lang="en-US" dirty="0"/>
              <a:t>Pay On-Demand: don’t own hardware </a:t>
            </a:r>
          </a:p>
          <a:p>
            <a:pPr lvl="1" algn="just"/>
            <a:r>
              <a:rPr lang="en-US" dirty="0"/>
              <a:t>Reduced Total Cost of Ownership (TCO) &amp; Operational Expense (OPEX)</a:t>
            </a:r>
          </a:p>
          <a:p>
            <a:pPr algn="just"/>
            <a:r>
              <a:rPr lang="en-US" dirty="0"/>
              <a:t>Benefit from massive economies of scale</a:t>
            </a:r>
          </a:p>
          <a:p>
            <a:pPr lvl="1" algn="just"/>
            <a:r>
              <a:rPr lang="en-US" dirty="0"/>
              <a:t>Prices are reduced as AWS is more efficient due to large scale</a:t>
            </a:r>
          </a:p>
          <a:p>
            <a:pPr algn="just"/>
            <a:r>
              <a:rPr lang="en-IN" dirty="0"/>
              <a:t>Stop guessing capacity</a:t>
            </a:r>
          </a:p>
          <a:p>
            <a:pPr lvl="1" algn="just"/>
            <a:r>
              <a:rPr lang="en-US" dirty="0"/>
              <a:t>Scale based on actual measured usage </a:t>
            </a:r>
            <a:endParaRPr lang="en-IN" dirty="0"/>
          </a:p>
          <a:p>
            <a:pPr algn="just"/>
            <a:r>
              <a:rPr lang="en-IN" dirty="0"/>
              <a:t>Increase speed and agility</a:t>
            </a:r>
          </a:p>
          <a:p>
            <a:pPr algn="just"/>
            <a:r>
              <a:rPr lang="en-US" dirty="0"/>
              <a:t>Stop spending money running and maintaining data centers</a:t>
            </a:r>
            <a:endParaRPr lang="en-IN" dirty="0"/>
          </a:p>
          <a:p>
            <a:pPr algn="just"/>
            <a:r>
              <a:rPr lang="en-US" dirty="0"/>
              <a:t>Go global in minutes: leverage the AWS global 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18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2917-8242-6886-5A06-6A67BC7C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solved by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4FE2-A69E-4942-9D87-83E0A7F8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Flexibility: change resource types when needed</a:t>
            </a:r>
          </a:p>
          <a:p>
            <a:pPr algn="just"/>
            <a:r>
              <a:rPr lang="en-US" dirty="0"/>
              <a:t>Cost-Effectiveness: pay as you go, for what you use </a:t>
            </a:r>
          </a:p>
          <a:p>
            <a:pPr algn="just"/>
            <a:r>
              <a:rPr lang="en-US" dirty="0"/>
              <a:t>Scalability: accommodate larger loads by making hardware stronger or adding additional nodes </a:t>
            </a:r>
          </a:p>
          <a:p>
            <a:pPr algn="just"/>
            <a:r>
              <a:rPr lang="en-US" dirty="0"/>
              <a:t>Elasticity: ability to scale out and scale-in when needed </a:t>
            </a:r>
          </a:p>
          <a:p>
            <a:pPr algn="just"/>
            <a:r>
              <a:rPr lang="en-US" dirty="0"/>
              <a:t>High-availability and fault-tolerance: build across data centers</a:t>
            </a:r>
          </a:p>
          <a:p>
            <a:pPr algn="just"/>
            <a:r>
              <a:rPr lang="en-US" dirty="0"/>
              <a:t>Agility: rapidly develop, test and launch software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4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9589-C73A-3886-704F-E1B0F2D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8E5-237E-D28F-F063-566E4636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Infrastructure as a Service (IaaS) </a:t>
            </a:r>
          </a:p>
          <a:p>
            <a:pPr lvl="1" algn="just"/>
            <a:r>
              <a:rPr lang="en-US" dirty="0"/>
              <a:t>Provide building blocks for cloud IT </a:t>
            </a:r>
          </a:p>
          <a:p>
            <a:pPr lvl="1" algn="just"/>
            <a:r>
              <a:rPr lang="en-US" dirty="0"/>
              <a:t>Provides networking, computers, data storage space </a:t>
            </a:r>
          </a:p>
          <a:p>
            <a:pPr lvl="1" algn="just"/>
            <a:r>
              <a:rPr lang="en-US" dirty="0"/>
              <a:t>Highest level of flexibility </a:t>
            </a:r>
          </a:p>
          <a:p>
            <a:pPr lvl="1" algn="just"/>
            <a:r>
              <a:rPr lang="en-US" dirty="0"/>
              <a:t>Easy parallel with traditional on-premises IT </a:t>
            </a:r>
          </a:p>
          <a:p>
            <a:pPr algn="just"/>
            <a:r>
              <a:rPr lang="en-US" dirty="0"/>
              <a:t>Platform as a Service (PaaS) </a:t>
            </a:r>
          </a:p>
          <a:p>
            <a:pPr lvl="1" algn="just"/>
            <a:r>
              <a:rPr lang="en-US" dirty="0"/>
              <a:t>Removes the need for your organization to manage the underlying infrastructure </a:t>
            </a:r>
          </a:p>
          <a:p>
            <a:pPr lvl="1" algn="just"/>
            <a:r>
              <a:rPr lang="en-US" dirty="0"/>
              <a:t>Focus on the deployment and management of your applications </a:t>
            </a:r>
          </a:p>
          <a:p>
            <a:pPr algn="just"/>
            <a:r>
              <a:rPr lang="en-US" dirty="0"/>
              <a:t>Software as a Service (SaaS) </a:t>
            </a:r>
          </a:p>
          <a:p>
            <a:pPr lvl="1" algn="just"/>
            <a:r>
              <a:rPr lang="en-US" dirty="0"/>
              <a:t>Completed product that is run and managed by the service provider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04D9-9025-9734-0687-6808A862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AWS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18C5-E205-20FD-1A76-39845893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Infrastructure as a Service: </a:t>
            </a:r>
          </a:p>
          <a:p>
            <a:pPr lvl="1" algn="just"/>
            <a:r>
              <a:rPr lang="en-IN" dirty="0"/>
              <a:t>Amazon EC2 (on AWS) </a:t>
            </a:r>
          </a:p>
          <a:p>
            <a:pPr lvl="1" algn="just"/>
            <a:r>
              <a:rPr lang="en-IN" dirty="0"/>
              <a:t>GCP, Azure, </a:t>
            </a:r>
            <a:r>
              <a:rPr lang="en-IN" dirty="0" err="1"/>
              <a:t>Rackspace</a:t>
            </a:r>
            <a:r>
              <a:rPr lang="en-IN" dirty="0"/>
              <a:t>, Digital Ocean, </a:t>
            </a:r>
            <a:r>
              <a:rPr lang="en-IN" dirty="0" err="1"/>
              <a:t>Linode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Platform as a Service: </a:t>
            </a:r>
          </a:p>
          <a:p>
            <a:pPr lvl="1" algn="just"/>
            <a:r>
              <a:rPr lang="en-IN" dirty="0"/>
              <a:t>Elastic Beanstalk (on AWS) </a:t>
            </a:r>
          </a:p>
          <a:p>
            <a:pPr lvl="1" algn="just"/>
            <a:r>
              <a:rPr lang="en-IN" dirty="0"/>
              <a:t>Heroku, Google App Engine (GCP), Windows Azure (Microsoft) </a:t>
            </a:r>
          </a:p>
          <a:p>
            <a:pPr algn="just"/>
            <a:r>
              <a:rPr lang="en-IN" dirty="0"/>
              <a:t>Software as a Service: </a:t>
            </a:r>
          </a:p>
          <a:p>
            <a:pPr lvl="1" algn="just"/>
            <a:r>
              <a:rPr lang="en-IN" dirty="0"/>
              <a:t>Many AWS services (ex: </a:t>
            </a:r>
            <a:r>
              <a:rPr lang="en-IN" dirty="0" err="1"/>
              <a:t>Rekognition</a:t>
            </a:r>
            <a:r>
              <a:rPr lang="en-IN" dirty="0"/>
              <a:t> for Machine Learning) </a:t>
            </a:r>
          </a:p>
          <a:p>
            <a:pPr lvl="1" algn="just"/>
            <a:r>
              <a:rPr lang="en-IN" dirty="0"/>
              <a:t>Google Apps (Gmail), Dropbox, Zoom</a:t>
            </a:r>
          </a:p>
        </p:txBody>
      </p:sp>
    </p:spTree>
    <p:extLst>
      <p:ext uri="{BB962C8B-B14F-4D97-AF65-F5344CB8AC3E}">
        <p14:creationId xmlns:p14="http://schemas.microsoft.com/office/powerpoint/2010/main" val="131047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3588</Words>
  <Application>Microsoft Office PowerPoint</Application>
  <PresentationFormat>Widescreen</PresentationFormat>
  <Paragraphs>405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AmazonEmber</vt:lpstr>
      <vt:lpstr>Arial</vt:lpstr>
      <vt:lpstr>Calibri</vt:lpstr>
      <vt:lpstr>Calibri Light</vt:lpstr>
      <vt:lpstr>Office Theme</vt:lpstr>
      <vt:lpstr>Cloud Computing</vt:lpstr>
      <vt:lpstr>Problems with traditional IT approach</vt:lpstr>
      <vt:lpstr>What is Cloud Computing</vt:lpstr>
      <vt:lpstr>Deployment Models of the Cloud</vt:lpstr>
      <vt:lpstr>Characteristics of Cloud Computing</vt:lpstr>
      <vt:lpstr>Advantages of Cloud Computing</vt:lpstr>
      <vt:lpstr>Problems solved by Cloud Computing</vt:lpstr>
      <vt:lpstr>Types of cloud computing</vt:lpstr>
      <vt:lpstr>Example AWS Cloud Computing</vt:lpstr>
      <vt:lpstr>AWS Global Infrastructure</vt:lpstr>
      <vt:lpstr>AWS Region</vt:lpstr>
      <vt:lpstr>How to choose AWS Region</vt:lpstr>
      <vt:lpstr>AWS Availability Zones</vt:lpstr>
      <vt:lpstr>AWS points of Presence – Edge Locations</vt:lpstr>
      <vt:lpstr>AWS Services – Global and Region Scoped</vt:lpstr>
      <vt:lpstr>Shared Responsibility Model</vt:lpstr>
      <vt:lpstr>IAM Users and Groups</vt:lpstr>
      <vt:lpstr>IAM : Permissions</vt:lpstr>
      <vt:lpstr>IAM Policies Inheritance</vt:lpstr>
      <vt:lpstr>IAM Policy Structure</vt:lpstr>
      <vt:lpstr>Multi – Factor Authentication MFA</vt:lpstr>
      <vt:lpstr>IAM Roles for Services</vt:lpstr>
      <vt:lpstr>IAM Guidelines and Best Practices</vt:lpstr>
      <vt:lpstr>IAM Section - Summary</vt:lpstr>
      <vt:lpstr>Compute Service  - EC2</vt:lpstr>
      <vt:lpstr>EC2 sizing &amp; configuration options</vt:lpstr>
      <vt:lpstr>EC2 User Data</vt:lpstr>
      <vt:lpstr>EC2 Instance Types - Overview </vt:lpstr>
      <vt:lpstr>EC2 Instances Purchasing Options</vt:lpstr>
      <vt:lpstr>Which purchasing option is right for me?</vt:lpstr>
      <vt:lpstr>Introduction to Security Groups</vt:lpstr>
      <vt:lpstr>Security Groups</vt:lpstr>
      <vt:lpstr>Security Group - Example</vt:lpstr>
      <vt:lpstr>Security Groups Good to know</vt:lpstr>
      <vt:lpstr>Classic Ports</vt:lpstr>
      <vt:lpstr>EC2 Section – Summary</vt:lpstr>
      <vt:lpstr>EC2 Instance Storage – EBS Volume</vt:lpstr>
      <vt:lpstr>EBS Volume</vt:lpstr>
      <vt:lpstr>EBS Volume - Example</vt:lpstr>
      <vt:lpstr>EBS – Delete on Termination attribute</vt:lpstr>
      <vt:lpstr>EBS Snapshot</vt:lpstr>
      <vt:lpstr>EFS – Elastic File System</vt:lpstr>
      <vt:lpstr>EBS vs EFS</vt:lpstr>
      <vt:lpstr>EC2 Instance Storage - Summary</vt:lpstr>
      <vt:lpstr>Scalability &amp; High Availability</vt:lpstr>
      <vt:lpstr>Vertical Scalability</vt:lpstr>
      <vt:lpstr>Horizontal Scalability</vt:lpstr>
      <vt:lpstr>High Availability</vt:lpstr>
      <vt:lpstr>High Availability &amp; Scalability For EC2</vt:lpstr>
      <vt:lpstr>What is load balancing?</vt:lpstr>
      <vt:lpstr>Why use a load balancer?</vt:lpstr>
      <vt:lpstr>Why use an Elastic Load Balancer?</vt:lpstr>
      <vt:lpstr>What’s an Auto Scaling Group?</vt:lpstr>
      <vt:lpstr>ASG</vt:lpstr>
      <vt:lpstr>Auto Scaling Group in AWS With Load Balancer</vt:lpstr>
      <vt:lpstr>Auto Scaling Groups – Scaling Strategies</vt:lpstr>
      <vt:lpstr>ELB &amp; ASG –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Pratibha Jadhav</dc:creator>
  <cp:lastModifiedBy>vaibhav kapase</cp:lastModifiedBy>
  <cp:revision>65</cp:revision>
  <dcterms:created xsi:type="dcterms:W3CDTF">2022-08-23T13:43:53Z</dcterms:created>
  <dcterms:modified xsi:type="dcterms:W3CDTF">2022-09-25T18:32:59Z</dcterms:modified>
</cp:coreProperties>
</file>