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0" r:id="rId8"/>
    <p:sldId id="268" r:id="rId9"/>
    <p:sldId id="269" r:id="rId10"/>
    <p:sldId id="261" r:id="rId11"/>
    <p:sldId id="267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63" r:id="rId28"/>
    <p:sldId id="264" r:id="rId29"/>
    <p:sldId id="26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CF2B-BF66-4228-9B79-C7BD842706C7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97A1-764D-4836-8373-FD5060297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06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CF2B-BF66-4228-9B79-C7BD842706C7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97A1-764D-4836-8373-FD5060297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46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CF2B-BF66-4228-9B79-C7BD842706C7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97A1-764D-4836-8373-FD5060297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26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CF2B-BF66-4228-9B79-C7BD842706C7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97A1-764D-4836-8373-FD5060297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86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CF2B-BF66-4228-9B79-C7BD842706C7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97A1-764D-4836-8373-FD5060297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81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CF2B-BF66-4228-9B79-C7BD842706C7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97A1-764D-4836-8373-FD5060297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62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CF2B-BF66-4228-9B79-C7BD842706C7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97A1-764D-4836-8373-FD5060297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95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CF2B-BF66-4228-9B79-C7BD842706C7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97A1-764D-4836-8373-FD5060297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02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CF2B-BF66-4228-9B79-C7BD842706C7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97A1-764D-4836-8373-FD5060297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44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CF2B-BF66-4228-9B79-C7BD842706C7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97A1-764D-4836-8373-FD5060297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08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CF2B-BF66-4228-9B79-C7BD842706C7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97A1-764D-4836-8373-FD5060297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4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7CF2B-BF66-4228-9B79-C7BD842706C7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B97A1-764D-4836-8373-FD5060297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4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A330-047C-673B-3C24-FD2C98D693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AWS CloudFormation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86779-A34C-2503-50AF-A2DB9973CB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Amar More</a:t>
            </a:r>
          </a:p>
        </p:txBody>
      </p:sp>
    </p:spTree>
    <p:extLst>
      <p:ext uri="{BB962C8B-B14F-4D97-AF65-F5344CB8AC3E}">
        <p14:creationId xmlns:p14="http://schemas.microsoft.com/office/powerpoint/2010/main" val="3944700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CF14-0274-DB3A-4177-3D078C27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Parameters in CloudFormation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83E9D-B397-89EE-3B22-7B6D95B31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Parameters enable you to input custom values to your template each time you create or update a stack</a:t>
            </a:r>
          </a:p>
          <a:p>
            <a:r>
              <a:rPr lang="en-US" dirty="0">
                <a:solidFill>
                  <a:srgbClr val="16191F"/>
                </a:solidFill>
                <a:latin typeface="Amazon Ember"/>
              </a:rPr>
              <a:t>Defining parameters in a template</a:t>
            </a:r>
          </a:p>
          <a:p>
            <a:pPr marL="457200" lvl="1" indent="0">
              <a:buNone/>
            </a:pPr>
            <a:r>
              <a:rPr lang="en-IN" dirty="0"/>
              <a:t>Parameters:</a:t>
            </a:r>
          </a:p>
          <a:p>
            <a:pPr marL="457200" lvl="1" indent="0">
              <a:buNone/>
            </a:pPr>
            <a:r>
              <a:rPr lang="en-IN" dirty="0"/>
              <a:t>  </a:t>
            </a:r>
            <a:r>
              <a:rPr lang="en-IN" dirty="0" err="1"/>
              <a:t>InstanceTypeParameter</a:t>
            </a:r>
            <a:r>
              <a:rPr lang="en-IN" dirty="0"/>
              <a:t>:</a:t>
            </a:r>
          </a:p>
          <a:p>
            <a:pPr marL="457200" lvl="1" indent="0">
              <a:buNone/>
            </a:pPr>
            <a:r>
              <a:rPr lang="en-IN" dirty="0"/>
              <a:t>    Type: String</a:t>
            </a:r>
          </a:p>
          <a:p>
            <a:pPr marL="457200" lvl="1" indent="0">
              <a:buNone/>
            </a:pPr>
            <a:r>
              <a:rPr lang="en-IN" dirty="0"/>
              <a:t>    Default: t2.micro</a:t>
            </a:r>
          </a:p>
          <a:p>
            <a:pPr marL="457200" lvl="1" indent="0">
              <a:buNone/>
            </a:pPr>
            <a:r>
              <a:rPr lang="en-IN" dirty="0"/>
              <a:t>    </a:t>
            </a:r>
            <a:r>
              <a:rPr lang="en-IN" dirty="0" err="1"/>
              <a:t>AllowedValues</a:t>
            </a:r>
            <a:r>
              <a:rPr lang="en-IN" dirty="0"/>
              <a:t>:</a:t>
            </a:r>
          </a:p>
          <a:p>
            <a:pPr marL="457200" lvl="1" indent="0">
              <a:buNone/>
            </a:pPr>
            <a:r>
              <a:rPr lang="en-IN" dirty="0"/>
              <a:t>      - t2.micro</a:t>
            </a:r>
          </a:p>
          <a:p>
            <a:pPr marL="457200" lvl="1" indent="0">
              <a:buNone/>
            </a:pPr>
            <a:r>
              <a:rPr lang="en-IN" dirty="0"/>
              <a:t>      - m1.small</a:t>
            </a:r>
          </a:p>
          <a:p>
            <a:pPr marL="457200" lvl="1" indent="0">
              <a:buNone/>
            </a:pPr>
            <a:r>
              <a:rPr lang="en-IN" dirty="0"/>
              <a:t>      - m1.large</a:t>
            </a:r>
          </a:p>
          <a:p>
            <a:pPr marL="457200" lvl="1" indent="0">
              <a:buNone/>
            </a:pPr>
            <a:r>
              <a:rPr lang="en-IN" dirty="0"/>
              <a:t>    Description: Enter t2.micro, m1.small, or m1.large. Default is t2.micro.</a:t>
            </a:r>
          </a:p>
        </p:txBody>
      </p:sp>
    </p:spTree>
    <p:extLst>
      <p:ext uri="{BB962C8B-B14F-4D97-AF65-F5344CB8AC3E}">
        <p14:creationId xmlns:p14="http://schemas.microsoft.com/office/powerpoint/2010/main" val="2922086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CF14-0274-DB3A-4177-3D078C27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Parameters in CloudFormation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83E9D-B397-89EE-3B22-7B6D95B31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Referencing the parameters in a template</a:t>
            </a:r>
          </a:p>
          <a:p>
            <a:pPr marL="0" indent="0">
              <a:buNone/>
            </a:pPr>
            <a:r>
              <a:rPr lang="en-IN" dirty="0"/>
              <a:t>Ec2Instance:</a:t>
            </a:r>
          </a:p>
          <a:p>
            <a:pPr marL="0" indent="0">
              <a:buNone/>
            </a:pPr>
            <a:r>
              <a:rPr lang="en-IN" dirty="0"/>
              <a:t>  Type: AWS::EC2::Instance</a:t>
            </a:r>
          </a:p>
          <a:p>
            <a:pPr marL="0" indent="0">
              <a:buNone/>
            </a:pPr>
            <a:r>
              <a:rPr lang="en-IN" dirty="0"/>
              <a:t>  Properties: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InstanceType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  Ref: </a:t>
            </a:r>
            <a:r>
              <a:rPr lang="en-IN" dirty="0" err="1"/>
              <a:t>InstanceTypeParameter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ImageId</a:t>
            </a:r>
            <a:r>
              <a:rPr lang="en-IN" dirty="0"/>
              <a:t>: ami-0ff8a91507f77f867</a:t>
            </a:r>
          </a:p>
        </p:txBody>
      </p:sp>
    </p:spTree>
    <p:extLst>
      <p:ext uri="{BB962C8B-B14F-4D97-AF65-F5344CB8AC3E}">
        <p14:creationId xmlns:p14="http://schemas.microsoft.com/office/powerpoint/2010/main" val="1932519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CF14-0274-DB3A-4177-3D078C27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Outputs in CloudFormation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83E9D-B397-89EE-3B22-7B6D95B31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Outputs section declares output values that you can import into other stacks, return in response, or view on the AWS CloudFormation console</a:t>
            </a:r>
          </a:p>
          <a:p>
            <a:pPr marL="0" indent="0">
              <a:buNone/>
            </a:pPr>
            <a:r>
              <a:rPr lang="en-US" dirty="0"/>
              <a:t>Outputs:</a:t>
            </a:r>
          </a:p>
          <a:p>
            <a:pPr marL="0" indent="0">
              <a:buNone/>
            </a:pPr>
            <a:r>
              <a:rPr lang="en-US" dirty="0"/>
              <a:t>  Logical ID:</a:t>
            </a:r>
          </a:p>
          <a:p>
            <a:pPr marL="0" indent="0">
              <a:buNone/>
            </a:pPr>
            <a:r>
              <a:rPr lang="en-US" dirty="0"/>
              <a:t>    Description: Information about the value</a:t>
            </a:r>
          </a:p>
          <a:p>
            <a:pPr marL="0" indent="0">
              <a:buNone/>
            </a:pPr>
            <a:r>
              <a:rPr lang="en-US" dirty="0"/>
              <a:t>    Value: Value to return</a:t>
            </a:r>
          </a:p>
          <a:p>
            <a:pPr marL="0" indent="0">
              <a:buNone/>
            </a:pPr>
            <a:r>
              <a:rPr lang="en-US" dirty="0"/>
              <a:t>    Export:</a:t>
            </a:r>
          </a:p>
          <a:p>
            <a:pPr marL="0" indent="0">
              <a:buNone/>
            </a:pPr>
            <a:r>
              <a:rPr lang="en-US" dirty="0"/>
              <a:t>      Name: Name of resource to export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1581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CF14-0274-DB3A-4177-3D078C27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Outputs in CloudFormation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83E9D-B397-89EE-3B22-7B6D95B31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Outputs: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InstanceID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Description: Display Instance ID</a:t>
            </a:r>
          </a:p>
          <a:p>
            <a:pPr marL="0" indent="0">
              <a:buNone/>
            </a:pPr>
            <a:r>
              <a:rPr lang="en-IN" dirty="0"/>
              <a:t>    Value: !Ref </a:t>
            </a:r>
            <a:r>
              <a:rPr lang="en-IN" dirty="0" err="1"/>
              <a:t>MyInstance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InstancePublicIP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Description: Display Instance Public IP</a:t>
            </a:r>
          </a:p>
          <a:p>
            <a:pPr marL="0" indent="0">
              <a:buNone/>
            </a:pPr>
            <a:r>
              <a:rPr lang="en-IN" dirty="0"/>
              <a:t>    Value: !</a:t>
            </a:r>
            <a:r>
              <a:rPr lang="en-IN" dirty="0" err="1"/>
              <a:t>GetAtt</a:t>
            </a:r>
            <a:r>
              <a:rPr lang="en-IN" dirty="0"/>
              <a:t> </a:t>
            </a:r>
            <a:r>
              <a:rPr lang="en-IN" dirty="0" err="1"/>
              <a:t>MyInstance.PublicIp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400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CF14-0274-DB3A-4177-3D078C27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Mappings in CloudFormation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83E9D-B397-89EE-3B22-7B6D95B31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Mappings section matches a key to a corresponding set of named values</a:t>
            </a:r>
          </a:p>
          <a:p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For example, if you want to set values based on a region, you can create a mapping that uses the region name as a key and contains the values you want to specify for each specific region</a:t>
            </a:r>
          </a:p>
          <a:p>
            <a:r>
              <a:rPr lang="en-US" dirty="0"/>
              <a:t>You use the </a:t>
            </a:r>
            <a:r>
              <a:rPr lang="en-US" dirty="0" err="1"/>
              <a:t>Fn</a:t>
            </a:r>
            <a:r>
              <a:rPr lang="en-US" dirty="0"/>
              <a:t>::</a:t>
            </a:r>
            <a:r>
              <a:rPr lang="en-US" dirty="0" err="1"/>
              <a:t>FindInMap</a:t>
            </a:r>
            <a:r>
              <a:rPr lang="en-US" dirty="0"/>
              <a:t> intrinsic function to retrieve values in a map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4113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CF14-0274-DB3A-4177-3D078C27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Mappings in CloudFormation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83E9D-B397-89EE-3B22-7B6D95B31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Mappings: </a:t>
            </a:r>
          </a:p>
          <a:p>
            <a:pPr marL="0" indent="0">
              <a:buNone/>
            </a:pPr>
            <a:r>
              <a:rPr lang="en-US" dirty="0"/>
              <a:t>  Mapping01: </a:t>
            </a:r>
          </a:p>
          <a:p>
            <a:pPr marL="0" indent="0">
              <a:buNone/>
            </a:pPr>
            <a:r>
              <a:rPr lang="en-US" dirty="0"/>
              <a:t>    Key01: </a:t>
            </a:r>
          </a:p>
          <a:p>
            <a:pPr marL="0" indent="0">
              <a:buNone/>
            </a:pPr>
            <a:r>
              <a:rPr lang="en-US" dirty="0"/>
              <a:t>      Name: Value01</a:t>
            </a:r>
          </a:p>
          <a:p>
            <a:pPr marL="0" indent="0">
              <a:buNone/>
            </a:pPr>
            <a:r>
              <a:rPr lang="en-US" dirty="0"/>
              <a:t>    Key02: </a:t>
            </a:r>
          </a:p>
          <a:p>
            <a:pPr marL="0" indent="0">
              <a:buNone/>
            </a:pPr>
            <a:r>
              <a:rPr lang="en-US" dirty="0"/>
              <a:t>      Name: Value02</a:t>
            </a:r>
          </a:p>
          <a:p>
            <a:pPr marL="0" indent="0">
              <a:buNone/>
            </a:pPr>
            <a:r>
              <a:rPr lang="en-US" dirty="0"/>
              <a:t>    Key03: </a:t>
            </a:r>
          </a:p>
          <a:p>
            <a:pPr marL="0" indent="0">
              <a:buNone/>
            </a:pPr>
            <a:r>
              <a:rPr lang="en-US" dirty="0"/>
              <a:t>      Name: Value03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0459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CF14-0274-DB3A-4177-3D078C27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Mappings in CloudFormation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83E9D-B397-89EE-3B22-7B6D95B31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Mappings: 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RegionMap</a:t>
            </a:r>
            <a:r>
              <a:rPr lang="en-IN" dirty="0"/>
              <a:t>: </a:t>
            </a:r>
          </a:p>
          <a:p>
            <a:pPr marL="0" indent="0">
              <a:buNone/>
            </a:pPr>
            <a:r>
              <a:rPr lang="en-IN" dirty="0"/>
              <a:t>    us-east-1: </a:t>
            </a:r>
          </a:p>
          <a:p>
            <a:pPr marL="0" indent="0">
              <a:buNone/>
            </a:pPr>
            <a:r>
              <a:rPr lang="en-IN" dirty="0"/>
              <a:t>      "HVM64": "ami-0ff8a91507f77f867"</a:t>
            </a:r>
          </a:p>
          <a:p>
            <a:pPr marL="0" indent="0">
              <a:buNone/>
            </a:pPr>
            <a:r>
              <a:rPr lang="en-IN" dirty="0"/>
              <a:t>    us-west-1: </a:t>
            </a:r>
          </a:p>
          <a:p>
            <a:pPr marL="0" indent="0">
              <a:buNone/>
            </a:pPr>
            <a:r>
              <a:rPr lang="en-IN" dirty="0"/>
              <a:t>      "HVM64": "ami-0bdb828fd58c52235"</a:t>
            </a:r>
          </a:p>
          <a:p>
            <a:pPr marL="0" indent="0">
              <a:buNone/>
            </a:pPr>
            <a:r>
              <a:rPr lang="en-IN" dirty="0"/>
              <a:t>    eu-west-1: </a:t>
            </a:r>
          </a:p>
          <a:p>
            <a:pPr marL="0" indent="0">
              <a:buNone/>
            </a:pPr>
            <a:r>
              <a:rPr lang="en-IN" dirty="0"/>
              <a:t>      "HVM64": "ami-047bb4163c506cd98"</a:t>
            </a:r>
          </a:p>
          <a:p>
            <a:pPr marL="0" indent="0">
              <a:buNone/>
            </a:pPr>
            <a:r>
              <a:rPr lang="en-IN" dirty="0"/>
              <a:t>    ap-southeast-1: </a:t>
            </a:r>
          </a:p>
          <a:p>
            <a:pPr marL="0" indent="0">
              <a:buNone/>
            </a:pPr>
            <a:r>
              <a:rPr lang="en-IN" dirty="0"/>
              <a:t>      "HVM64": "ami-08569b978cc4dfa10"</a:t>
            </a:r>
          </a:p>
          <a:p>
            <a:pPr marL="0" indent="0">
              <a:buNone/>
            </a:pPr>
            <a:r>
              <a:rPr lang="en-IN" dirty="0"/>
              <a:t>    ap-northeast-1: </a:t>
            </a:r>
          </a:p>
          <a:p>
            <a:pPr marL="0" indent="0">
              <a:buNone/>
            </a:pPr>
            <a:r>
              <a:rPr lang="en-IN" dirty="0"/>
              <a:t>      "HVM64": "ami-06cd52961ce9f0d85"</a:t>
            </a:r>
          </a:p>
        </p:txBody>
      </p:sp>
    </p:spTree>
    <p:extLst>
      <p:ext uri="{BB962C8B-B14F-4D97-AF65-F5344CB8AC3E}">
        <p14:creationId xmlns:p14="http://schemas.microsoft.com/office/powerpoint/2010/main" val="3998421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CF14-0274-DB3A-4177-3D078C27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Mappings in CloudFormation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83E9D-B397-89EE-3B22-7B6D95B31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Resources: </a:t>
            </a:r>
          </a:p>
          <a:p>
            <a:pPr marL="0" indent="0">
              <a:buNone/>
            </a:pPr>
            <a:r>
              <a:rPr lang="en-IN" dirty="0"/>
              <a:t>  myEC2Instance: </a:t>
            </a:r>
          </a:p>
          <a:p>
            <a:pPr marL="0" indent="0">
              <a:buNone/>
            </a:pPr>
            <a:r>
              <a:rPr lang="en-IN" dirty="0"/>
              <a:t>    Type: "AWS::EC2::Instance"</a:t>
            </a:r>
          </a:p>
          <a:p>
            <a:pPr marL="0" indent="0">
              <a:buNone/>
            </a:pPr>
            <a:r>
              <a:rPr lang="en-IN" dirty="0"/>
              <a:t>    Properties: 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ImageId</a:t>
            </a:r>
            <a:r>
              <a:rPr lang="en-IN" dirty="0"/>
              <a:t>: !</a:t>
            </a:r>
            <a:r>
              <a:rPr lang="en-IN" dirty="0" err="1"/>
              <a:t>FindInMap</a:t>
            </a:r>
            <a:r>
              <a:rPr lang="en-IN" dirty="0"/>
              <a:t> [</a:t>
            </a:r>
            <a:r>
              <a:rPr lang="en-IN" dirty="0" err="1"/>
              <a:t>RegionMap</a:t>
            </a:r>
            <a:r>
              <a:rPr lang="en-IN" dirty="0"/>
              <a:t>, !Ref "AWS::Region", HVM64]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InstanceType</a:t>
            </a:r>
            <a:r>
              <a:rPr lang="en-IN" dirty="0"/>
              <a:t>: m1.small</a:t>
            </a:r>
          </a:p>
        </p:txBody>
      </p:sp>
    </p:spTree>
    <p:extLst>
      <p:ext uri="{BB962C8B-B14F-4D97-AF65-F5344CB8AC3E}">
        <p14:creationId xmlns:p14="http://schemas.microsoft.com/office/powerpoint/2010/main" val="3616609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CF14-0274-DB3A-4177-3D078C273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761"/>
            <a:ext cx="10515600" cy="1325563"/>
          </a:xfrm>
        </p:spPr>
        <p:txBody>
          <a:bodyPr/>
          <a:lstStyle/>
          <a:p>
            <a:r>
              <a:rPr lang="en-IN" dirty="0"/>
              <a:t>Intrinsic Functions in CloudFormation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83E9D-B397-89EE-3B22-7B6D95B31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080"/>
            <a:ext cx="10825480" cy="55981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 err="1"/>
              <a:t>FindInMap</a:t>
            </a:r>
            <a:r>
              <a:rPr lang="en-IN" dirty="0"/>
              <a:t> </a:t>
            </a:r>
          </a:p>
          <a:p>
            <a:r>
              <a:rPr lang="en-US" dirty="0"/>
              <a:t>The intrinsic function </a:t>
            </a:r>
            <a:r>
              <a:rPr lang="en-US" dirty="0" err="1"/>
              <a:t>Fn</a:t>
            </a:r>
            <a:r>
              <a:rPr lang="en-US" dirty="0"/>
              <a:t>::</a:t>
            </a:r>
            <a:r>
              <a:rPr lang="en-US" dirty="0" err="1"/>
              <a:t>FindInMap</a:t>
            </a:r>
            <a:r>
              <a:rPr lang="en-US" dirty="0"/>
              <a:t> returns the value corresponding to keys in a two-level map that's declared in the Mappings section</a:t>
            </a:r>
          </a:p>
          <a:p>
            <a:pPr marL="0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Mappings: </a:t>
            </a:r>
          </a:p>
          <a:p>
            <a:pPr marL="457200" lvl="1" indent="0">
              <a:buNone/>
            </a:pPr>
            <a:r>
              <a:rPr lang="en-IN" dirty="0"/>
              <a:t>  </a:t>
            </a:r>
            <a:r>
              <a:rPr lang="en-IN" dirty="0" err="1"/>
              <a:t>RegionMap</a:t>
            </a:r>
            <a:r>
              <a:rPr lang="en-IN" dirty="0"/>
              <a:t>: </a:t>
            </a:r>
          </a:p>
          <a:p>
            <a:pPr marL="457200" lvl="1" indent="0">
              <a:buNone/>
            </a:pPr>
            <a:r>
              <a:rPr lang="en-IN" dirty="0"/>
              <a:t>    us-east-1: </a:t>
            </a:r>
          </a:p>
          <a:p>
            <a:pPr marL="457200" lvl="1" indent="0">
              <a:buNone/>
            </a:pPr>
            <a:r>
              <a:rPr lang="en-IN" dirty="0"/>
              <a:t>      HVM64: "ami-0ff8a91507f77f867"</a:t>
            </a:r>
          </a:p>
          <a:p>
            <a:pPr marL="457200" lvl="1" indent="0">
              <a:buNone/>
            </a:pPr>
            <a:r>
              <a:rPr lang="en-IN" dirty="0"/>
              <a:t>      HVMG2: "ami-0a584ac55a7631c0c"</a:t>
            </a:r>
          </a:p>
          <a:p>
            <a:pPr marL="457200" lvl="1" indent="0">
              <a:buNone/>
            </a:pPr>
            <a:r>
              <a:rPr lang="en-IN" dirty="0"/>
              <a:t>    us-west-1: </a:t>
            </a:r>
          </a:p>
          <a:p>
            <a:pPr marL="457200" lvl="1" indent="0">
              <a:buNone/>
            </a:pPr>
            <a:r>
              <a:rPr lang="en-IN" dirty="0"/>
              <a:t>      HVM64: "ami-0bdb828fd58c52235"</a:t>
            </a:r>
          </a:p>
          <a:p>
            <a:pPr marL="457200" lvl="1" indent="0">
              <a:buNone/>
            </a:pPr>
            <a:r>
              <a:rPr lang="en-IN" dirty="0"/>
              <a:t>      HVMG2: "ami-066ee5fd4a9ef77f1"</a:t>
            </a:r>
          </a:p>
          <a:p>
            <a:pPr marL="457200" lvl="1" indent="0">
              <a:buNone/>
            </a:pPr>
            <a:r>
              <a:rPr lang="en-IN" dirty="0"/>
              <a:t>    eu-west-1: </a:t>
            </a:r>
          </a:p>
          <a:p>
            <a:pPr marL="457200" lvl="1" indent="0">
              <a:buNone/>
            </a:pPr>
            <a:r>
              <a:rPr lang="en-IN" dirty="0"/>
              <a:t>      HVM64: "ami-047bb4163c506cd98"</a:t>
            </a:r>
          </a:p>
          <a:p>
            <a:pPr marL="457200" lvl="1" indent="0">
              <a:buNone/>
            </a:pPr>
            <a:r>
              <a:rPr lang="en-IN" dirty="0"/>
              <a:t>      HVMG2: "ami-31c2f645"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0893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CF14-0274-DB3A-4177-3D078C27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Intrinsic Functions in CloudFormation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83E9D-B397-89EE-3B22-7B6D95B31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240"/>
            <a:ext cx="10515600" cy="5333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err="1"/>
              <a:t>FindInMap</a:t>
            </a:r>
            <a:endParaRPr lang="en-IN" b="1" dirty="0"/>
          </a:p>
          <a:p>
            <a:pPr marL="457200" lvl="1" indent="0">
              <a:buNone/>
            </a:pPr>
            <a:r>
              <a:rPr lang="en-IN" dirty="0"/>
              <a:t>Resources: </a:t>
            </a:r>
          </a:p>
          <a:p>
            <a:pPr marL="457200" lvl="1" indent="0">
              <a:buNone/>
            </a:pPr>
            <a:r>
              <a:rPr lang="en-IN" dirty="0"/>
              <a:t>  myEC2Instance: </a:t>
            </a:r>
          </a:p>
          <a:p>
            <a:pPr marL="457200" lvl="1" indent="0">
              <a:buNone/>
            </a:pPr>
            <a:r>
              <a:rPr lang="en-IN" dirty="0"/>
              <a:t>    Type: "AWS::EC2::Instance"</a:t>
            </a:r>
          </a:p>
          <a:p>
            <a:pPr marL="457200" lvl="1" indent="0">
              <a:buNone/>
            </a:pPr>
            <a:r>
              <a:rPr lang="en-IN" dirty="0"/>
              <a:t>    Properties: </a:t>
            </a:r>
          </a:p>
          <a:p>
            <a:pPr marL="457200" lvl="1" indent="0">
              <a:buNone/>
            </a:pPr>
            <a:r>
              <a:rPr lang="en-IN" dirty="0"/>
              <a:t>      </a:t>
            </a:r>
            <a:r>
              <a:rPr lang="en-IN" dirty="0" err="1"/>
              <a:t>ImageId</a:t>
            </a:r>
            <a:r>
              <a:rPr lang="en-IN" dirty="0"/>
              <a:t>: !</a:t>
            </a:r>
            <a:r>
              <a:rPr lang="en-IN" dirty="0" err="1"/>
              <a:t>FindInMap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        - </a:t>
            </a:r>
            <a:r>
              <a:rPr lang="en-IN" dirty="0" err="1"/>
              <a:t>RegionMap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        - !Ref 'AWS::Region'</a:t>
            </a:r>
          </a:p>
          <a:p>
            <a:pPr marL="457200" lvl="1" indent="0">
              <a:buNone/>
            </a:pPr>
            <a:r>
              <a:rPr lang="en-IN" dirty="0"/>
              <a:t>        - HVM64</a:t>
            </a:r>
          </a:p>
          <a:p>
            <a:pPr marL="457200" lvl="1" indent="0">
              <a:buNone/>
            </a:pPr>
            <a:r>
              <a:rPr lang="en-IN" dirty="0"/>
              <a:t>      </a:t>
            </a:r>
            <a:r>
              <a:rPr lang="en-IN" dirty="0" err="1"/>
              <a:t>InstanceType</a:t>
            </a:r>
            <a:r>
              <a:rPr lang="en-IN" dirty="0"/>
              <a:t>: m1.small</a:t>
            </a:r>
          </a:p>
        </p:txBody>
      </p:sp>
    </p:spTree>
    <p:extLst>
      <p:ext uri="{BB962C8B-B14F-4D97-AF65-F5344CB8AC3E}">
        <p14:creationId xmlns:p14="http://schemas.microsoft.com/office/powerpoint/2010/main" val="1645781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6C26-C32F-B089-CC78-24C72BD2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CloudFormation?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E2487-062D-2E66-A776-A80251C14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helps you model and set up your AWS resources</a:t>
            </a:r>
          </a:p>
          <a:p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you can spend less time managing those resources and more time focusing on your applications that run in AWS</a:t>
            </a:r>
            <a:endParaRPr lang="en-US" dirty="0">
              <a:solidFill>
                <a:srgbClr val="16191F"/>
              </a:solidFill>
              <a:latin typeface="Amazon Ember"/>
            </a:endParaRPr>
          </a:p>
          <a:p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You create a template that describes all the AWS resources that you want and CloudFormation takes care of provisioning and configuring those resources for you</a:t>
            </a:r>
          </a:p>
          <a:p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You don't need to individually create and configure AWS resources and figure out what's dependent on what; CloudFormation handles that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212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CF14-0274-DB3A-4177-3D078C27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Intrinsic Functions in CloudFormation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83E9D-B397-89EE-3B22-7B6D95B31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240"/>
            <a:ext cx="10515600" cy="5333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err="1"/>
              <a:t>GetAtt</a:t>
            </a:r>
            <a:r>
              <a:rPr lang="en-IN" dirty="0"/>
              <a:t>  </a:t>
            </a:r>
          </a:p>
          <a:p>
            <a:r>
              <a:rPr lang="en-US" dirty="0"/>
              <a:t>The </a:t>
            </a:r>
            <a:r>
              <a:rPr lang="en-US" dirty="0" err="1"/>
              <a:t>Fn</a:t>
            </a:r>
            <a:r>
              <a:rPr lang="en-US" dirty="0"/>
              <a:t>::</a:t>
            </a:r>
            <a:r>
              <a:rPr lang="en-US" dirty="0" err="1"/>
              <a:t>GetAtt</a:t>
            </a:r>
            <a:r>
              <a:rPr lang="en-US" dirty="0"/>
              <a:t> intrinsic function returns the value of an attribute from a resource in the template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!</a:t>
            </a:r>
            <a:r>
              <a:rPr lang="en-IN" dirty="0" err="1"/>
              <a:t>GetAtt</a:t>
            </a:r>
            <a:r>
              <a:rPr lang="en-IN" dirty="0"/>
              <a:t> </a:t>
            </a:r>
            <a:r>
              <a:rPr lang="en-IN" dirty="0" err="1"/>
              <a:t>logicalNameOfResource.attributeName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!</a:t>
            </a:r>
            <a:r>
              <a:rPr lang="en-IN" dirty="0" err="1"/>
              <a:t>GetAtt</a:t>
            </a:r>
            <a:r>
              <a:rPr lang="en-IN" dirty="0"/>
              <a:t> </a:t>
            </a:r>
            <a:r>
              <a:rPr lang="en-IN" dirty="0" err="1"/>
              <a:t>myInstance.PublicIP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9180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CF14-0274-DB3A-4177-3D078C27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Intrinsic Functions in CloudFormation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83E9D-B397-89EE-3B22-7B6D95B31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240"/>
            <a:ext cx="10515600" cy="5333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err="1"/>
              <a:t>GetAZs</a:t>
            </a:r>
            <a:endParaRPr lang="en-IN" b="1" dirty="0"/>
          </a:p>
          <a:p>
            <a:r>
              <a:rPr lang="en-US" dirty="0"/>
              <a:t>The intrinsic function </a:t>
            </a:r>
            <a:r>
              <a:rPr lang="en-US" dirty="0" err="1"/>
              <a:t>Fn</a:t>
            </a:r>
            <a:r>
              <a:rPr lang="en-US" dirty="0"/>
              <a:t>::</a:t>
            </a:r>
            <a:r>
              <a:rPr lang="en-US" dirty="0" err="1"/>
              <a:t>GetAZs</a:t>
            </a:r>
            <a:r>
              <a:rPr lang="en-US" dirty="0"/>
              <a:t> returns an array that lists Availability Zones for a specified region in alphabetical order</a:t>
            </a:r>
          </a:p>
          <a:p>
            <a:endParaRPr lang="en-US" dirty="0"/>
          </a:p>
          <a:p>
            <a:r>
              <a:rPr lang="en-IN" dirty="0" err="1"/>
              <a:t>Fn</a:t>
            </a:r>
            <a:r>
              <a:rPr lang="en-IN" dirty="0"/>
              <a:t>::</a:t>
            </a:r>
            <a:r>
              <a:rPr lang="en-IN" dirty="0" err="1"/>
              <a:t>GetAZs</a:t>
            </a:r>
            <a:r>
              <a:rPr lang="en-IN" dirty="0"/>
              <a:t>: region</a:t>
            </a:r>
            <a:endParaRPr lang="en-US" dirty="0"/>
          </a:p>
          <a:p>
            <a:endParaRPr lang="en-US" dirty="0"/>
          </a:p>
          <a:p>
            <a:r>
              <a:rPr lang="en-IN" dirty="0" err="1"/>
              <a:t>Fn</a:t>
            </a:r>
            <a:r>
              <a:rPr lang="en-IN" dirty="0"/>
              <a:t>::</a:t>
            </a:r>
            <a:r>
              <a:rPr lang="en-IN" dirty="0" err="1"/>
              <a:t>GetAZs</a:t>
            </a:r>
            <a:r>
              <a:rPr lang="en-IN" dirty="0"/>
              <a:t>: ""</a:t>
            </a:r>
          </a:p>
          <a:p>
            <a:r>
              <a:rPr lang="en-IN" dirty="0" err="1"/>
              <a:t>Fn</a:t>
            </a:r>
            <a:r>
              <a:rPr lang="en-IN" dirty="0"/>
              <a:t>::</a:t>
            </a:r>
            <a:r>
              <a:rPr lang="en-IN" dirty="0" err="1"/>
              <a:t>GetAZs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	Ref: "AWS::Region"</a:t>
            </a:r>
          </a:p>
          <a:p>
            <a:r>
              <a:rPr lang="en-IN" dirty="0" err="1"/>
              <a:t>Fn</a:t>
            </a:r>
            <a:r>
              <a:rPr lang="en-IN" dirty="0"/>
              <a:t>::</a:t>
            </a:r>
            <a:r>
              <a:rPr lang="en-IN" dirty="0" err="1"/>
              <a:t>GetAZs</a:t>
            </a:r>
            <a:r>
              <a:rPr lang="en-IN" dirty="0"/>
              <a:t>: us-east-1</a:t>
            </a:r>
          </a:p>
        </p:txBody>
      </p:sp>
    </p:spTree>
    <p:extLst>
      <p:ext uri="{BB962C8B-B14F-4D97-AF65-F5344CB8AC3E}">
        <p14:creationId xmlns:p14="http://schemas.microsoft.com/office/powerpoint/2010/main" val="1930277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CF14-0274-DB3A-4177-3D078C27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Intrinsic Functions in CloudFormation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83E9D-B397-89EE-3B22-7B6D95B31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240"/>
            <a:ext cx="10515600" cy="5333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err="1"/>
              <a:t>GetAZs</a:t>
            </a:r>
            <a:r>
              <a:rPr lang="en-IN" b="1" dirty="0"/>
              <a:t>:</a:t>
            </a:r>
          </a:p>
          <a:p>
            <a:pPr marL="0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US" dirty="0" err="1"/>
              <a:t>mySubnet</a:t>
            </a:r>
            <a:r>
              <a:rPr lang="en-US" dirty="0"/>
              <a:t>: </a:t>
            </a:r>
          </a:p>
          <a:p>
            <a:pPr marL="457200" lvl="1" indent="0">
              <a:buNone/>
            </a:pPr>
            <a:r>
              <a:rPr lang="en-US" dirty="0"/>
              <a:t>  Type: "AWS::EC2::Subnet"</a:t>
            </a:r>
          </a:p>
          <a:p>
            <a:pPr marL="457200" lvl="1" indent="0">
              <a:buNone/>
            </a:pPr>
            <a:r>
              <a:rPr lang="en-US" dirty="0"/>
              <a:t>  Properties: 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VpcId</a:t>
            </a:r>
            <a:r>
              <a:rPr lang="en-US" dirty="0"/>
              <a:t>: </a:t>
            </a:r>
          </a:p>
          <a:p>
            <a:pPr marL="457200" lvl="1" indent="0">
              <a:buNone/>
            </a:pPr>
            <a:r>
              <a:rPr lang="en-US" dirty="0"/>
              <a:t>      !Ref VPC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CidrBlock</a:t>
            </a:r>
            <a:r>
              <a:rPr lang="en-US" dirty="0"/>
              <a:t>: 10.0.0.0/24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AvailabilityZone</a:t>
            </a:r>
            <a:r>
              <a:rPr lang="en-US" dirty="0"/>
              <a:t>: </a:t>
            </a:r>
          </a:p>
          <a:p>
            <a:pPr marL="457200" lvl="1" indent="0">
              <a:buNone/>
            </a:pPr>
            <a:r>
              <a:rPr lang="en-US" dirty="0"/>
              <a:t>      </a:t>
            </a:r>
            <a:r>
              <a:rPr lang="en-US" dirty="0" err="1"/>
              <a:t>Fn</a:t>
            </a:r>
            <a:r>
              <a:rPr lang="en-US" dirty="0"/>
              <a:t>::Select: </a:t>
            </a:r>
          </a:p>
          <a:p>
            <a:pPr marL="457200" lvl="1" indent="0">
              <a:buNone/>
            </a:pPr>
            <a:r>
              <a:rPr lang="en-US" dirty="0"/>
              <a:t>        - 0</a:t>
            </a:r>
          </a:p>
          <a:p>
            <a:pPr marL="457200" lvl="1" indent="0">
              <a:buNone/>
            </a:pPr>
            <a:r>
              <a:rPr lang="en-US" dirty="0"/>
              <a:t>        - </a:t>
            </a:r>
            <a:r>
              <a:rPr lang="en-US" dirty="0" err="1"/>
              <a:t>Fn</a:t>
            </a:r>
            <a:r>
              <a:rPr lang="en-US" dirty="0"/>
              <a:t>::</a:t>
            </a:r>
            <a:r>
              <a:rPr lang="en-US" dirty="0" err="1"/>
              <a:t>GetAZs</a:t>
            </a:r>
            <a:r>
              <a:rPr lang="en-US" dirty="0"/>
              <a:t>: ""</a:t>
            </a:r>
          </a:p>
        </p:txBody>
      </p:sp>
    </p:spTree>
    <p:extLst>
      <p:ext uri="{BB962C8B-B14F-4D97-AF65-F5344CB8AC3E}">
        <p14:creationId xmlns:p14="http://schemas.microsoft.com/office/powerpoint/2010/main" val="373315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CF14-0274-DB3A-4177-3D078C27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Intrinsic Functions in CloudFormation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83E9D-B397-89EE-3B22-7B6D95B31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240"/>
            <a:ext cx="10515600" cy="5333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Join</a:t>
            </a:r>
          </a:p>
          <a:p>
            <a:r>
              <a:rPr lang="en-US" dirty="0"/>
              <a:t>The intrinsic function </a:t>
            </a:r>
            <a:r>
              <a:rPr lang="en-US" dirty="0" err="1"/>
              <a:t>Fn</a:t>
            </a:r>
            <a:r>
              <a:rPr lang="en-US" dirty="0"/>
              <a:t>::Join appends a set of values into a single value, separated by the specified delimiter</a:t>
            </a:r>
          </a:p>
          <a:p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If a delimiter is the empty string, the set of values are concatenated with no delimiter</a:t>
            </a:r>
          </a:p>
          <a:p>
            <a:r>
              <a:rPr lang="en-US" dirty="0"/>
              <a:t>!Join [ delimiter, [ comma-delimited list of values ] ]</a:t>
            </a:r>
            <a:endParaRPr lang="en-US" dirty="0">
              <a:solidFill>
                <a:srgbClr val="16191F"/>
              </a:solidFill>
              <a:latin typeface="Amazon Ember"/>
            </a:endParaRPr>
          </a:p>
          <a:p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06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CF14-0274-DB3A-4177-3D078C27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Intrinsic Functions in CloudFormation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83E9D-B397-89EE-3B22-7B6D95B31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240"/>
            <a:ext cx="10515600" cy="5333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Join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!Join</a:t>
            </a:r>
          </a:p>
          <a:p>
            <a:pPr marL="0" indent="0">
              <a:buNone/>
            </a:pPr>
            <a:r>
              <a:rPr lang="en-US" dirty="0"/>
              <a:t>  - ''</a:t>
            </a:r>
          </a:p>
          <a:p>
            <a:pPr marL="0" indent="0">
              <a:buNone/>
            </a:pPr>
            <a:r>
              <a:rPr lang="en-US" dirty="0"/>
              <a:t>  - - '</a:t>
            </a:r>
            <a:r>
              <a:rPr lang="en-US" dirty="0" err="1"/>
              <a:t>arn</a:t>
            </a:r>
            <a:r>
              <a:rPr lang="en-US" dirty="0"/>
              <a:t>:'</a:t>
            </a:r>
          </a:p>
          <a:p>
            <a:pPr marL="0" indent="0">
              <a:buNone/>
            </a:pPr>
            <a:r>
              <a:rPr lang="en-US" dirty="0"/>
              <a:t>    - !Ref AWS::Partition</a:t>
            </a:r>
          </a:p>
          <a:p>
            <a:pPr marL="0" indent="0">
              <a:buNone/>
            </a:pPr>
            <a:r>
              <a:rPr lang="en-US" dirty="0"/>
              <a:t>    - ':s3:::</a:t>
            </a:r>
            <a:r>
              <a:rPr lang="en-US" dirty="0" err="1"/>
              <a:t>elasticbeanstalk</a:t>
            </a:r>
            <a:r>
              <a:rPr lang="en-US" dirty="0"/>
              <a:t>-*-'</a:t>
            </a:r>
          </a:p>
          <a:p>
            <a:pPr marL="0" indent="0">
              <a:buNone/>
            </a:pPr>
            <a:r>
              <a:rPr lang="en-US" dirty="0"/>
              <a:t>    - !Ref AWS::</a:t>
            </a:r>
            <a:r>
              <a:rPr lang="en-US" dirty="0" err="1"/>
              <a:t>AccountId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59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CF14-0274-DB3A-4177-3D078C27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Intrinsic Functions in CloudFormation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83E9D-B397-89EE-3B22-7B6D95B31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240"/>
            <a:ext cx="10515600" cy="5333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Length</a:t>
            </a:r>
          </a:p>
          <a:p>
            <a:r>
              <a:rPr lang="en-US" dirty="0"/>
              <a:t>The intrinsic function </a:t>
            </a:r>
            <a:r>
              <a:rPr lang="en-US" dirty="0" err="1"/>
              <a:t>Fn</a:t>
            </a:r>
            <a:r>
              <a:rPr lang="en-US" dirty="0"/>
              <a:t>::Length returns the number of elements within an array or an intrinsic function that returns an array</a:t>
            </a:r>
          </a:p>
          <a:p>
            <a:r>
              <a:rPr lang="en-IN" dirty="0" err="1"/>
              <a:t>Fn</a:t>
            </a:r>
            <a:r>
              <a:rPr lang="en-IN" dirty="0"/>
              <a:t>::Length : Array</a:t>
            </a:r>
            <a:endParaRPr lang="en-US" dirty="0"/>
          </a:p>
          <a:p>
            <a:r>
              <a:rPr lang="en-IN" dirty="0"/>
              <a:t>Example</a:t>
            </a:r>
          </a:p>
          <a:p>
            <a:pPr marL="457200" lvl="1" indent="0">
              <a:buNone/>
            </a:pPr>
            <a:r>
              <a:rPr lang="en-IN" dirty="0" err="1"/>
              <a:t>Fn</a:t>
            </a:r>
            <a:r>
              <a:rPr lang="en-IN" dirty="0"/>
              <a:t>::Length: </a:t>
            </a:r>
          </a:p>
          <a:p>
            <a:pPr marL="457200" lvl="1" indent="0">
              <a:buNone/>
            </a:pPr>
            <a:r>
              <a:rPr lang="en-IN" dirty="0"/>
              <a:t>    !Split ["|", "</a:t>
            </a:r>
            <a:r>
              <a:rPr lang="en-IN" dirty="0" err="1"/>
              <a:t>a|b|c</a:t>
            </a:r>
            <a:r>
              <a:rPr lang="en-IN" dirty="0"/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4001917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CF14-0274-DB3A-4177-3D078C27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Intrinsic Functions in CloudFormation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83E9D-B397-89EE-3B22-7B6D95B31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240"/>
            <a:ext cx="10515600" cy="5333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Select</a:t>
            </a:r>
          </a:p>
          <a:p>
            <a:r>
              <a:rPr lang="en-US" dirty="0"/>
              <a:t>The intrinsic function </a:t>
            </a:r>
            <a:r>
              <a:rPr lang="en-US" dirty="0" err="1"/>
              <a:t>Fn</a:t>
            </a:r>
            <a:r>
              <a:rPr lang="en-US" dirty="0"/>
              <a:t>::Select returns a single object from a list of objects by index</a:t>
            </a:r>
          </a:p>
          <a:p>
            <a:r>
              <a:rPr lang="en-IN" dirty="0"/>
              <a:t>!Select [ index, </a:t>
            </a:r>
            <a:r>
              <a:rPr lang="en-IN" dirty="0" err="1"/>
              <a:t>listOfObjects</a:t>
            </a:r>
            <a:r>
              <a:rPr lang="en-IN" dirty="0"/>
              <a:t> ]</a:t>
            </a:r>
            <a:endParaRPr lang="en-US" dirty="0"/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IN" dirty="0"/>
              <a:t>!Select [ "1", [ "apples", "grapes", "oranges", "mangoes" ] ]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AvailabilityZone</a:t>
            </a:r>
            <a:r>
              <a:rPr lang="en-US" dirty="0"/>
              <a:t>: !Select </a:t>
            </a:r>
          </a:p>
          <a:p>
            <a:pPr marL="457200" lvl="1" indent="0">
              <a:buNone/>
            </a:pPr>
            <a:r>
              <a:rPr lang="en-US" dirty="0"/>
              <a:t>  - 0</a:t>
            </a:r>
          </a:p>
          <a:p>
            <a:pPr marL="457200" lvl="1" indent="0">
              <a:buNone/>
            </a:pPr>
            <a:r>
              <a:rPr lang="en-US" dirty="0"/>
              <a:t>  - </a:t>
            </a:r>
            <a:r>
              <a:rPr lang="en-US" dirty="0" err="1"/>
              <a:t>Fn</a:t>
            </a:r>
            <a:r>
              <a:rPr lang="en-US" dirty="0"/>
              <a:t>::</a:t>
            </a:r>
            <a:r>
              <a:rPr lang="en-US" dirty="0" err="1"/>
              <a:t>GetAZs</a:t>
            </a:r>
            <a:r>
              <a:rPr lang="en-US" dirty="0"/>
              <a:t>: !Ref 'AWS::Region'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3145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D7770-A844-B6D0-1140-FA9017B89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Change Sets in CloudFormation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914CA-2633-5870-0D42-64C15E9EF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If you need to make changes to the running resources in a stack, you update the stack</a:t>
            </a:r>
          </a:p>
          <a:p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 Before making changes to your resources, you can generate a change set, which is a summary of your proposed changes</a:t>
            </a:r>
            <a:endParaRPr lang="en-US" dirty="0">
              <a:solidFill>
                <a:srgbClr val="16191F"/>
              </a:solidFill>
              <a:latin typeface="Amazon Ember"/>
            </a:endParaRPr>
          </a:p>
          <a:p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Change sets allow you to see how your changes might impact your running resources, especially for critical resources, before implementing them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2983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D7770-A844-B6D0-1140-FA9017B89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Change Sets in CloudFormation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914CA-2633-5870-0D42-64C15E9EF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For example, if you change the name of an Amazon RDS database instance, CloudFormation will create a new database and delete the old one</a:t>
            </a:r>
          </a:p>
          <a:p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You will lose the data in the old database unless you've already backed it up</a:t>
            </a:r>
            <a:endParaRPr lang="en-US" dirty="0">
              <a:solidFill>
                <a:srgbClr val="16191F"/>
              </a:solidFill>
              <a:latin typeface="Amazon Ember"/>
            </a:endParaRPr>
          </a:p>
          <a:p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If you generate a change set, you will see that your change will cause your database to be replaced, and you will be able to plan accordingly before you update your stack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0671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D7770-A844-B6D0-1140-FA9017B89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Change Sets in CloudFormation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07F0B1A-AA75-87F5-4FBB-76B767F37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2775"/>
            <a:ext cx="12192000" cy="309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64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CE95-8E66-2C5D-EF67-1BF0BF45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using CloudFormation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2680C-4410-FBB7-9792-7791FEA1A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i="0" dirty="0">
                <a:solidFill>
                  <a:srgbClr val="16191F"/>
                </a:solidFill>
                <a:effectLst/>
                <a:latin typeface="Amazon Ember"/>
              </a:rPr>
              <a:t>Simplify infrastructure management</a:t>
            </a:r>
          </a:p>
          <a:p>
            <a:r>
              <a:rPr lang="en-IN" sz="2400" i="0" dirty="0">
                <a:solidFill>
                  <a:srgbClr val="16191F"/>
                </a:solidFill>
                <a:effectLst/>
                <a:latin typeface="Amazon Ember"/>
              </a:rPr>
              <a:t>Quickly replicate your infrastructure</a:t>
            </a:r>
          </a:p>
          <a:p>
            <a:r>
              <a:rPr lang="en-US" sz="2400" i="0" dirty="0">
                <a:solidFill>
                  <a:srgbClr val="16191F"/>
                </a:solidFill>
                <a:effectLst/>
                <a:latin typeface="Amazon Ember"/>
              </a:rPr>
              <a:t>Easily control and track changes to your infrastructure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909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C58D-7E1E-C020-0F9E-0A02FCC17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Templates in CloudFormation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28036-E6A7-9F45-5EDC-07B55EB8A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A CloudFormation template is a JSON or YAML formatted text file</a:t>
            </a:r>
          </a:p>
          <a:p>
            <a:r>
              <a:rPr lang="en-US" dirty="0"/>
              <a:t>You can save these files with any extension, such as .</a:t>
            </a:r>
            <a:r>
              <a:rPr lang="en-US" dirty="0" err="1"/>
              <a:t>json</a:t>
            </a:r>
            <a:r>
              <a:rPr lang="en-US" dirty="0"/>
              <a:t>, .</a:t>
            </a:r>
            <a:r>
              <a:rPr lang="en-US" dirty="0" err="1"/>
              <a:t>yaml</a:t>
            </a:r>
            <a:r>
              <a:rPr lang="en-US" dirty="0"/>
              <a:t>, .template, or .txt</a:t>
            </a:r>
          </a:p>
          <a:p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CloudFormation uses these templates as blueprints for building your AWS resources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960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84402-8CDC-76D2-0E9E-C9786FA1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Stacks in CloudFormation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70ECF-92CE-0B20-A9B5-3446CFDBB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When you use CloudFormation, you manage related resources as a single unit called a stack</a:t>
            </a:r>
          </a:p>
          <a:p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You create, update, and delete a collection of resources by creating, updating, and deleting stacks</a:t>
            </a:r>
            <a:endParaRPr lang="en-US" dirty="0">
              <a:solidFill>
                <a:srgbClr val="16191F"/>
              </a:solidFill>
              <a:latin typeface="Amazon Ember"/>
            </a:endParaRPr>
          </a:p>
          <a:p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All the resources in a stack are defined by the stack's CloudFormation template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1532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C859C-8AA9-05C5-53B9-14E72BB2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CloudFormation Works?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93AC2B-F191-1196-3943-7B386ABC3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108" y="1967548"/>
            <a:ext cx="8060372" cy="359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05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C58D-7E1E-C020-0F9E-0A02FCC17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Templates in CloudFormation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28036-E6A7-9F45-5EDC-07B55EB8A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Components of Template:</a:t>
            </a:r>
          </a:p>
          <a:p>
            <a:r>
              <a:rPr lang="en-IN" dirty="0"/>
              <a:t>Format Version </a:t>
            </a:r>
          </a:p>
          <a:p>
            <a:r>
              <a:rPr lang="en-IN" dirty="0"/>
              <a:t>Description</a:t>
            </a:r>
          </a:p>
          <a:p>
            <a:r>
              <a:rPr lang="en-IN" dirty="0"/>
              <a:t>Metadata</a:t>
            </a:r>
          </a:p>
          <a:p>
            <a:r>
              <a:rPr lang="en-IN" dirty="0"/>
              <a:t>Parameters</a:t>
            </a:r>
          </a:p>
          <a:p>
            <a:r>
              <a:rPr lang="en-IN" dirty="0"/>
              <a:t>Rules</a:t>
            </a:r>
          </a:p>
          <a:p>
            <a:r>
              <a:rPr lang="en-IN" dirty="0"/>
              <a:t>Mappings</a:t>
            </a:r>
          </a:p>
          <a:p>
            <a:r>
              <a:rPr lang="en-IN" dirty="0"/>
              <a:t>Conditions</a:t>
            </a:r>
          </a:p>
          <a:p>
            <a:r>
              <a:rPr lang="en-IN" dirty="0"/>
              <a:t>Transform</a:t>
            </a:r>
          </a:p>
          <a:p>
            <a:r>
              <a:rPr lang="en-IN" dirty="0"/>
              <a:t>Resources</a:t>
            </a:r>
          </a:p>
          <a:p>
            <a:r>
              <a:rPr lang="en-IN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385407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CF14-0274-DB3A-4177-3D078C27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 in CloudFormation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83E9D-B397-89EE-3B22-7B6D95B31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The required Resources section declares the AWS resources that you want to include in the stack, such as an Amazon EC2 instance or an Amazon S3 bucket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Resources:</a:t>
            </a:r>
          </a:p>
          <a:p>
            <a:pPr marL="0" indent="0">
              <a:buNone/>
            </a:pPr>
            <a:r>
              <a:rPr lang="en-US" dirty="0"/>
              <a:t>  Logical ID:</a:t>
            </a:r>
          </a:p>
          <a:p>
            <a:pPr marL="0" indent="0">
              <a:buNone/>
            </a:pPr>
            <a:r>
              <a:rPr lang="en-US" dirty="0"/>
              <a:t>    Type: Resource type</a:t>
            </a:r>
          </a:p>
          <a:p>
            <a:pPr marL="0" indent="0">
              <a:buNone/>
            </a:pPr>
            <a:r>
              <a:rPr lang="en-US" dirty="0"/>
              <a:t>    Properties:</a:t>
            </a:r>
          </a:p>
          <a:p>
            <a:pPr marL="0" indent="0">
              <a:buNone/>
            </a:pPr>
            <a:r>
              <a:rPr lang="en-US" dirty="0"/>
              <a:t>      Set of properties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831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CF14-0274-DB3A-4177-3D078C27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 in CloudFormation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83E9D-B397-89EE-3B22-7B6D95B31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Resources: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MyInstance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Type: AWS::EC2::Instance</a:t>
            </a:r>
          </a:p>
          <a:p>
            <a:pPr marL="0" indent="0">
              <a:buNone/>
            </a:pPr>
            <a:r>
              <a:rPr lang="en-IN" dirty="0"/>
              <a:t>    Properties: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AvailabilityZone</a:t>
            </a:r>
            <a:r>
              <a:rPr lang="en-IN" dirty="0"/>
              <a:t>: ap-south-1a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ImageId</a:t>
            </a:r>
            <a:r>
              <a:rPr lang="en-IN" dirty="0"/>
              <a:t>: ami-0cca134ec43cf708f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InstanceType</a:t>
            </a:r>
            <a:r>
              <a:rPr lang="en-IN" dirty="0"/>
              <a:t>: t2.micro</a:t>
            </a:r>
          </a:p>
        </p:txBody>
      </p:sp>
    </p:spTree>
    <p:extLst>
      <p:ext uri="{BB962C8B-B14F-4D97-AF65-F5344CB8AC3E}">
        <p14:creationId xmlns:p14="http://schemas.microsoft.com/office/powerpoint/2010/main" val="1596722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105</TotalTime>
  <Words>1211</Words>
  <Application>Microsoft Office PowerPoint</Application>
  <PresentationFormat>Widescreen</PresentationFormat>
  <Paragraphs>214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Amazon Ember</vt:lpstr>
      <vt:lpstr>Arial</vt:lpstr>
      <vt:lpstr>Calibri</vt:lpstr>
      <vt:lpstr>Calibri Light</vt:lpstr>
      <vt:lpstr>Office Theme</vt:lpstr>
      <vt:lpstr>AWS CloudFormation</vt:lpstr>
      <vt:lpstr>What is CloudFormation?</vt:lpstr>
      <vt:lpstr>Benefits of using CloudFormation</vt:lpstr>
      <vt:lpstr>Templates in CloudFormation</vt:lpstr>
      <vt:lpstr>Stacks in CloudFormation</vt:lpstr>
      <vt:lpstr>How CloudFormation Works?</vt:lpstr>
      <vt:lpstr>Templates in CloudFormation</vt:lpstr>
      <vt:lpstr>Resources in CloudFormation</vt:lpstr>
      <vt:lpstr>Resources in CloudFormation</vt:lpstr>
      <vt:lpstr>Parameters in CloudFormation</vt:lpstr>
      <vt:lpstr>Parameters in CloudFormation</vt:lpstr>
      <vt:lpstr>Outputs in CloudFormation</vt:lpstr>
      <vt:lpstr>Outputs in CloudFormation</vt:lpstr>
      <vt:lpstr>Mappings in CloudFormation</vt:lpstr>
      <vt:lpstr>Mappings in CloudFormation</vt:lpstr>
      <vt:lpstr>Mappings in CloudFormation</vt:lpstr>
      <vt:lpstr>Mappings in CloudFormation</vt:lpstr>
      <vt:lpstr>Intrinsic Functions in CloudFormation</vt:lpstr>
      <vt:lpstr>Intrinsic Functions in CloudFormation</vt:lpstr>
      <vt:lpstr>Intrinsic Functions in CloudFormation</vt:lpstr>
      <vt:lpstr>Intrinsic Functions in CloudFormation</vt:lpstr>
      <vt:lpstr>Intrinsic Functions in CloudFormation</vt:lpstr>
      <vt:lpstr>Intrinsic Functions in CloudFormation</vt:lpstr>
      <vt:lpstr>Intrinsic Functions in CloudFormation</vt:lpstr>
      <vt:lpstr>Intrinsic Functions in CloudFormation</vt:lpstr>
      <vt:lpstr>Intrinsic Functions in CloudFormation</vt:lpstr>
      <vt:lpstr>Change Sets in CloudFormation</vt:lpstr>
      <vt:lpstr>Change Sets in CloudFormation</vt:lpstr>
      <vt:lpstr>Change Sets in CloudFormation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CloudFormation</dc:title>
  <dc:creator>Amar Hemant More</dc:creator>
  <cp:lastModifiedBy>MIT</cp:lastModifiedBy>
  <cp:revision>43</cp:revision>
  <dcterms:created xsi:type="dcterms:W3CDTF">2023-03-26T10:17:04Z</dcterms:created>
  <dcterms:modified xsi:type="dcterms:W3CDTF">2023-05-08T11:03:47Z</dcterms:modified>
</cp:coreProperties>
</file>