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1" r:id="rId6"/>
    <p:sldId id="302" r:id="rId7"/>
    <p:sldId id="303" r:id="rId8"/>
    <p:sldId id="304" r:id="rId9"/>
    <p:sldId id="305" r:id="rId10"/>
    <p:sldId id="306" r:id="rId11"/>
    <p:sldId id="307" r:id="rId12"/>
    <p:sldId id="308" r:id="rId13"/>
    <p:sldId id="309" r:id="rId14"/>
    <p:sldId id="310" r:id="rId15"/>
    <p:sldId id="31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73" d="100"/>
          <a:sy n="73" d="100"/>
        </p:scale>
        <p:origin x="40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7/16/2023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7/16/2023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7/16/2023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7/16/2023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7/16/2023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7/16/2023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7/16/2023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7/16/2023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7/16/2023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7/16/2023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487166"/>
          </a:xfrm>
        </p:spPr>
        <p:txBody>
          <a:bodyPr anchor="b">
            <a:normAutofit/>
          </a:bodyPr>
          <a:lstStyle/>
          <a:p>
            <a:r>
              <a:rPr lang="en-US" sz="4400" dirty="0">
                <a:solidFill>
                  <a:schemeClr val="tx1"/>
                </a:solidFill>
              </a:rPr>
              <a:t>Disease Prediction System</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508519"/>
            <a:ext cx="3205640" cy="874244"/>
          </a:xfrm>
        </p:spPr>
        <p:txBody>
          <a:bodyPr anchor="t">
            <a:normAutofit fontScale="70000" lnSpcReduction="20000"/>
          </a:bodyPr>
          <a:lstStyle/>
          <a:p>
            <a:pPr>
              <a:lnSpc>
                <a:spcPct val="100000"/>
              </a:lnSpc>
            </a:pPr>
            <a:r>
              <a:rPr lang="en-US" sz="1600" dirty="0"/>
              <a:t>BY: Vaibhav Kumar Kapriyal</a:t>
            </a:r>
          </a:p>
          <a:p>
            <a:pPr>
              <a:lnSpc>
                <a:spcPct val="100000"/>
              </a:lnSpc>
            </a:pPr>
            <a:r>
              <a:rPr lang="en-US" sz="1600" dirty="0"/>
              <a:t>Roll no:2018837</a:t>
            </a:r>
          </a:p>
          <a:p>
            <a:pPr>
              <a:lnSpc>
                <a:spcPct val="100000"/>
              </a:lnSpc>
            </a:pPr>
            <a:r>
              <a:rPr lang="en-US" sz="1600" dirty="0"/>
              <a:t>2022-2023</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AD76D-2AB8-6CA5-CAE5-F087B04FF26D}"/>
              </a:ext>
            </a:extLst>
          </p:cNvPr>
          <p:cNvSpPr>
            <a:spLocks noGrp="1"/>
          </p:cNvSpPr>
          <p:nvPr>
            <p:ph type="title"/>
          </p:nvPr>
        </p:nvSpPr>
        <p:spPr/>
        <p:txBody>
          <a:bodyPr/>
          <a:lstStyle/>
          <a:p>
            <a:r>
              <a:rPr lang="en-US" dirty="0"/>
              <a:t>Algorithms(Continued)</a:t>
            </a:r>
            <a:endParaRPr lang="en-IN" dirty="0"/>
          </a:p>
        </p:txBody>
      </p:sp>
      <p:sp>
        <p:nvSpPr>
          <p:cNvPr id="3" name="Content Placeholder 2">
            <a:extLst>
              <a:ext uri="{FF2B5EF4-FFF2-40B4-BE49-F238E27FC236}">
                <a16:creationId xmlns:a16="http://schemas.microsoft.com/office/drawing/2014/main" id="{2D9364BE-18C2-C5F5-6AAA-CD3711C69521}"/>
              </a:ext>
            </a:extLst>
          </p:cNvPr>
          <p:cNvSpPr>
            <a:spLocks noGrp="1"/>
          </p:cNvSpPr>
          <p:nvPr>
            <p:ph idx="1"/>
          </p:nvPr>
        </p:nvSpPr>
        <p:spPr/>
        <p:txBody>
          <a:bodyPr/>
          <a:lstStyle/>
          <a:p>
            <a:r>
              <a:rPr lang="en-US" b="1" i="1" u="sng" dirty="0"/>
              <a:t>Why I use Naïve Bayes Algorithm:</a:t>
            </a:r>
          </a:p>
          <a:p>
            <a:r>
              <a:rPr lang="en-US" dirty="0"/>
              <a:t>➢ Efficient and good performance on real world problem.</a:t>
            </a:r>
          </a:p>
          <a:p>
            <a:r>
              <a:rPr lang="en-US" dirty="0"/>
              <a:t>➢ It is efficient for larger datasets.</a:t>
            </a:r>
          </a:p>
          <a:p>
            <a:r>
              <a:rPr lang="en-US" dirty="0"/>
              <a:t>➢ It also performs well in multi class prediction.</a:t>
            </a:r>
          </a:p>
          <a:p>
            <a:r>
              <a:rPr lang="en-US" dirty="0"/>
              <a:t>➢ When assumption of independence holds, the classifier performs better compared to other machine learning algorithms</a:t>
            </a:r>
            <a:endParaRPr lang="en-IN" dirty="0"/>
          </a:p>
        </p:txBody>
      </p:sp>
    </p:spTree>
    <p:extLst>
      <p:ext uri="{BB962C8B-B14F-4D97-AF65-F5344CB8AC3E}">
        <p14:creationId xmlns:p14="http://schemas.microsoft.com/office/powerpoint/2010/main" val="74734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E0EC7-B48F-7CD6-21CA-DE2E4839122A}"/>
              </a:ext>
            </a:extLst>
          </p:cNvPr>
          <p:cNvSpPr>
            <a:spLocks noGrp="1"/>
          </p:cNvSpPr>
          <p:nvPr>
            <p:ph type="title"/>
          </p:nvPr>
        </p:nvSpPr>
        <p:spPr/>
        <p:txBody>
          <a:bodyPr/>
          <a:lstStyle/>
          <a:p>
            <a:r>
              <a:rPr lang="en-IN" dirty="0"/>
              <a:t>OUTPUT</a:t>
            </a:r>
          </a:p>
        </p:txBody>
      </p:sp>
      <p:pic>
        <p:nvPicPr>
          <p:cNvPr id="5" name="Content Placeholder 4">
            <a:extLst>
              <a:ext uri="{FF2B5EF4-FFF2-40B4-BE49-F238E27FC236}">
                <a16:creationId xmlns:a16="http://schemas.microsoft.com/office/drawing/2014/main" id="{B6C686AA-21D0-201B-E5D4-5EC261C14C1A}"/>
              </a:ext>
            </a:extLst>
          </p:cNvPr>
          <p:cNvPicPr>
            <a:picLocks noGrp="1" noChangeAspect="1"/>
          </p:cNvPicPr>
          <p:nvPr>
            <p:ph idx="1"/>
          </p:nvPr>
        </p:nvPicPr>
        <p:blipFill>
          <a:blip r:embed="rId2"/>
          <a:stretch>
            <a:fillRect/>
          </a:stretch>
        </p:blipFill>
        <p:spPr>
          <a:xfrm>
            <a:off x="2740518" y="2108200"/>
            <a:ext cx="6771290" cy="3760788"/>
          </a:xfrm>
        </p:spPr>
      </p:pic>
    </p:spTree>
    <p:extLst>
      <p:ext uri="{BB962C8B-B14F-4D97-AF65-F5344CB8AC3E}">
        <p14:creationId xmlns:p14="http://schemas.microsoft.com/office/powerpoint/2010/main" val="603383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6D2E99-800E-002D-E7C4-6D39D261CE0B}"/>
              </a:ext>
            </a:extLst>
          </p:cNvPr>
          <p:cNvSpPr>
            <a:spLocks noGrp="1"/>
          </p:cNvSpPr>
          <p:nvPr>
            <p:ph type="title"/>
          </p:nvPr>
        </p:nvSpPr>
        <p:spPr/>
        <p:txBody>
          <a:bodyPr/>
          <a:lstStyle/>
          <a:p>
            <a:r>
              <a:rPr lang="en-US" dirty="0"/>
              <a:t>THANK YOU</a:t>
            </a:r>
            <a:endParaRPr lang="en-IN" dirty="0"/>
          </a:p>
        </p:txBody>
      </p:sp>
    </p:spTree>
    <p:extLst>
      <p:ext uri="{BB962C8B-B14F-4D97-AF65-F5344CB8AC3E}">
        <p14:creationId xmlns:p14="http://schemas.microsoft.com/office/powerpoint/2010/main" val="3107666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01A4E-1762-DB88-BF8F-CA22144F76BA}"/>
              </a:ext>
            </a:extLst>
          </p:cNvPr>
          <p:cNvSpPr>
            <a:spLocks noGrp="1"/>
          </p:cNvSpPr>
          <p:nvPr>
            <p:ph type="title"/>
          </p:nvPr>
        </p:nvSpPr>
        <p:spPr/>
        <p:txBody>
          <a:bodyPr/>
          <a:lstStyle/>
          <a:p>
            <a:r>
              <a:rPr lang="en-IN" dirty="0"/>
              <a:t>Introduction to Machine Learning</a:t>
            </a:r>
          </a:p>
        </p:txBody>
      </p:sp>
      <p:sp>
        <p:nvSpPr>
          <p:cNvPr id="3" name="Content Placeholder 2">
            <a:extLst>
              <a:ext uri="{FF2B5EF4-FFF2-40B4-BE49-F238E27FC236}">
                <a16:creationId xmlns:a16="http://schemas.microsoft.com/office/drawing/2014/main" id="{16C267CD-6CF3-188E-29DC-B704D97C342E}"/>
              </a:ext>
            </a:extLst>
          </p:cNvPr>
          <p:cNvSpPr>
            <a:spLocks noGrp="1"/>
          </p:cNvSpPr>
          <p:nvPr>
            <p:ph idx="1"/>
          </p:nvPr>
        </p:nvSpPr>
        <p:spPr/>
        <p:txBody>
          <a:bodyPr>
            <a:normAutofit/>
          </a:bodyPr>
          <a:lstStyle/>
          <a:p>
            <a:r>
              <a:rPr lang="en-US" dirty="0"/>
              <a:t>Machine learning (ML) is a branch of artificial intelligence (AI) that enables computers to “self-learn” from training data and improve over time, without being explicitly programmed. Machine learning algorithms are able to detect patterns in data and learn from them, in order to make their own predictions. In short, machine learning algorithms and models learn through experience.</a:t>
            </a:r>
          </a:p>
          <a:p>
            <a:r>
              <a:rPr lang="en-US" dirty="0"/>
              <a:t>While artificial intelligence and machine learning are often used interchangeably, they are two different concepts. AI is the broader concept – machines making decisions, learning new skills, and solving problems in a similar way to humans – whereas machine learning is a subset of AI that enables intelligent systems to autonomously learn new things from data.</a:t>
            </a:r>
          </a:p>
        </p:txBody>
      </p:sp>
    </p:spTree>
    <p:extLst>
      <p:ext uri="{BB962C8B-B14F-4D97-AF65-F5344CB8AC3E}">
        <p14:creationId xmlns:p14="http://schemas.microsoft.com/office/powerpoint/2010/main" val="2480340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B8BD6-22EE-493F-4904-8AE93104DE8A}"/>
              </a:ext>
            </a:extLst>
          </p:cNvPr>
          <p:cNvSpPr>
            <a:spLocks noGrp="1"/>
          </p:cNvSpPr>
          <p:nvPr>
            <p:ph type="title"/>
          </p:nvPr>
        </p:nvSpPr>
        <p:spPr/>
        <p:txBody>
          <a:bodyPr/>
          <a:lstStyle/>
          <a:p>
            <a:r>
              <a:rPr lang="en-IN" dirty="0"/>
              <a:t>About Disease Prediction System</a:t>
            </a:r>
          </a:p>
        </p:txBody>
      </p:sp>
      <p:sp>
        <p:nvSpPr>
          <p:cNvPr id="3" name="Content Placeholder 2">
            <a:extLst>
              <a:ext uri="{FF2B5EF4-FFF2-40B4-BE49-F238E27FC236}">
                <a16:creationId xmlns:a16="http://schemas.microsoft.com/office/drawing/2014/main" id="{0735EC3E-07B4-E2F7-3193-AB1F7E1BF3D1}"/>
              </a:ext>
            </a:extLst>
          </p:cNvPr>
          <p:cNvSpPr>
            <a:spLocks noGrp="1"/>
          </p:cNvSpPr>
          <p:nvPr>
            <p:ph idx="1"/>
          </p:nvPr>
        </p:nvSpPr>
        <p:spPr/>
        <p:txBody>
          <a:bodyPr/>
          <a:lstStyle/>
          <a:p>
            <a:r>
              <a:rPr lang="en-US" dirty="0"/>
              <a:t>The disease prediction system predicts the probable disease based on symptoms given as input in the algorithm . I try to develop this system so that we do not have to visit to doctors for regular checkups .This system will help the users to save their money and as well as their precious time rapid .The proliferation of Internet technology and handled devices has opened up new avenues for an online healthcare system.</a:t>
            </a:r>
          </a:p>
          <a:p>
            <a:r>
              <a:rPr lang="en-US" dirty="0"/>
              <a:t>This system analyses the symptoms provided by the user as input and gives the disease as an output. Prediction is done by implementing the machine learning algorithm {Naive Bayes Classifier algorithm} .Hence this project is a great example of the future technology and it’s application.</a:t>
            </a:r>
            <a:endParaRPr lang="en-IN" dirty="0"/>
          </a:p>
        </p:txBody>
      </p:sp>
    </p:spTree>
    <p:extLst>
      <p:ext uri="{BB962C8B-B14F-4D97-AF65-F5344CB8AC3E}">
        <p14:creationId xmlns:p14="http://schemas.microsoft.com/office/powerpoint/2010/main" val="3783493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3288E-10D8-A1E7-E57B-8EA77F6DBFEF}"/>
              </a:ext>
            </a:extLst>
          </p:cNvPr>
          <p:cNvSpPr>
            <a:spLocks noGrp="1"/>
          </p:cNvSpPr>
          <p:nvPr>
            <p:ph type="title"/>
          </p:nvPr>
        </p:nvSpPr>
        <p:spPr/>
        <p:txBody>
          <a:bodyPr/>
          <a:lstStyle/>
          <a:p>
            <a:r>
              <a:rPr lang="en-IN" dirty="0"/>
              <a:t>Software Requirement and Libraries</a:t>
            </a:r>
          </a:p>
        </p:txBody>
      </p:sp>
      <p:sp>
        <p:nvSpPr>
          <p:cNvPr id="3" name="Content Placeholder 2">
            <a:extLst>
              <a:ext uri="{FF2B5EF4-FFF2-40B4-BE49-F238E27FC236}">
                <a16:creationId xmlns:a16="http://schemas.microsoft.com/office/drawing/2014/main" id="{A6714C9C-47A4-262C-DEB6-259956087EF2}"/>
              </a:ext>
            </a:extLst>
          </p:cNvPr>
          <p:cNvSpPr>
            <a:spLocks noGrp="1"/>
          </p:cNvSpPr>
          <p:nvPr>
            <p:ph idx="1"/>
          </p:nvPr>
        </p:nvSpPr>
        <p:spPr/>
        <p:txBody>
          <a:bodyPr>
            <a:normAutofit fontScale="92500" lnSpcReduction="20000"/>
          </a:bodyPr>
          <a:lstStyle/>
          <a:p>
            <a:pPr marL="0" indent="0">
              <a:buNone/>
            </a:pPr>
            <a:r>
              <a:rPr lang="en-US" dirty="0"/>
              <a:t>Latest Version of Python installed</a:t>
            </a:r>
          </a:p>
          <a:p>
            <a:pPr marL="0" indent="0">
              <a:buNone/>
            </a:pPr>
            <a:r>
              <a:rPr lang="en-US" dirty="0"/>
              <a:t>Have pycharm installed on your computer</a:t>
            </a:r>
          </a:p>
          <a:p>
            <a:pPr marL="0" indent="0">
              <a:buNone/>
            </a:pPr>
            <a:r>
              <a:rPr lang="en-US" dirty="0"/>
              <a:t>We will need this library to develop a GUI(Graphical User Interface) to make and operate on the system that is user friendly and the user can use without any prior knowledge and easy to understand.</a:t>
            </a:r>
          </a:p>
          <a:p>
            <a:pPr marL="0" indent="0">
              <a:buNone/>
            </a:pPr>
            <a:r>
              <a:rPr lang="en-US" dirty="0"/>
              <a:t>We require a huge dataset on with we can train our model and test our input and verify our output</a:t>
            </a:r>
          </a:p>
          <a:p>
            <a:pPr marL="0" indent="0">
              <a:buNone/>
            </a:pPr>
            <a:r>
              <a:rPr lang="en-IN" dirty="0"/>
              <a:t>Tkinter(pip install tkinter)</a:t>
            </a:r>
          </a:p>
          <a:p>
            <a:pPr marL="0" indent="0">
              <a:buNone/>
            </a:pPr>
            <a:r>
              <a:rPr lang="en-IN" dirty="0"/>
              <a:t>OpenCV(pip install cv2)</a:t>
            </a:r>
          </a:p>
          <a:p>
            <a:pPr marL="0" indent="0">
              <a:buNone/>
            </a:pPr>
            <a:r>
              <a:rPr lang="en-IN" dirty="0"/>
              <a:t>NumPy(pip install numpy)</a:t>
            </a:r>
          </a:p>
          <a:p>
            <a:pPr marL="0" indent="0">
              <a:buNone/>
            </a:pPr>
            <a:r>
              <a:rPr lang="en-IN" dirty="0"/>
              <a:t>Pandas(pip install pandas)</a:t>
            </a:r>
          </a:p>
        </p:txBody>
      </p:sp>
    </p:spTree>
    <p:extLst>
      <p:ext uri="{BB962C8B-B14F-4D97-AF65-F5344CB8AC3E}">
        <p14:creationId xmlns:p14="http://schemas.microsoft.com/office/powerpoint/2010/main" val="1063627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6FABE-0E54-EBA5-FBDE-2044F0ADF000}"/>
              </a:ext>
            </a:extLst>
          </p:cNvPr>
          <p:cNvSpPr>
            <a:spLocks noGrp="1"/>
          </p:cNvSpPr>
          <p:nvPr>
            <p:ph type="title"/>
          </p:nvPr>
        </p:nvSpPr>
        <p:spPr/>
        <p:txBody>
          <a:bodyPr/>
          <a:lstStyle/>
          <a:p>
            <a:r>
              <a:rPr lang="en-IN" dirty="0"/>
              <a:t>Choose the datasets</a:t>
            </a:r>
          </a:p>
        </p:txBody>
      </p:sp>
      <p:sp>
        <p:nvSpPr>
          <p:cNvPr id="3" name="Content Placeholder 2">
            <a:extLst>
              <a:ext uri="{FF2B5EF4-FFF2-40B4-BE49-F238E27FC236}">
                <a16:creationId xmlns:a16="http://schemas.microsoft.com/office/drawing/2014/main" id="{2BB80C74-1A73-E1F9-8DC4-C0D6FF3AC764}"/>
              </a:ext>
            </a:extLst>
          </p:cNvPr>
          <p:cNvSpPr>
            <a:spLocks noGrp="1"/>
          </p:cNvSpPr>
          <p:nvPr>
            <p:ph idx="1"/>
          </p:nvPr>
        </p:nvSpPr>
        <p:spPr/>
        <p:txBody>
          <a:bodyPr/>
          <a:lstStyle/>
          <a:p>
            <a:r>
              <a:rPr lang="en-US" dirty="0"/>
              <a:t>The dataset was taken from a study conducted at Colombia University. It consists of 150 diseases and each disease consist of an average of 8-10 symptoms. 70% of the dataset used for training was made considering all combinational inputs. The symptoms present for the corresponding disease were marked as 1 and remaining as 0.</a:t>
            </a:r>
          </a:p>
          <a:p>
            <a:r>
              <a:rPr lang="en-US" dirty="0"/>
              <a:t>It consists of 5 drop-down options where we have passed a list of symptoms. The user can select any five symptoms and clicking the predict button the disease predicted will be displayed in the text-box.</a:t>
            </a:r>
            <a:endParaRPr lang="en-IN" dirty="0"/>
          </a:p>
        </p:txBody>
      </p:sp>
    </p:spTree>
    <p:extLst>
      <p:ext uri="{BB962C8B-B14F-4D97-AF65-F5344CB8AC3E}">
        <p14:creationId xmlns:p14="http://schemas.microsoft.com/office/powerpoint/2010/main" val="1534494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AD424-45F4-FF04-D114-588AAB068912}"/>
              </a:ext>
            </a:extLst>
          </p:cNvPr>
          <p:cNvSpPr>
            <a:spLocks noGrp="1"/>
          </p:cNvSpPr>
          <p:nvPr>
            <p:ph type="title"/>
          </p:nvPr>
        </p:nvSpPr>
        <p:spPr/>
        <p:txBody>
          <a:bodyPr/>
          <a:lstStyle/>
          <a:p>
            <a:r>
              <a:rPr lang="en-IN" dirty="0"/>
              <a:t>Choose the datasets(Continued)</a:t>
            </a:r>
          </a:p>
        </p:txBody>
      </p:sp>
      <p:pic>
        <p:nvPicPr>
          <p:cNvPr id="7" name="Content Placeholder 6">
            <a:extLst>
              <a:ext uri="{FF2B5EF4-FFF2-40B4-BE49-F238E27FC236}">
                <a16:creationId xmlns:a16="http://schemas.microsoft.com/office/drawing/2014/main" id="{4040E33F-82B5-4E5A-CA45-0E51E4EE878B}"/>
              </a:ext>
            </a:extLst>
          </p:cNvPr>
          <p:cNvPicPr>
            <a:picLocks noGrp="1" noChangeAspect="1"/>
          </p:cNvPicPr>
          <p:nvPr>
            <p:ph idx="1"/>
          </p:nvPr>
        </p:nvPicPr>
        <p:blipFill>
          <a:blip r:embed="rId2"/>
          <a:stretch>
            <a:fillRect/>
          </a:stretch>
        </p:blipFill>
        <p:spPr>
          <a:xfrm>
            <a:off x="1917067" y="2330325"/>
            <a:ext cx="8082283" cy="3135084"/>
          </a:xfrm>
        </p:spPr>
      </p:pic>
    </p:spTree>
    <p:extLst>
      <p:ext uri="{BB962C8B-B14F-4D97-AF65-F5344CB8AC3E}">
        <p14:creationId xmlns:p14="http://schemas.microsoft.com/office/powerpoint/2010/main" val="386039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B0BE5-2253-5110-F636-918922ACD7DD}"/>
              </a:ext>
            </a:extLst>
          </p:cNvPr>
          <p:cNvSpPr>
            <a:spLocks noGrp="1"/>
          </p:cNvSpPr>
          <p:nvPr>
            <p:ph type="title"/>
          </p:nvPr>
        </p:nvSpPr>
        <p:spPr/>
        <p:txBody>
          <a:bodyPr/>
          <a:lstStyle/>
          <a:p>
            <a:r>
              <a:rPr lang="en-IN" dirty="0"/>
              <a:t>Training dataset</a:t>
            </a:r>
          </a:p>
        </p:txBody>
      </p:sp>
      <p:pic>
        <p:nvPicPr>
          <p:cNvPr id="6" name="Content Placeholder 5">
            <a:extLst>
              <a:ext uri="{FF2B5EF4-FFF2-40B4-BE49-F238E27FC236}">
                <a16:creationId xmlns:a16="http://schemas.microsoft.com/office/drawing/2014/main" id="{6CA4CBA0-6DBF-EA28-D2EC-E4FBF7B28A45}"/>
              </a:ext>
            </a:extLst>
          </p:cNvPr>
          <p:cNvPicPr>
            <a:picLocks noGrp="1" noChangeAspect="1"/>
          </p:cNvPicPr>
          <p:nvPr>
            <p:ph idx="1"/>
          </p:nvPr>
        </p:nvPicPr>
        <p:blipFill>
          <a:blip r:embed="rId2"/>
          <a:stretch>
            <a:fillRect/>
          </a:stretch>
        </p:blipFill>
        <p:spPr>
          <a:xfrm>
            <a:off x="1545432" y="2143027"/>
            <a:ext cx="9101136" cy="3900721"/>
          </a:xfrm>
          <a:prstGeom prst="rect">
            <a:avLst/>
          </a:prstGeom>
        </p:spPr>
      </p:pic>
    </p:spTree>
    <p:extLst>
      <p:ext uri="{BB962C8B-B14F-4D97-AF65-F5344CB8AC3E}">
        <p14:creationId xmlns:p14="http://schemas.microsoft.com/office/powerpoint/2010/main" val="4278217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B0BE5-2253-5110-F636-918922ACD7DD}"/>
              </a:ext>
            </a:extLst>
          </p:cNvPr>
          <p:cNvSpPr>
            <a:spLocks noGrp="1"/>
          </p:cNvSpPr>
          <p:nvPr>
            <p:ph type="title"/>
          </p:nvPr>
        </p:nvSpPr>
        <p:spPr/>
        <p:txBody>
          <a:bodyPr/>
          <a:lstStyle/>
          <a:p>
            <a:r>
              <a:rPr lang="en-IN" dirty="0"/>
              <a:t>Testing dataset</a:t>
            </a:r>
          </a:p>
        </p:txBody>
      </p:sp>
      <p:pic>
        <p:nvPicPr>
          <p:cNvPr id="7" name="Content Placeholder 6">
            <a:extLst>
              <a:ext uri="{FF2B5EF4-FFF2-40B4-BE49-F238E27FC236}">
                <a16:creationId xmlns:a16="http://schemas.microsoft.com/office/drawing/2014/main" id="{D7101E3F-99DC-1881-0B42-A142C804327D}"/>
              </a:ext>
            </a:extLst>
          </p:cNvPr>
          <p:cNvPicPr>
            <a:picLocks noGrp="1" noChangeAspect="1"/>
          </p:cNvPicPr>
          <p:nvPr>
            <p:ph idx="1"/>
          </p:nvPr>
        </p:nvPicPr>
        <p:blipFill>
          <a:blip r:embed="rId2"/>
          <a:stretch>
            <a:fillRect/>
          </a:stretch>
        </p:blipFill>
        <p:spPr>
          <a:xfrm>
            <a:off x="1323703" y="2075531"/>
            <a:ext cx="9371308" cy="3985634"/>
          </a:xfrm>
        </p:spPr>
      </p:pic>
    </p:spTree>
    <p:extLst>
      <p:ext uri="{BB962C8B-B14F-4D97-AF65-F5344CB8AC3E}">
        <p14:creationId xmlns:p14="http://schemas.microsoft.com/office/powerpoint/2010/main" val="3256604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B0F22-7632-CE49-93AF-CC87E55A1435}"/>
              </a:ext>
            </a:extLst>
          </p:cNvPr>
          <p:cNvSpPr>
            <a:spLocks noGrp="1"/>
          </p:cNvSpPr>
          <p:nvPr>
            <p:ph type="title"/>
          </p:nvPr>
        </p:nvSpPr>
        <p:spPr/>
        <p:txBody>
          <a:bodyPr/>
          <a:lstStyle/>
          <a:p>
            <a:r>
              <a:rPr lang="en-IN" dirty="0"/>
              <a:t>Algorithm</a:t>
            </a:r>
            <a:br>
              <a:rPr lang="en-IN" dirty="0"/>
            </a:br>
            <a:r>
              <a:rPr lang="en-IN" dirty="0"/>
              <a:t>(NAÏVE BAYES ALGORITHM)</a:t>
            </a:r>
          </a:p>
        </p:txBody>
      </p:sp>
      <p:sp>
        <p:nvSpPr>
          <p:cNvPr id="3" name="Content Placeholder 2">
            <a:extLst>
              <a:ext uri="{FF2B5EF4-FFF2-40B4-BE49-F238E27FC236}">
                <a16:creationId xmlns:a16="http://schemas.microsoft.com/office/drawing/2014/main" id="{0E358A39-6685-CA70-7C1E-E163E420FF97}"/>
              </a:ext>
            </a:extLst>
          </p:cNvPr>
          <p:cNvSpPr>
            <a:spLocks noGrp="1"/>
          </p:cNvSpPr>
          <p:nvPr>
            <p:ph idx="1"/>
          </p:nvPr>
        </p:nvSpPr>
        <p:spPr/>
        <p:txBody>
          <a:bodyPr>
            <a:normAutofit fontScale="92500" lnSpcReduction="20000"/>
          </a:bodyPr>
          <a:lstStyle/>
          <a:p>
            <a:r>
              <a:rPr lang="en-US" dirty="0"/>
              <a:t>The working of the Naive Bayes algorithm can be summarized in the following steps:</a:t>
            </a:r>
          </a:p>
          <a:p>
            <a:r>
              <a:rPr lang="en-US" dirty="0">
                <a:effectLst>
                  <a:outerShdw blurRad="38100" dist="38100" dir="2700000" algn="tl">
                    <a:srgbClr val="000000">
                      <a:alpha val="43137"/>
                    </a:srgbClr>
                  </a:outerShdw>
                </a:effectLst>
              </a:rPr>
              <a:t>1. Data Preparation: </a:t>
            </a:r>
            <a:r>
              <a:rPr lang="en-US" dirty="0"/>
              <a:t>First need a labelled dataset to train the Naive Bayes classifier.</a:t>
            </a:r>
          </a:p>
          <a:p>
            <a:r>
              <a:rPr lang="en-US" dirty="0">
                <a:effectLst>
                  <a:outerShdw blurRad="38100" dist="38100" dir="2700000" algn="tl">
                    <a:srgbClr val="000000">
                      <a:alpha val="43137"/>
                    </a:srgbClr>
                  </a:outerShdw>
                </a:effectLst>
              </a:rPr>
              <a:t>2. Feature Extraction: </a:t>
            </a:r>
            <a:r>
              <a:rPr lang="en-US" dirty="0"/>
              <a:t>Next, you extract the relevant features from the dataset.</a:t>
            </a:r>
          </a:p>
          <a:p>
            <a:r>
              <a:rPr lang="en-US" dirty="0">
                <a:effectLst>
                  <a:outerShdw blurRad="38100" dist="38100" dir="2700000" algn="tl">
                    <a:srgbClr val="000000">
                      <a:alpha val="43137"/>
                    </a:srgbClr>
                  </a:outerShdw>
                </a:effectLst>
              </a:rPr>
              <a:t>3.Training: </a:t>
            </a:r>
            <a:r>
              <a:rPr lang="en-US" dirty="0"/>
              <a:t>In the training phase, the algorithm calculates the prior probabilities and conditional probabilities based on the labelled dataset(diseases). </a:t>
            </a:r>
            <a:endParaRPr lang="en-IN" sz="1800" dirty="0">
              <a:solidFill>
                <a:srgbClr val="000000"/>
              </a:solidFill>
              <a:latin typeface="Times New Roman" panose="02020603050405020304" pitchFamily="18" charset="0"/>
            </a:endParaRPr>
          </a:p>
          <a:p>
            <a:r>
              <a:rPr lang="en-US" dirty="0">
                <a:effectLst>
                  <a:outerShdw blurRad="38100" dist="38100" dir="2700000" algn="tl">
                    <a:srgbClr val="000000">
                      <a:alpha val="43137"/>
                    </a:srgbClr>
                  </a:outerShdw>
                </a:effectLst>
              </a:rPr>
              <a:t>4. Prediction: </a:t>
            </a:r>
            <a:r>
              <a:rPr lang="en-US" dirty="0"/>
              <a:t>Once the classifier is trained, you can use it to make predictions on unseen data. To classify a new sample, the algorithm calculates the posterior probability of each class using Bayes' theorem</a:t>
            </a:r>
          </a:p>
          <a:p>
            <a:r>
              <a:rPr lang="en-US" dirty="0">
                <a:effectLst>
                  <a:outerShdw blurRad="38100" dist="38100" dir="2700000" algn="tl">
                    <a:srgbClr val="000000">
                      <a:alpha val="43137"/>
                    </a:srgbClr>
                  </a:outerShdw>
                </a:effectLst>
              </a:rPr>
              <a:t>5. Evaluation: </a:t>
            </a:r>
            <a:r>
              <a:rPr lang="en-US" dirty="0"/>
              <a:t>Finally, you evaluate the performance of the Naive Bayes classifier using metrics such as accuracy, precision, recall, or F1-score. You can also validate the model using cross-validation techniques to ensure its generalization to new data.</a:t>
            </a:r>
          </a:p>
        </p:txBody>
      </p:sp>
    </p:spTree>
    <p:extLst>
      <p:ext uri="{BB962C8B-B14F-4D97-AF65-F5344CB8AC3E}">
        <p14:creationId xmlns:p14="http://schemas.microsoft.com/office/powerpoint/2010/main" val="318409082"/>
      </p:ext>
    </p:extLst>
  </p:cSld>
  <p:clrMapOvr>
    <a:masterClrMapping/>
  </p:clrMapOvr>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{BD2398EB-4905-4DF2-BEB3-C70C22BE7D8B}tf22712842_win32</Template>
  <TotalTime>15</TotalTime>
  <Words>709</Words>
  <Application>Microsoft Office PowerPoint</Application>
  <PresentationFormat>Widescreen</PresentationFormat>
  <Paragraphs>40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Bookman Old Style</vt:lpstr>
      <vt:lpstr>Calibri</vt:lpstr>
      <vt:lpstr>Franklin Gothic Book</vt:lpstr>
      <vt:lpstr>Times New Roman</vt:lpstr>
      <vt:lpstr>Custom</vt:lpstr>
      <vt:lpstr>Disease Prediction System</vt:lpstr>
      <vt:lpstr>Introduction to Machine Learning</vt:lpstr>
      <vt:lpstr>About Disease Prediction System</vt:lpstr>
      <vt:lpstr>Software Requirement and Libraries</vt:lpstr>
      <vt:lpstr>Choose the datasets</vt:lpstr>
      <vt:lpstr>Choose the datasets(Continued)</vt:lpstr>
      <vt:lpstr>Training dataset</vt:lpstr>
      <vt:lpstr>Testing dataset</vt:lpstr>
      <vt:lpstr>Algorithm (NAÏVE BAYES ALGORITHM)</vt:lpstr>
      <vt:lpstr>Algorithms(Continued)</vt:lpstr>
      <vt:lpstr>OUTPUT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Disease Prediction System</dc:title>
  <dc:creator>Vaibhav Kapriyal</dc:creator>
  <cp:lastModifiedBy>Vaibhav Kapriyal</cp:lastModifiedBy>
  <cp:revision>4</cp:revision>
  <dcterms:created xsi:type="dcterms:W3CDTF">2023-07-16T06:37:58Z</dcterms:created>
  <dcterms:modified xsi:type="dcterms:W3CDTF">2023-07-16T06:53:48Z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