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7" r:id="rId2"/>
    <p:sldId id="259" r:id="rId3"/>
    <p:sldId id="268" r:id="rId4"/>
    <p:sldId id="261" r:id="rId5"/>
    <p:sldId id="262" r:id="rId6"/>
    <p:sldId id="263" r:id="rId7"/>
    <p:sldId id="264" r:id="rId8"/>
    <p:sldId id="266"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hyperlink" Target="https://data-flair.training/blogs/convolutional-neural-networks-tutorial/"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data-flair.training/blogs/convolutional-neural-networks-tutoria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130DF4-2BD2-4EB3-A896-58F229012C4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BD8DBDF-A4B2-4CEC-B4C9-65521C02747B}">
      <dgm:prSet/>
      <dgm:spPr/>
      <dgm:t>
        <a:bodyPr/>
        <a:lstStyle/>
        <a:p>
          <a:r>
            <a:rPr lang="en-US" b="0" i="0"/>
            <a:t>Object identification has many applications in various fields. This project aims to identify a traffic sign from a </a:t>
          </a:r>
          <a:endParaRPr lang="en-US"/>
        </a:p>
      </dgm:t>
    </dgm:pt>
    <dgm:pt modelId="{9FB4E971-F3BE-42A2-A139-341CD57EA19B}" type="parTrans" cxnId="{2116D849-22D3-46BD-8F9A-F7EF4A0A4496}">
      <dgm:prSet/>
      <dgm:spPr/>
      <dgm:t>
        <a:bodyPr/>
        <a:lstStyle/>
        <a:p>
          <a:endParaRPr lang="en-US"/>
        </a:p>
      </dgm:t>
    </dgm:pt>
    <dgm:pt modelId="{4CC1862C-6E01-43A3-8CA5-EB5AC3000685}" type="sibTrans" cxnId="{2116D849-22D3-46BD-8F9A-F7EF4A0A4496}">
      <dgm:prSet/>
      <dgm:spPr/>
      <dgm:t>
        <a:bodyPr/>
        <a:lstStyle/>
        <a:p>
          <a:endParaRPr lang="en-US"/>
        </a:p>
      </dgm:t>
    </dgm:pt>
    <dgm:pt modelId="{493646FB-85DC-4C1A-8294-FFBDA437193D}">
      <dgm:prSet/>
      <dgm:spPr/>
      <dgm:t>
        <a:bodyPr/>
        <a:lstStyle/>
        <a:p>
          <a:r>
            <a:rPr lang="en-US"/>
            <a:t>Digital image. This would be useful in an autonomous vehicle application. These ideas and methods could also be used in other areas.</a:t>
          </a:r>
        </a:p>
      </dgm:t>
    </dgm:pt>
    <dgm:pt modelId="{7BAA876D-84D6-4F05-9EE5-9E4BAF33AF33}" type="parTrans" cxnId="{DC541D9D-7FBF-4152-8848-3DE62B2855AB}">
      <dgm:prSet/>
      <dgm:spPr/>
      <dgm:t>
        <a:bodyPr/>
        <a:lstStyle/>
        <a:p>
          <a:endParaRPr lang="en-US"/>
        </a:p>
      </dgm:t>
    </dgm:pt>
    <dgm:pt modelId="{3B77A5C2-38DA-411D-8137-8AD78FC1B7D0}" type="sibTrans" cxnId="{DC541D9D-7FBF-4152-8848-3DE62B2855AB}">
      <dgm:prSet/>
      <dgm:spPr/>
      <dgm:t>
        <a:bodyPr/>
        <a:lstStyle/>
        <a:p>
          <a:endParaRPr lang="en-US"/>
        </a:p>
      </dgm:t>
    </dgm:pt>
    <dgm:pt modelId="{4BEE2438-DF99-49A5-91C2-2A0D9F59D4B5}">
      <dgm:prSet/>
      <dgm:spPr/>
      <dgm:t>
        <a:bodyPr/>
        <a:lstStyle/>
        <a:p>
          <a:r>
            <a:rPr lang="en-US"/>
            <a:t>The overall objective of this project is to write a program what will identify a traffic sign from a digital photograph.</a:t>
          </a:r>
        </a:p>
      </dgm:t>
    </dgm:pt>
    <dgm:pt modelId="{9B13EC66-DADF-432B-BC08-6ADFCC413988}" type="parTrans" cxnId="{6995DD93-D10E-43DB-B79C-80308A49AB23}">
      <dgm:prSet/>
      <dgm:spPr/>
      <dgm:t>
        <a:bodyPr/>
        <a:lstStyle/>
        <a:p>
          <a:endParaRPr lang="en-US"/>
        </a:p>
      </dgm:t>
    </dgm:pt>
    <dgm:pt modelId="{429AF5EF-0F56-4CEA-AA51-E52A19F5B41C}" type="sibTrans" cxnId="{6995DD93-D10E-43DB-B79C-80308A49AB23}">
      <dgm:prSet/>
      <dgm:spPr/>
      <dgm:t>
        <a:bodyPr/>
        <a:lstStyle/>
        <a:p>
          <a:endParaRPr lang="en-US"/>
        </a:p>
      </dgm:t>
    </dgm:pt>
    <dgm:pt modelId="{9C591DA1-A975-4119-90F7-D0176EB9135A}">
      <dgm:prSet/>
      <dgm:spPr/>
      <dgm:t>
        <a:bodyPr/>
        <a:lstStyle/>
        <a:p>
          <a:r>
            <a:rPr lang="en-US"/>
            <a:t>Traffic signs appear in diverse background situations and, at times, may be partially obscured.</a:t>
          </a:r>
        </a:p>
      </dgm:t>
    </dgm:pt>
    <dgm:pt modelId="{F23FECB6-2400-4D21-9DF4-BFD9F5AE230A}" type="parTrans" cxnId="{27E7B44A-89E9-4B56-9FD9-5D2516DD41D3}">
      <dgm:prSet/>
      <dgm:spPr/>
      <dgm:t>
        <a:bodyPr/>
        <a:lstStyle/>
        <a:p>
          <a:endParaRPr lang="en-US"/>
        </a:p>
      </dgm:t>
    </dgm:pt>
    <dgm:pt modelId="{CEE451E6-BF25-4AE8-BD40-28F68BCEC0C2}" type="sibTrans" cxnId="{27E7B44A-89E9-4B56-9FD9-5D2516DD41D3}">
      <dgm:prSet/>
      <dgm:spPr/>
      <dgm:t>
        <a:bodyPr/>
        <a:lstStyle/>
        <a:p>
          <a:endParaRPr lang="en-US"/>
        </a:p>
      </dgm:t>
    </dgm:pt>
    <dgm:pt modelId="{7BB52CA3-EFE1-4818-83E8-4BA8C622B661}" type="pres">
      <dgm:prSet presAssocID="{7F130DF4-2BD2-4EB3-A896-58F229012C4F}" presName="linear" presStyleCnt="0">
        <dgm:presLayoutVars>
          <dgm:animLvl val="lvl"/>
          <dgm:resizeHandles val="exact"/>
        </dgm:presLayoutVars>
      </dgm:prSet>
      <dgm:spPr/>
    </dgm:pt>
    <dgm:pt modelId="{5A21597C-6E37-4D7D-81A4-FC5013FDE8AB}" type="pres">
      <dgm:prSet presAssocID="{0BD8DBDF-A4B2-4CEC-B4C9-65521C02747B}" presName="parentText" presStyleLbl="node1" presStyleIdx="0" presStyleCnt="4">
        <dgm:presLayoutVars>
          <dgm:chMax val="0"/>
          <dgm:bulletEnabled val="1"/>
        </dgm:presLayoutVars>
      </dgm:prSet>
      <dgm:spPr/>
    </dgm:pt>
    <dgm:pt modelId="{F7FBEDE9-781A-42FD-83C5-23E4C479C39D}" type="pres">
      <dgm:prSet presAssocID="{4CC1862C-6E01-43A3-8CA5-EB5AC3000685}" presName="spacer" presStyleCnt="0"/>
      <dgm:spPr/>
    </dgm:pt>
    <dgm:pt modelId="{BED43FF2-1CEB-48CA-B3CA-ED2886642C33}" type="pres">
      <dgm:prSet presAssocID="{493646FB-85DC-4C1A-8294-FFBDA437193D}" presName="parentText" presStyleLbl="node1" presStyleIdx="1" presStyleCnt="4">
        <dgm:presLayoutVars>
          <dgm:chMax val="0"/>
          <dgm:bulletEnabled val="1"/>
        </dgm:presLayoutVars>
      </dgm:prSet>
      <dgm:spPr/>
    </dgm:pt>
    <dgm:pt modelId="{F1F6EC9F-1BC1-4800-AD02-EC0CB3942E12}" type="pres">
      <dgm:prSet presAssocID="{3B77A5C2-38DA-411D-8137-8AD78FC1B7D0}" presName="spacer" presStyleCnt="0"/>
      <dgm:spPr/>
    </dgm:pt>
    <dgm:pt modelId="{146AC77C-1FE3-4103-B813-414DEBBC1DBA}" type="pres">
      <dgm:prSet presAssocID="{4BEE2438-DF99-49A5-91C2-2A0D9F59D4B5}" presName="parentText" presStyleLbl="node1" presStyleIdx="2" presStyleCnt="4">
        <dgm:presLayoutVars>
          <dgm:chMax val="0"/>
          <dgm:bulletEnabled val="1"/>
        </dgm:presLayoutVars>
      </dgm:prSet>
      <dgm:spPr/>
    </dgm:pt>
    <dgm:pt modelId="{8ABD06D5-1B05-4704-A047-697BA6E044D7}" type="pres">
      <dgm:prSet presAssocID="{429AF5EF-0F56-4CEA-AA51-E52A19F5B41C}" presName="spacer" presStyleCnt="0"/>
      <dgm:spPr/>
    </dgm:pt>
    <dgm:pt modelId="{0EC2372E-7ACA-4339-802B-1445287B5197}" type="pres">
      <dgm:prSet presAssocID="{9C591DA1-A975-4119-90F7-D0176EB9135A}" presName="parentText" presStyleLbl="node1" presStyleIdx="3" presStyleCnt="4">
        <dgm:presLayoutVars>
          <dgm:chMax val="0"/>
          <dgm:bulletEnabled val="1"/>
        </dgm:presLayoutVars>
      </dgm:prSet>
      <dgm:spPr/>
    </dgm:pt>
  </dgm:ptLst>
  <dgm:cxnLst>
    <dgm:cxn modelId="{D9426E2F-A7F6-471E-8C1D-5022E02A8AB0}" type="presOf" srcId="{0BD8DBDF-A4B2-4CEC-B4C9-65521C02747B}" destId="{5A21597C-6E37-4D7D-81A4-FC5013FDE8AB}" srcOrd="0" destOrd="0" presId="urn:microsoft.com/office/officeart/2005/8/layout/vList2"/>
    <dgm:cxn modelId="{6393CF2F-4333-4F9C-A520-DAB6BF625CC3}" type="presOf" srcId="{7F130DF4-2BD2-4EB3-A896-58F229012C4F}" destId="{7BB52CA3-EFE1-4818-83E8-4BA8C622B661}" srcOrd="0" destOrd="0" presId="urn:microsoft.com/office/officeart/2005/8/layout/vList2"/>
    <dgm:cxn modelId="{67423638-B5CA-480A-9194-BBC96D0C14B3}" type="presOf" srcId="{9C591DA1-A975-4119-90F7-D0176EB9135A}" destId="{0EC2372E-7ACA-4339-802B-1445287B5197}" srcOrd="0" destOrd="0" presId="urn:microsoft.com/office/officeart/2005/8/layout/vList2"/>
    <dgm:cxn modelId="{2116D849-22D3-46BD-8F9A-F7EF4A0A4496}" srcId="{7F130DF4-2BD2-4EB3-A896-58F229012C4F}" destId="{0BD8DBDF-A4B2-4CEC-B4C9-65521C02747B}" srcOrd="0" destOrd="0" parTransId="{9FB4E971-F3BE-42A2-A139-341CD57EA19B}" sibTransId="{4CC1862C-6E01-43A3-8CA5-EB5AC3000685}"/>
    <dgm:cxn modelId="{27E7B44A-89E9-4B56-9FD9-5D2516DD41D3}" srcId="{7F130DF4-2BD2-4EB3-A896-58F229012C4F}" destId="{9C591DA1-A975-4119-90F7-D0176EB9135A}" srcOrd="3" destOrd="0" parTransId="{F23FECB6-2400-4D21-9DF4-BFD9F5AE230A}" sibTransId="{CEE451E6-BF25-4AE8-BD40-28F68BCEC0C2}"/>
    <dgm:cxn modelId="{E80A5158-68B9-4E60-9B5F-A143A50573EA}" type="presOf" srcId="{4BEE2438-DF99-49A5-91C2-2A0D9F59D4B5}" destId="{146AC77C-1FE3-4103-B813-414DEBBC1DBA}" srcOrd="0" destOrd="0" presId="urn:microsoft.com/office/officeart/2005/8/layout/vList2"/>
    <dgm:cxn modelId="{6995DD93-D10E-43DB-B79C-80308A49AB23}" srcId="{7F130DF4-2BD2-4EB3-A896-58F229012C4F}" destId="{4BEE2438-DF99-49A5-91C2-2A0D9F59D4B5}" srcOrd="2" destOrd="0" parTransId="{9B13EC66-DADF-432B-BC08-6ADFCC413988}" sibTransId="{429AF5EF-0F56-4CEA-AA51-E52A19F5B41C}"/>
    <dgm:cxn modelId="{DC541D9D-7FBF-4152-8848-3DE62B2855AB}" srcId="{7F130DF4-2BD2-4EB3-A896-58F229012C4F}" destId="{493646FB-85DC-4C1A-8294-FFBDA437193D}" srcOrd="1" destOrd="0" parTransId="{7BAA876D-84D6-4F05-9EE5-9E4BAF33AF33}" sibTransId="{3B77A5C2-38DA-411D-8137-8AD78FC1B7D0}"/>
    <dgm:cxn modelId="{C4D62CDC-50F2-43ED-9223-C8BAB8FA5E72}" type="presOf" srcId="{493646FB-85DC-4C1A-8294-FFBDA437193D}" destId="{BED43FF2-1CEB-48CA-B3CA-ED2886642C33}" srcOrd="0" destOrd="0" presId="urn:microsoft.com/office/officeart/2005/8/layout/vList2"/>
    <dgm:cxn modelId="{45514A25-092F-40D9-9FB9-79D9425BFFA7}" type="presParOf" srcId="{7BB52CA3-EFE1-4818-83E8-4BA8C622B661}" destId="{5A21597C-6E37-4D7D-81A4-FC5013FDE8AB}" srcOrd="0" destOrd="0" presId="urn:microsoft.com/office/officeart/2005/8/layout/vList2"/>
    <dgm:cxn modelId="{B7F41317-6F5E-41B7-95B6-D6A58996D3B6}" type="presParOf" srcId="{7BB52CA3-EFE1-4818-83E8-4BA8C622B661}" destId="{F7FBEDE9-781A-42FD-83C5-23E4C479C39D}" srcOrd="1" destOrd="0" presId="urn:microsoft.com/office/officeart/2005/8/layout/vList2"/>
    <dgm:cxn modelId="{1F028E98-0190-4EF4-A515-53E816B64EC0}" type="presParOf" srcId="{7BB52CA3-EFE1-4818-83E8-4BA8C622B661}" destId="{BED43FF2-1CEB-48CA-B3CA-ED2886642C33}" srcOrd="2" destOrd="0" presId="urn:microsoft.com/office/officeart/2005/8/layout/vList2"/>
    <dgm:cxn modelId="{4EDA6025-8AFD-41B0-8134-AADBF2A8DCFD}" type="presParOf" srcId="{7BB52CA3-EFE1-4818-83E8-4BA8C622B661}" destId="{F1F6EC9F-1BC1-4800-AD02-EC0CB3942E12}" srcOrd="3" destOrd="0" presId="urn:microsoft.com/office/officeart/2005/8/layout/vList2"/>
    <dgm:cxn modelId="{831A483D-8552-42D8-A068-526FCB9A8835}" type="presParOf" srcId="{7BB52CA3-EFE1-4818-83E8-4BA8C622B661}" destId="{146AC77C-1FE3-4103-B813-414DEBBC1DBA}" srcOrd="4" destOrd="0" presId="urn:microsoft.com/office/officeart/2005/8/layout/vList2"/>
    <dgm:cxn modelId="{450C94B3-1FF8-4FCA-99CC-851F36523E95}" type="presParOf" srcId="{7BB52CA3-EFE1-4818-83E8-4BA8C622B661}" destId="{8ABD06D5-1B05-4704-A047-697BA6E044D7}" srcOrd="5" destOrd="0" presId="urn:microsoft.com/office/officeart/2005/8/layout/vList2"/>
    <dgm:cxn modelId="{B3BB13AF-5647-4A31-A15D-B28DF2FDAF02}" type="presParOf" srcId="{7BB52CA3-EFE1-4818-83E8-4BA8C622B661}" destId="{0EC2372E-7ACA-4339-802B-1445287B519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4C4F33-48A9-4750-904E-E32FED5EE2B5}" type="doc">
      <dgm:prSet loTypeId="urn:microsoft.com/office/officeart/2005/8/layout/vProcess5" loCatId="process" qsTypeId="urn:microsoft.com/office/officeart/2005/8/quickstyle/simple1" qsCatId="simple" csTypeId="urn:microsoft.com/office/officeart/2005/8/colors/accent6_2" csCatId="accent6"/>
      <dgm:spPr/>
      <dgm:t>
        <a:bodyPr/>
        <a:lstStyle/>
        <a:p>
          <a:endParaRPr lang="en-US"/>
        </a:p>
      </dgm:t>
    </dgm:pt>
    <dgm:pt modelId="{1A92377E-4A6D-4AFC-85A4-6DA2749049B3}">
      <dgm:prSet/>
      <dgm:spPr/>
      <dgm:t>
        <a:bodyPr/>
        <a:lstStyle/>
        <a:p>
          <a:r>
            <a:rPr lang="en-US" b="0" i="0"/>
            <a:t>Our approach to building this traffic sign classification model is discussed in four steps:</a:t>
          </a:r>
          <a:endParaRPr lang="en-US"/>
        </a:p>
      </dgm:t>
    </dgm:pt>
    <dgm:pt modelId="{F985E7DE-B80B-4D5A-8D95-21D1E0BDAEAD}" type="parTrans" cxnId="{23B44F84-FECC-4C17-8F26-00D1DFDCD83F}">
      <dgm:prSet/>
      <dgm:spPr/>
      <dgm:t>
        <a:bodyPr/>
        <a:lstStyle/>
        <a:p>
          <a:endParaRPr lang="en-US"/>
        </a:p>
      </dgm:t>
    </dgm:pt>
    <dgm:pt modelId="{6044D765-2892-47AC-B4AB-8E56F2575015}" type="sibTrans" cxnId="{23B44F84-FECC-4C17-8F26-00D1DFDCD83F}">
      <dgm:prSet/>
      <dgm:spPr/>
      <dgm:t>
        <a:bodyPr/>
        <a:lstStyle/>
        <a:p>
          <a:endParaRPr lang="en-US"/>
        </a:p>
      </dgm:t>
    </dgm:pt>
    <dgm:pt modelId="{91E03BEB-4C95-48CA-BE65-088E54BFA6D1}">
      <dgm:prSet/>
      <dgm:spPr/>
      <dgm:t>
        <a:bodyPr/>
        <a:lstStyle/>
        <a:p>
          <a:r>
            <a:rPr lang="en-US" b="0" i="0"/>
            <a:t>Explore the dataset</a:t>
          </a:r>
          <a:endParaRPr lang="en-US"/>
        </a:p>
      </dgm:t>
    </dgm:pt>
    <dgm:pt modelId="{F69E4E87-F348-453F-ADEE-C844DAC060B7}" type="parTrans" cxnId="{2C1DF020-9414-4B75-9EB6-64164963C3B9}">
      <dgm:prSet/>
      <dgm:spPr/>
      <dgm:t>
        <a:bodyPr/>
        <a:lstStyle/>
        <a:p>
          <a:endParaRPr lang="en-US"/>
        </a:p>
      </dgm:t>
    </dgm:pt>
    <dgm:pt modelId="{92580D0D-39DB-4580-A5DC-5F9E8F2B6144}" type="sibTrans" cxnId="{2C1DF020-9414-4B75-9EB6-64164963C3B9}">
      <dgm:prSet/>
      <dgm:spPr/>
      <dgm:t>
        <a:bodyPr/>
        <a:lstStyle/>
        <a:p>
          <a:endParaRPr lang="en-US"/>
        </a:p>
      </dgm:t>
    </dgm:pt>
    <dgm:pt modelId="{52991D29-7337-46B8-91B8-A21658128A0A}">
      <dgm:prSet/>
      <dgm:spPr/>
      <dgm:t>
        <a:bodyPr/>
        <a:lstStyle/>
        <a:p>
          <a:r>
            <a:rPr lang="en-US" b="0" i="0"/>
            <a:t>Build a CNN model</a:t>
          </a:r>
          <a:endParaRPr lang="en-US"/>
        </a:p>
      </dgm:t>
    </dgm:pt>
    <dgm:pt modelId="{BD3D387A-C3B0-43B1-9163-52F411791367}" type="parTrans" cxnId="{8B5D043C-EFBA-4E31-AF49-6D596B70E916}">
      <dgm:prSet/>
      <dgm:spPr/>
      <dgm:t>
        <a:bodyPr/>
        <a:lstStyle/>
        <a:p>
          <a:endParaRPr lang="en-US"/>
        </a:p>
      </dgm:t>
    </dgm:pt>
    <dgm:pt modelId="{03F859F6-65D1-420E-9545-715D2DDFC93B}" type="sibTrans" cxnId="{8B5D043C-EFBA-4E31-AF49-6D596B70E916}">
      <dgm:prSet/>
      <dgm:spPr/>
      <dgm:t>
        <a:bodyPr/>
        <a:lstStyle/>
        <a:p>
          <a:endParaRPr lang="en-US"/>
        </a:p>
      </dgm:t>
    </dgm:pt>
    <dgm:pt modelId="{BB3C4FA9-132D-4007-B7EF-4ECB71F2822E}">
      <dgm:prSet/>
      <dgm:spPr/>
      <dgm:t>
        <a:bodyPr/>
        <a:lstStyle/>
        <a:p>
          <a:r>
            <a:rPr lang="en-US" b="0" i="0"/>
            <a:t>Train and validate the model</a:t>
          </a:r>
          <a:endParaRPr lang="en-US"/>
        </a:p>
      </dgm:t>
    </dgm:pt>
    <dgm:pt modelId="{1161FCFC-628A-4790-801A-250ADCFB2406}" type="parTrans" cxnId="{C370AE71-1B95-4220-9C1C-92EDBB6852D6}">
      <dgm:prSet/>
      <dgm:spPr/>
      <dgm:t>
        <a:bodyPr/>
        <a:lstStyle/>
        <a:p>
          <a:endParaRPr lang="en-US"/>
        </a:p>
      </dgm:t>
    </dgm:pt>
    <dgm:pt modelId="{970C6670-E7BD-48E0-80CC-6ACDA6C65384}" type="sibTrans" cxnId="{C370AE71-1B95-4220-9C1C-92EDBB6852D6}">
      <dgm:prSet/>
      <dgm:spPr/>
      <dgm:t>
        <a:bodyPr/>
        <a:lstStyle/>
        <a:p>
          <a:endParaRPr lang="en-US"/>
        </a:p>
      </dgm:t>
    </dgm:pt>
    <dgm:pt modelId="{3DC25656-C4B6-4EAF-AA6B-A74C91CCC3CF}">
      <dgm:prSet/>
      <dgm:spPr/>
      <dgm:t>
        <a:bodyPr/>
        <a:lstStyle/>
        <a:p>
          <a:r>
            <a:rPr lang="en-US" b="0" i="0"/>
            <a:t>Test the model with test dataset</a:t>
          </a:r>
          <a:endParaRPr lang="en-US"/>
        </a:p>
      </dgm:t>
    </dgm:pt>
    <dgm:pt modelId="{B400C4C2-23CA-42EC-9523-D7B841F064D4}" type="parTrans" cxnId="{B00DA108-0F9C-4E8E-80BD-94147FBC5869}">
      <dgm:prSet/>
      <dgm:spPr/>
      <dgm:t>
        <a:bodyPr/>
        <a:lstStyle/>
        <a:p>
          <a:endParaRPr lang="en-US"/>
        </a:p>
      </dgm:t>
    </dgm:pt>
    <dgm:pt modelId="{7CD8EC60-BA4C-44B4-8631-192F1DDA1345}" type="sibTrans" cxnId="{B00DA108-0F9C-4E8E-80BD-94147FBC5869}">
      <dgm:prSet/>
      <dgm:spPr/>
      <dgm:t>
        <a:bodyPr/>
        <a:lstStyle/>
        <a:p>
          <a:endParaRPr lang="en-US"/>
        </a:p>
      </dgm:t>
    </dgm:pt>
    <dgm:pt modelId="{2EF65DC9-04BF-4F99-9ECC-6D15D766A49A}" type="pres">
      <dgm:prSet presAssocID="{BC4C4F33-48A9-4750-904E-E32FED5EE2B5}" presName="outerComposite" presStyleCnt="0">
        <dgm:presLayoutVars>
          <dgm:chMax val="5"/>
          <dgm:dir/>
          <dgm:resizeHandles val="exact"/>
        </dgm:presLayoutVars>
      </dgm:prSet>
      <dgm:spPr/>
    </dgm:pt>
    <dgm:pt modelId="{4939F19A-7086-460E-BFA9-D9C0E9C65D0A}" type="pres">
      <dgm:prSet presAssocID="{BC4C4F33-48A9-4750-904E-E32FED5EE2B5}" presName="dummyMaxCanvas" presStyleCnt="0">
        <dgm:presLayoutVars/>
      </dgm:prSet>
      <dgm:spPr/>
    </dgm:pt>
    <dgm:pt modelId="{16A17BBE-4AD5-4FC2-BE9C-46E16982288C}" type="pres">
      <dgm:prSet presAssocID="{BC4C4F33-48A9-4750-904E-E32FED5EE2B5}" presName="FiveNodes_1" presStyleLbl="node1" presStyleIdx="0" presStyleCnt="5">
        <dgm:presLayoutVars>
          <dgm:bulletEnabled val="1"/>
        </dgm:presLayoutVars>
      </dgm:prSet>
      <dgm:spPr/>
    </dgm:pt>
    <dgm:pt modelId="{1B8B0E1A-4526-42A3-A5F0-7481247EE3E2}" type="pres">
      <dgm:prSet presAssocID="{BC4C4F33-48A9-4750-904E-E32FED5EE2B5}" presName="FiveNodes_2" presStyleLbl="node1" presStyleIdx="1" presStyleCnt="5">
        <dgm:presLayoutVars>
          <dgm:bulletEnabled val="1"/>
        </dgm:presLayoutVars>
      </dgm:prSet>
      <dgm:spPr/>
    </dgm:pt>
    <dgm:pt modelId="{8BAD7306-60AB-432B-B895-D88869D38354}" type="pres">
      <dgm:prSet presAssocID="{BC4C4F33-48A9-4750-904E-E32FED5EE2B5}" presName="FiveNodes_3" presStyleLbl="node1" presStyleIdx="2" presStyleCnt="5">
        <dgm:presLayoutVars>
          <dgm:bulletEnabled val="1"/>
        </dgm:presLayoutVars>
      </dgm:prSet>
      <dgm:spPr/>
    </dgm:pt>
    <dgm:pt modelId="{9785B361-D533-4C6F-83EA-777DFEA6E5C6}" type="pres">
      <dgm:prSet presAssocID="{BC4C4F33-48A9-4750-904E-E32FED5EE2B5}" presName="FiveNodes_4" presStyleLbl="node1" presStyleIdx="3" presStyleCnt="5">
        <dgm:presLayoutVars>
          <dgm:bulletEnabled val="1"/>
        </dgm:presLayoutVars>
      </dgm:prSet>
      <dgm:spPr/>
    </dgm:pt>
    <dgm:pt modelId="{D4E08B2F-BD78-4032-9CF3-A7D53DE211A7}" type="pres">
      <dgm:prSet presAssocID="{BC4C4F33-48A9-4750-904E-E32FED5EE2B5}" presName="FiveNodes_5" presStyleLbl="node1" presStyleIdx="4" presStyleCnt="5">
        <dgm:presLayoutVars>
          <dgm:bulletEnabled val="1"/>
        </dgm:presLayoutVars>
      </dgm:prSet>
      <dgm:spPr/>
    </dgm:pt>
    <dgm:pt modelId="{E8070114-FA71-455C-90EA-FF5BE10F29F2}" type="pres">
      <dgm:prSet presAssocID="{BC4C4F33-48A9-4750-904E-E32FED5EE2B5}" presName="FiveConn_1-2" presStyleLbl="fgAccFollowNode1" presStyleIdx="0" presStyleCnt="4">
        <dgm:presLayoutVars>
          <dgm:bulletEnabled val="1"/>
        </dgm:presLayoutVars>
      </dgm:prSet>
      <dgm:spPr/>
    </dgm:pt>
    <dgm:pt modelId="{B97F4C60-ECF3-40DF-8FF1-9E508D0CF369}" type="pres">
      <dgm:prSet presAssocID="{BC4C4F33-48A9-4750-904E-E32FED5EE2B5}" presName="FiveConn_2-3" presStyleLbl="fgAccFollowNode1" presStyleIdx="1" presStyleCnt="4">
        <dgm:presLayoutVars>
          <dgm:bulletEnabled val="1"/>
        </dgm:presLayoutVars>
      </dgm:prSet>
      <dgm:spPr/>
    </dgm:pt>
    <dgm:pt modelId="{B40400C4-B95A-4DC7-82DC-A68A1A86735B}" type="pres">
      <dgm:prSet presAssocID="{BC4C4F33-48A9-4750-904E-E32FED5EE2B5}" presName="FiveConn_3-4" presStyleLbl="fgAccFollowNode1" presStyleIdx="2" presStyleCnt="4">
        <dgm:presLayoutVars>
          <dgm:bulletEnabled val="1"/>
        </dgm:presLayoutVars>
      </dgm:prSet>
      <dgm:spPr/>
    </dgm:pt>
    <dgm:pt modelId="{DC995FF2-DB00-41D6-9CB7-883F754025CF}" type="pres">
      <dgm:prSet presAssocID="{BC4C4F33-48A9-4750-904E-E32FED5EE2B5}" presName="FiveConn_4-5" presStyleLbl="fgAccFollowNode1" presStyleIdx="3" presStyleCnt="4">
        <dgm:presLayoutVars>
          <dgm:bulletEnabled val="1"/>
        </dgm:presLayoutVars>
      </dgm:prSet>
      <dgm:spPr/>
    </dgm:pt>
    <dgm:pt modelId="{C6EE3F85-5C8B-45C0-96AE-B886329ED382}" type="pres">
      <dgm:prSet presAssocID="{BC4C4F33-48A9-4750-904E-E32FED5EE2B5}" presName="FiveNodes_1_text" presStyleLbl="node1" presStyleIdx="4" presStyleCnt="5">
        <dgm:presLayoutVars>
          <dgm:bulletEnabled val="1"/>
        </dgm:presLayoutVars>
      </dgm:prSet>
      <dgm:spPr/>
    </dgm:pt>
    <dgm:pt modelId="{2F5A0BEA-D58F-439C-8E41-324429779002}" type="pres">
      <dgm:prSet presAssocID="{BC4C4F33-48A9-4750-904E-E32FED5EE2B5}" presName="FiveNodes_2_text" presStyleLbl="node1" presStyleIdx="4" presStyleCnt="5">
        <dgm:presLayoutVars>
          <dgm:bulletEnabled val="1"/>
        </dgm:presLayoutVars>
      </dgm:prSet>
      <dgm:spPr/>
    </dgm:pt>
    <dgm:pt modelId="{3ABBED2A-35B1-45D9-B57F-00B6C3A6E77D}" type="pres">
      <dgm:prSet presAssocID="{BC4C4F33-48A9-4750-904E-E32FED5EE2B5}" presName="FiveNodes_3_text" presStyleLbl="node1" presStyleIdx="4" presStyleCnt="5">
        <dgm:presLayoutVars>
          <dgm:bulletEnabled val="1"/>
        </dgm:presLayoutVars>
      </dgm:prSet>
      <dgm:spPr/>
    </dgm:pt>
    <dgm:pt modelId="{19F84E05-4B61-4B00-A1A0-D5D1C2CA5F5A}" type="pres">
      <dgm:prSet presAssocID="{BC4C4F33-48A9-4750-904E-E32FED5EE2B5}" presName="FiveNodes_4_text" presStyleLbl="node1" presStyleIdx="4" presStyleCnt="5">
        <dgm:presLayoutVars>
          <dgm:bulletEnabled val="1"/>
        </dgm:presLayoutVars>
      </dgm:prSet>
      <dgm:spPr/>
    </dgm:pt>
    <dgm:pt modelId="{BED6BB17-176D-4561-AA92-E6DCD34D6BF6}" type="pres">
      <dgm:prSet presAssocID="{BC4C4F33-48A9-4750-904E-E32FED5EE2B5}" presName="FiveNodes_5_text" presStyleLbl="node1" presStyleIdx="4" presStyleCnt="5">
        <dgm:presLayoutVars>
          <dgm:bulletEnabled val="1"/>
        </dgm:presLayoutVars>
      </dgm:prSet>
      <dgm:spPr/>
    </dgm:pt>
  </dgm:ptLst>
  <dgm:cxnLst>
    <dgm:cxn modelId="{51559007-386C-4407-B3AA-B75D2422F434}" type="presOf" srcId="{52991D29-7337-46B8-91B8-A21658128A0A}" destId="{3ABBED2A-35B1-45D9-B57F-00B6C3A6E77D}" srcOrd="1" destOrd="0" presId="urn:microsoft.com/office/officeart/2005/8/layout/vProcess5"/>
    <dgm:cxn modelId="{B00DA108-0F9C-4E8E-80BD-94147FBC5869}" srcId="{BC4C4F33-48A9-4750-904E-E32FED5EE2B5}" destId="{3DC25656-C4B6-4EAF-AA6B-A74C91CCC3CF}" srcOrd="4" destOrd="0" parTransId="{B400C4C2-23CA-42EC-9523-D7B841F064D4}" sibTransId="{7CD8EC60-BA4C-44B4-8631-192F1DDA1345}"/>
    <dgm:cxn modelId="{6B5E4E0A-106C-45AE-8FFE-30BF5DE0A3B8}" type="presOf" srcId="{3DC25656-C4B6-4EAF-AA6B-A74C91CCC3CF}" destId="{D4E08B2F-BD78-4032-9CF3-A7D53DE211A7}" srcOrd="0" destOrd="0" presId="urn:microsoft.com/office/officeart/2005/8/layout/vProcess5"/>
    <dgm:cxn modelId="{2C1DF020-9414-4B75-9EB6-64164963C3B9}" srcId="{BC4C4F33-48A9-4750-904E-E32FED5EE2B5}" destId="{91E03BEB-4C95-48CA-BE65-088E54BFA6D1}" srcOrd="1" destOrd="0" parTransId="{F69E4E87-F348-453F-ADEE-C844DAC060B7}" sibTransId="{92580D0D-39DB-4580-A5DC-5F9E8F2B6144}"/>
    <dgm:cxn modelId="{8B5D043C-EFBA-4E31-AF49-6D596B70E916}" srcId="{BC4C4F33-48A9-4750-904E-E32FED5EE2B5}" destId="{52991D29-7337-46B8-91B8-A21658128A0A}" srcOrd="2" destOrd="0" parTransId="{BD3D387A-C3B0-43B1-9163-52F411791367}" sibTransId="{03F859F6-65D1-420E-9545-715D2DDFC93B}"/>
    <dgm:cxn modelId="{C2A83742-ACA0-4EE1-A01E-ABC1EE2423C5}" type="presOf" srcId="{970C6670-E7BD-48E0-80CC-6ACDA6C65384}" destId="{DC995FF2-DB00-41D6-9CB7-883F754025CF}" srcOrd="0" destOrd="0" presId="urn:microsoft.com/office/officeart/2005/8/layout/vProcess5"/>
    <dgm:cxn modelId="{C370AE71-1B95-4220-9C1C-92EDBB6852D6}" srcId="{BC4C4F33-48A9-4750-904E-E32FED5EE2B5}" destId="{BB3C4FA9-132D-4007-B7EF-4ECB71F2822E}" srcOrd="3" destOrd="0" parTransId="{1161FCFC-628A-4790-801A-250ADCFB2406}" sibTransId="{970C6670-E7BD-48E0-80CC-6ACDA6C65384}"/>
    <dgm:cxn modelId="{23B44F84-FECC-4C17-8F26-00D1DFDCD83F}" srcId="{BC4C4F33-48A9-4750-904E-E32FED5EE2B5}" destId="{1A92377E-4A6D-4AFC-85A4-6DA2749049B3}" srcOrd="0" destOrd="0" parTransId="{F985E7DE-B80B-4D5A-8D95-21D1E0BDAEAD}" sibTransId="{6044D765-2892-47AC-B4AB-8E56F2575015}"/>
    <dgm:cxn modelId="{FBDF6E87-A801-42B6-A94E-686D244C0CE4}" type="presOf" srcId="{1A92377E-4A6D-4AFC-85A4-6DA2749049B3}" destId="{C6EE3F85-5C8B-45C0-96AE-B886329ED382}" srcOrd="1" destOrd="0" presId="urn:microsoft.com/office/officeart/2005/8/layout/vProcess5"/>
    <dgm:cxn modelId="{CD02269F-7CCB-413F-8C92-16333048D155}" type="presOf" srcId="{03F859F6-65D1-420E-9545-715D2DDFC93B}" destId="{B40400C4-B95A-4DC7-82DC-A68A1A86735B}" srcOrd="0" destOrd="0" presId="urn:microsoft.com/office/officeart/2005/8/layout/vProcess5"/>
    <dgm:cxn modelId="{7D7D54C2-4612-499E-B803-308413C93FEF}" type="presOf" srcId="{6044D765-2892-47AC-B4AB-8E56F2575015}" destId="{E8070114-FA71-455C-90EA-FF5BE10F29F2}" srcOrd="0" destOrd="0" presId="urn:microsoft.com/office/officeart/2005/8/layout/vProcess5"/>
    <dgm:cxn modelId="{6D8642C4-0AE3-4A37-8040-02B557472511}" type="presOf" srcId="{91E03BEB-4C95-48CA-BE65-088E54BFA6D1}" destId="{1B8B0E1A-4526-42A3-A5F0-7481247EE3E2}" srcOrd="0" destOrd="0" presId="urn:microsoft.com/office/officeart/2005/8/layout/vProcess5"/>
    <dgm:cxn modelId="{7F0EAAD0-CFC2-403F-854E-73BAE5A00A69}" type="presOf" srcId="{BB3C4FA9-132D-4007-B7EF-4ECB71F2822E}" destId="{19F84E05-4B61-4B00-A1A0-D5D1C2CA5F5A}" srcOrd="1" destOrd="0" presId="urn:microsoft.com/office/officeart/2005/8/layout/vProcess5"/>
    <dgm:cxn modelId="{FACD0BD4-778F-4BF2-8836-89AE6D5F5157}" type="presOf" srcId="{3DC25656-C4B6-4EAF-AA6B-A74C91CCC3CF}" destId="{BED6BB17-176D-4561-AA92-E6DCD34D6BF6}" srcOrd="1" destOrd="0" presId="urn:microsoft.com/office/officeart/2005/8/layout/vProcess5"/>
    <dgm:cxn modelId="{7FD7BAD4-AEA2-4094-B856-6CB9DD1C72BE}" type="presOf" srcId="{52991D29-7337-46B8-91B8-A21658128A0A}" destId="{8BAD7306-60AB-432B-B895-D88869D38354}" srcOrd="0" destOrd="0" presId="urn:microsoft.com/office/officeart/2005/8/layout/vProcess5"/>
    <dgm:cxn modelId="{F46705D7-B017-418D-8468-66920C8DD60B}" type="presOf" srcId="{BC4C4F33-48A9-4750-904E-E32FED5EE2B5}" destId="{2EF65DC9-04BF-4F99-9ECC-6D15D766A49A}" srcOrd="0" destOrd="0" presId="urn:microsoft.com/office/officeart/2005/8/layout/vProcess5"/>
    <dgm:cxn modelId="{E7DD2EED-C8D1-49E5-BEF7-1022A18711F7}" type="presOf" srcId="{91E03BEB-4C95-48CA-BE65-088E54BFA6D1}" destId="{2F5A0BEA-D58F-439C-8E41-324429779002}" srcOrd="1" destOrd="0" presId="urn:microsoft.com/office/officeart/2005/8/layout/vProcess5"/>
    <dgm:cxn modelId="{843198EE-79A3-490D-A765-B365FA5C186D}" type="presOf" srcId="{1A92377E-4A6D-4AFC-85A4-6DA2749049B3}" destId="{16A17BBE-4AD5-4FC2-BE9C-46E16982288C}" srcOrd="0" destOrd="0" presId="urn:microsoft.com/office/officeart/2005/8/layout/vProcess5"/>
    <dgm:cxn modelId="{A8E705FB-D28D-4542-A06E-11DC343F1CCF}" type="presOf" srcId="{BB3C4FA9-132D-4007-B7EF-4ECB71F2822E}" destId="{9785B361-D533-4C6F-83EA-777DFEA6E5C6}" srcOrd="0" destOrd="0" presId="urn:microsoft.com/office/officeart/2005/8/layout/vProcess5"/>
    <dgm:cxn modelId="{A4E35EFB-7108-4475-80CE-B8119437D242}" type="presOf" srcId="{92580D0D-39DB-4580-A5DC-5F9E8F2B6144}" destId="{B97F4C60-ECF3-40DF-8FF1-9E508D0CF369}" srcOrd="0" destOrd="0" presId="urn:microsoft.com/office/officeart/2005/8/layout/vProcess5"/>
    <dgm:cxn modelId="{667212B9-5662-485E-A5AB-4135C972C074}" type="presParOf" srcId="{2EF65DC9-04BF-4F99-9ECC-6D15D766A49A}" destId="{4939F19A-7086-460E-BFA9-D9C0E9C65D0A}" srcOrd="0" destOrd="0" presId="urn:microsoft.com/office/officeart/2005/8/layout/vProcess5"/>
    <dgm:cxn modelId="{B31801A4-B2E5-4E97-A778-6987C3E73C00}" type="presParOf" srcId="{2EF65DC9-04BF-4F99-9ECC-6D15D766A49A}" destId="{16A17BBE-4AD5-4FC2-BE9C-46E16982288C}" srcOrd="1" destOrd="0" presId="urn:microsoft.com/office/officeart/2005/8/layout/vProcess5"/>
    <dgm:cxn modelId="{6E683DC7-1B27-4397-8570-61C287C39A4B}" type="presParOf" srcId="{2EF65DC9-04BF-4F99-9ECC-6D15D766A49A}" destId="{1B8B0E1A-4526-42A3-A5F0-7481247EE3E2}" srcOrd="2" destOrd="0" presId="urn:microsoft.com/office/officeart/2005/8/layout/vProcess5"/>
    <dgm:cxn modelId="{630B96FF-7844-4D4C-A4DE-1C6200587015}" type="presParOf" srcId="{2EF65DC9-04BF-4F99-9ECC-6D15D766A49A}" destId="{8BAD7306-60AB-432B-B895-D88869D38354}" srcOrd="3" destOrd="0" presId="urn:microsoft.com/office/officeart/2005/8/layout/vProcess5"/>
    <dgm:cxn modelId="{623A84DA-768F-4742-86E7-219821621DFD}" type="presParOf" srcId="{2EF65DC9-04BF-4F99-9ECC-6D15D766A49A}" destId="{9785B361-D533-4C6F-83EA-777DFEA6E5C6}" srcOrd="4" destOrd="0" presId="urn:microsoft.com/office/officeart/2005/8/layout/vProcess5"/>
    <dgm:cxn modelId="{017A14A6-3A09-4949-8A50-B925990D55C5}" type="presParOf" srcId="{2EF65DC9-04BF-4F99-9ECC-6D15D766A49A}" destId="{D4E08B2F-BD78-4032-9CF3-A7D53DE211A7}" srcOrd="5" destOrd="0" presId="urn:microsoft.com/office/officeart/2005/8/layout/vProcess5"/>
    <dgm:cxn modelId="{F6EAFE4E-FA73-4914-B1BA-DBFC6235D513}" type="presParOf" srcId="{2EF65DC9-04BF-4F99-9ECC-6D15D766A49A}" destId="{E8070114-FA71-455C-90EA-FF5BE10F29F2}" srcOrd="6" destOrd="0" presId="urn:microsoft.com/office/officeart/2005/8/layout/vProcess5"/>
    <dgm:cxn modelId="{381CFC2A-8432-430D-B9B1-1077B2F69320}" type="presParOf" srcId="{2EF65DC9-04BF-4F99-9ECC-6D15D766A49A}" destId="{B97F4C60-ECF3-40DF-8FF1-9E508D0CF369}" srcOrd="7" destOrd="0" presId="urn:microsoft.com/office/officeart/2005/8/layout/vProcess5"/>
    <dgm:cxn modelId="{EB987BD9-8B0D-4CFE-93D2-F5C566E52F80}" type="presParOf" srcId="{2EF65DC9-04BF-4F99-9ECC-6D15D766A49A}" destId="{B40400C4-B95A-4DC7-82DC-A68A1A86735B}" srcOrd="8" destOrd="0" presId="urn:microsoft.com/office/officeart/2005/8/layout/vProcess5"/>
    <dgm:cxn modelId="{F267BE31-0A47-4ED5-9D83-FF8FBCEAFCB3}" type="presParOf" srcId="{2EF65DC9-04BF-4F99-9ECC-6D15D766A49A}" destId="{DC995FF2-DB00-41D6-9CB7-883F754025CF}" srcOrd="9" destOrd="0" presId="urn:microsoft.com/office/officeart/2005/8/layout/vProcess5"/>
    <dgm:cxn modelId="{0C33C2B3-ABDD-4862-AA2B-648F220E67DD}" type="presParOf" srcId="{2EF65DC9-04BF-4F99-9ECC-6D15D766A49A}" destId="{C6EE3F85-5C8B-45C0-96AE-B886329ED382}" srcOrd="10" destOrd="0" presId="urn:microsoft.com/office/officeart/2005/8/layout/vProcess5"/>
    <dgm:cxn modelId="{EE3A0CF9-3784-474E-9CAE-DF3BF2D19E83}" type="presParOf" srcId="{2EF65DC9-04BF-4F99-9ECC-6D15D766A49A}" destId="{2F5A0BEA-D58F-439C-8E41-324429779002}" srcOrd="11" destOrd="0" presId="urn:microsoft.com/office/officeart/2005/8/layout/vProcess5"/>
    <dgm:cxn modelId="{5E7D733B-40E1-491E-B098-8D6A248DA53C}" type="presParOf" srcId="{2EF65DC9-04BF-4F99-9ECC-6D15D766A49A}" destId="{3ABBED2A-35B1-45D9-B57F-00B6C3A6E77D}" srcOrd="12" destOrd="0" presId="urn:microsoft.com/office/officeart/2005/8/layout/vProcess5"/>
    <dgm:cxn modelId="{553DBC14-089D-4A53-95AC-B68C0F449594}" type="presParOf" srcId="{2EF65DC9-04BF-4F99-9ECC-6D15D766A49A}" destId="{19F84E05-4B61-4B00-A1A0-D5D1C2CA5F5A}" srcOrd="13" destOrd="0" presId="urn:microsoft.com/office/officeart/2005/8/layout/vProcess5"/>
    <dgm:cxn modelId="{4364D275-984F-41C7-9A99-92D8294F56A6}" type="presParOf" srcId="{2EF65DC9-04BF-4F99-9ECC-6D15D766A49A}" destId="{BED6BB17-176D-4561-AA92-E6DCD34D6BF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2E256C-9BA7-4CC7-9F99-A35B4A03F16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BEB2DB1-E3D0-4FD5-9BC3-2BBD99A8E878}">
      <dgm:prSet/>
      <dgm:spPr/>
      <dgm:t>
        <a:bodyPr/>
        <a:lstStyle/>
        <a:p>
          <a:r>
            <a:rPr lang="en-US" b="0" i="0"/>
            <a:t>To classify the images into their respective categories, we will build a CNN model (</a:t>
          </a:r>
          <a:r>
            <a:rPr lang="en-US" b="1" i="1" u="sng">
              <a:hlinkClick xmlns:r="http://schemas.openxmlformats.org/officeDocument/2006/relationships" r:id="rId1"/>
            </a:rPr>
            <a:t>Convolutional Neural Network</a:t>
          </a:r>
          <a:r>
            <a:rPr lang="en-US" b="0" i="0"/>
            <a:t>). CNN is best for image classification purposes.</a:t>
          </a:r>
          <a:endParaRPr lang="en-US"/>
        </a:p>
      </dgm:t>
    </dgm:pt>
    <dgm:pt modelId="{20F58BFE-0CB9-4388-89AD-A266510FB237}" type="parTrans" cxnId="{B9989057-680C-4CEA-B6C9-75CAC22BE40D}">
      <dgm:prSet/>
      <dgm:spPr/>
      <dgm:t>
        <a:bodyPr/>
        <a:lstStyle/>
        <a:p>
          <a:endParaRPr lang="en-US"/>
        </a:p>
      </dgm:t>
    </dgm:pt>
    <dgm:pt modelId="{CC43FACD-0208-408D-8B0F-53B93EE7459C}" type="sibTrans" cxnId="{B9989057-680C-4CEA-B6C9-75CAC22BE40D}">
      <dgm:prSet/>
      <dgm:spPr/>
      <dgm:t>
        <a:bodyPr/>
        <a:lstStyle/>
        <a:p>
          <a:endParaRPr lang="en-US"/>
        </a:p>
      </dgm:t>
    </dgm:pt>
    <dgm:pt modelId="{58C8CF16-B4A3-4912-8D6D-6EF9CEB254AB}">
      <dgm:prSet/>
      <dgm:spPr/>
      <dgm:t>
        <a:bodyPr/>
        <a:lstStyle/>
        <a:p>
          <a:r>
            <a:rPr lang="en-US" b="0" i="0"/>
            <a:t>The architecture of our model is:</a:t>
          </a:r>
          <a:endParaRPr lang="en-US"/>
        </a:p>
      </dgm:t>
    </dgm:pt>
    <dgm:pt modelId="{465CCAE7-BC9A-4C53-8E4E-7871F8A12850}" type="parTrans" cxnId="{997D10BC-6FF5-4D6E-848C-4C0480AC7B75}">
      <dgm:prSet/>
      <dgm:spPr/>
      <dgm:t>
        <a:bodyPr/>
        <a:lstStyle/>
        <a:p>
          <a:endParaRPr lang="en-US"/>
        </a:p>
      </dgm:t>
    </dgm:pt>
    <dgm:pt modelId="{1DD2651E-7BAC-425A-8D7E-F26F7C1CBBDA}" type="sibTrans" cxnId="{997D10BC-6FF5-4D6E-848C-4C0480AC7B75}">
      <dgm:prSet/>
      <dgm:spPr/>
      <dgm:t>
        <a:bodyPr/>
        <a:lstStyle/>
        <a:p>
          <a:endParaRPr lang="en-US"/>
        </a:p>
      </dgm:t>
    </dgm:pt>
    <dgm:pt modelId="{6E11837C-DA96-44F6-A088-268D93CBDFBE}">
      <dgm:prSet/>
      <dgm:spPr/>
      <dgm:t>
        <a:bodyPr/>
        <a:lstStyle/>
        <a:p>
          <a:r>
            <a:rPr lang="en-US" b="0" i="0"/>
            <a:t>2 Conv2D layer (filter=32, kernel_size=(5,5), activation=”relu”)</a:t>
          </a:r>
          <a:endParaRPr lang="en-US"/>
        </a:p>
      </dgm:t>
    </dgm:pt>
    <dgm:pt modelId="{62B2A1E6-168E-41C5-B8AA-A53C247E2E3E}" type="parTrans" cxnId="{91A7D691-D326-4717-AE08-5147952F627A}">
      <dgm:prSet/>
      <dgm:spPr/>
      <dgm:t>
        <a:bodyPr/>
        <a:lstStyle/>
        <a:p>
          <a:endParaRPr lang="en-US"/>
        </a:p>
      </dgm:t>
    </dgm:pt>
    <dgm:pt modelId="{A46FB277-F213-4853-915E-DAAE98732003}" type="sibTrans" cxnId="{91A7D691-D326-4717-AE08-5147952F627A}">
      <dgm:prSet/>
      <dgm:spPr/>
      <dgm:t>
        <a:bodyPr/>
        <a:lstStyle/>
        <a:p>
          <a:endParaRPr lang="en-US"/>
        </a:p>
      </dgm:t>
    </dgm:pt>
    <dgm:pt modelId="{C26F1DCB-E78E-432D-B2AB-C3898CB49A42}">
      <dgm:prSet/>
      <dgm:spPr/>
      <dgm:t>
        <a:bodyPr/>
        <a:lstStyle/>
        <a:p>
          <a:r>
            <a:rPr lang="en-US" b="0" i="0"/>
            <a:t>MaxPool2D layer ( pool_size=(2,2))</a:t>
          </a:r>
          <a:endParaRPr lang="en-US"/>
        </a:p>
      </dgm:t>
    </dgm:pt>
    <dgm:pt modelId="{43686485-064C-4399-BFFA-DBE6EA53D127}" type="parTrans" cxnId="{DD543976-B052-4270-86CF-8214EA0C3109}">
      <dgm:prSet/>
      <dgm:spPr/>
      <dgm:t>
        <a:bodyPr/>
        <a:lstStyle/>
        <a:p>
          <a:endParaRPr lang="en-US"/>
        </a:p>
      </dgm:t>
    </dgm:pt>
    <dgm:pt modelId="{B98EDFC1-325A-48F1-8EB6-24B6A9481190}" type="sibTrans" cxnId="{DD543976-B052-4270-86CF-8214EA0C3109}">
      <dgm:prSet/>
      <dgm:spPr/>
      <dgm:t>
        <a:bodyPr/>
        <a:lstStyle/>
        <a:p>
          <a:endParaRPr lang="en-US"/>
        </a:p>
      </dgm:t>
    </dgm:pt>
    <dgm:pt modelId="{5D95AB6D-E3C3-4774-B01C-501CE6C7F5D5}">
      <dgm:prSet/>
      <dgm:spPr/>
      <dgm:t>
        <a:bodyPr/>
        <a:lstStyle/>
        <a:p>
          <a:r>
            <a:rPr lang="en-US" b="0" i="0"/>
            <a:t>Dropout layer (rate=0.25)</a:t>
          </a:r>
          <a:endParaRPr lang="en-US"/>
        </a:p>
      </dgm:t>
    </dgm:pt>
    <dgm:pt modelId="{C5514B04-351A-4F54-A310-779471FE9074}" type="parTrans" cxnId="{42D007AB-34CD-483C-B90A-3DC4F2F3BEAE}">
      <dgm:prSet/>
      <dgm:spPr/>
      <dgm:t>
        <a:bodyPr/>
        <a:lstStyle/>
        <a:p>
          <a:endParaRPr lang="en-US"/>
        </a:p>
      </dgm:t>
    </dgm:pt>
    <dgm:pt modelId="{D48289D0-F0AD-44CD-B067-1639F070AE2B}" type="sibTrans" cxnId="{42D007AB-34CD-483C-B90A-3DC4F2F3BEAE}">
      <dgm:prSet/>
      <dgm:spPr/>
      <dgm:t>
        <a:bodyPr/>
        <a:lstStyle/>
        <a:p>
          <a:endParaRPr lang="en-US"/>
        </a:p>
      </dgm:t>
    </dgm:pt>
    <dgm:pt modelId="{50FC7768-6DCE-4657-A1AA-AABDF3D226CC}" type="pres">
      <dgm:prSet presAssocID="{252E256C-9BA7-4CC7-9F99-A35B4A03F164}" presName="linear" presStyleCnt="0">
        <dgm:presLayoutVars>
          <dgm:animLvl val="lvl"/>
          <dgm:resizeHandles val="exact"/>
        </dgm:presLayoutVars>
      </dgm:prSet>
      <dgm:spPr/>
    </dgm:pt>
    <dgm:pt modelId="{06376B81-58D2-46F0-8F10-328DB8B2678C}" type="pres">
      <dgm:prSet presAssocID="{4BEB2DB1-E3D0-4FD5-9BC3-2BBD99A8E878}" presName="parentText" presStyleLbl="node1" presStyleIdx="0" presStyleCnt="5">
        <dgm:presLayoutVars>
          <dgm:chMax val="0"/>
          <dgm:bulletEnabled val="1"/>
        </dgm:presLayoutVars>
      </dgm:prSet>
      <dgm:spPr/>
    </dgm:pt>
    <dgm:pt modelId="{8EDE6C72-5EA3-4BC5-868F-DEA51E319ABF}" type="pres">
      <dgm:prSet presAssocID="{CC43FACD-0208-408D-8B0F-53B93EE7459C}" presName="spacer" presStyleCnt="0"/>
      <dgm:spPr/>
    </dgm:pt>
    <dgm:pt modelId="{D39090F2-A781-4E0A-AA84-7290FB273C6E}" type="pres">
      <dgm:prSet presAssocID="{58C8CF16-B4A3-4912-8D6D-6EF9CEB254AB}" presName="parentText" presStyleLbl="node1" presStyleIdx="1" presStyleCnt="5">
        <dgm:presLayoutVars>
          <dgm:chMax val="0"/>
          <dgm:bulletEnabled val="1"/>
        </dgm:presLayoutVars>
      </dgm:prSet>
      <dgm:spPr/>
    </dgm:pt>
    <dgm:pt modelId="{417F09BB-0316-4C94-81BA-F7038314B840}" type="pres">
      <dgm:prSet presAssocID="{1DD2651E-7BAC-425A-8D7E-F26F7C1CBBDA}" presName="spacer" presStyleCnt="0"/>
      <dgm:spPr/>
    </dgm:pt>
    <dgm:pt modelId="{29712FF5-6A16-43AF-998B-5E7B39A5810C}" type="pres">
      <dgm:prSet presAssocID="{6E11837C-DA96-44F6-A088-268D93CBDFBE}" presName="parentText" presStyleLbl="node1" presStyleIdx="2" presStyleCnt="5">
        <dgm:presLayoutVars>
          <dgm:chMax val="0"/>
          <dgm:bulletEnabled val="1"/>
        </dgm:presLayoutVars>
      </dgm:prSet>
      <dgm:spPr/>
    </dgm:pt>
    <dgm:pt modelId="{9642932B-F26E-49CE-8589-9350A70FF164}" type="pres">
      <dgm:prSet presAssocID="{A46FB277-F213-4853-915E-DAAE98732003}" presName="spacer" presStyleCnt="0"/>
      <dgm:spPr/>
    </dgm:pt>
    <dgm:pt modelId="{7BB56AF4-5D7B-4C4D-832E-17719EA55102}" type="pres">
      <dgm:prSet presAssocID="{C26F1DCB-E78E-432D-B2AB-C3898CB49A42}" presName="parentText" presStyleLbl="node1" presStyleIdx="3" presStyleCnt="5">
        <dgm:presLayoutVars>
          <dgm:chMax val="0"/>
          <dgm:bulletEnabled val="1"/>
        </dgm:presLayoutVars>
      </dgm:prSet>
      <dgm:spPr/>
    </dgm:pt>
    <dgm:pt modelId="{DBA269B0-F1D3-43B4-BBBD-25FD64506CC8}" type="pres">
      <dgm:prSet presAssocID="{B98EDFC1-325A-48F1-8EB6-24B6A9481190}" presName="spacer" presStyleCnt="0"/>
      <dgm:spPr/>
    </dgm:pt>
    <dgm:pt modelId="{F9586D9B-B023-4CFC-A0D6-5E2176A9CA04}" type="pres">
      <dgm:prSet presAssocID="{5D95AB6D-E3C3-4774-B01C-501CE6C7F5D5}" presName="parentText" presStyleLbl="node1" presStyleIdx="4" presStyleCnt="5">
        <dgm:presLayoutVars>
          <dgm:chMax val="0"/>
          <dgm:bulletEnabled val="1"/>
        </dgm:presLayoutVars>
      </dgm:prSet>
      <dgm:spPr/>
    </dgm:pt>
  </dgm:ptLst>
  <dgm:cxnLst>
    <dgm:cxn modelId="{98E77E2D-A66C-41E6-A348-49850072627D}" type="presOf" srcId="{6E11837C-DA96-44F6-A088-268D93CBDFBE}" destId="{29712FF5-6A16-43AF-998B-5E7B39A5810C}" srcOrd="0" destOrd="0" presId="urn:microsoft.com/office/officeart/2005/8/layout/vList2"/>
    <dgm:cxn modelId="{A5F5066B-D99D-47CC-B37E-63B4A80A328B}" type="presOf" srcId="{C26F1DCB-E78E-432D-B2AB-C3898CB49A42}" destId="{7BB56AF4-5D7B-4C4D-832E-17719EA55102}" srcOrd="0" destOrd="0" presId="urn:microsoft.com/office/officeart/2005/8/layout/vList2"/>
    <dgm:cxn modelId="{2122B673-4C3D-47EB-8471-C4CBB39EEC05}" type="presOf" srcId="{58C8CF16-B4A3-4912-8D6D-6EF9CEB254AB}" destId="{D39090F2-A781-4E0A-AA84-7290FB273C6E}" srcOrd="0" destOrd="0" presId="urn:microsoft.com/office/officeart/2005/8/layout/vList2"/>
    <dgm:cxn modelId="{1A4EA474-39EA-4566-A5F9-112DB0280FA0}" type="presOf" srcId="{5D95AB6D-E3C3-4774-B01C-501CE6C7F5D5}" destId="{F9586D9B-B023-4CFC-A0D6-5E2176A9CA04}" srcOrd="0" destOrd="0" presId="urn:microsoft.com/office/officeart/2005/8/layout/vList2"/>
    <dgm:cxn modelId="{DD543976-B052-4270-86CF-8214EA0C3109}" srcId="{252E256C-9BA7-4CC7-9F99-A35B4A03F164}" destId="{C26F1DCB-E78E-432D-B2AB-C3898CB49A42}" srcOrd="3" destOrd="0" parTransId="{43686485-064C-4399-BFFA-DBE6EA53D127}" sibTransId="{B98EDFC1-325A-48F1-8EB6-24B6A9481190}"/>
    <dgm:cxn modelId="{B9989057-680C-4CEA-B6C9-75CAC22BE40D}" srcId="{252E256C-9BA7-4CC7-9F99-A35B4A03F164}" destId="{4BEB2DB1-E3D0-4FD5-9BC3-2BBD99A8E878}" srcOrd="0" destOrd="0" parTransId="{20F58BFE-0CB9-4388-89AD-A266510FB237}" sibTransId="{CC43FACD-0208-408D-8B0F-53B93EE7459C}"/>
    <dgm:cxn modelId="{91A7D691-D326-4717-AE08-5147952F627A}" srcId="{252E256C-9BA7-4CC7-9F99-A35B4A03F164}" destId="{6E11837C-DA96-44F6-A088-268D93CBDFBE}" srcOrd="2" destOrd="0" parTransId="{62B2A1E6-168E-41C5-B8AA-A53C247E2E3E}" sibTransId="{A46FB277-F213-4853-915E-DAAE98732003}"/>
    <dgm:cxn modelId="{42D007AB-34CD-483C-B90A-3DC4F2F3BEAE}" srcId="{252E256C-9BA7-4CC7-9F99-A35B4A03F164}" destId="{5D95AB6D-E3C3-4774-B01C-501CE6C7F5D5}" srcOrd="4" destOrd="0" parTransId="{C5514B04-351A-4F54-A310-779471FE9074}" sibTransId="{D48289D0-F0AD-44CD-B067-1639F070AE2B}"/>
    <dgm:cxn modelId="{997D10BC-6FF5-4D6E-848C-4C0480AC7B75}" srcId="{252E256C-9BA7-4CC7-9F99-A35B4A03F164}" destId="{58C8CF16-B4A3-4912-8D6D-6EF9CEB254AB}" srcOrd="1" destOrd="0" parTransId="{465CCAE7-BC9A-4C53-8E4E-7871F8A12850}" sibTransId="{1DD2651E-7BAC-425A-8D7E-F26F7C1CBBDA}"/>
    <dgm:cxn modelId="{2B3CBFC0-5657-4A2F-9725-5ED51DEC5179}" type="presOf" srcId="{4BEB2DB1-E3D0-4FD5-9BC3-2BBD99A8E878}" destId="{06376B81-58D2-46F0-8F10-328DB8B2678C}" srcOrd="0" destOrd="0" presId="urn:microsoft.com/office/officeart/2005/8/layout/vList2"/>
    <dgm:cxn modelId="{DFAEE4D0-333F-49E9-8090-611048CE9112}" type="presOf" srcId="{252E256C-9BA7-4CC7-9F99-A35B4A03F164}" destId="{50FC7768-6DCE-4657-A1AA-AABDF3D226CC}" srcOrd="0" destOrd="0" presId="urn:microsoft.com/office/officeart/2005/8/layout/vList2"/>
    <dgm:cxn modelId="{AD1BCD49-E981-4D18-9D94-AB3215A09079}" type="presParOf" srcId="{50FC7768-6DCE-4657-A1AA-AABDF3D226CC}" destId="{06376B81-58D2-46F0-8F10-328DB8B2678C}" srcOrd="0" destOrd="0" presId="urn:microsoft.com/office/officeart/2005/8/layout/vList2"/>
    <dgm:cxn modelId="{7F1C2FBB-E275-419D-8490-A28EB38A22FB}" type="presParOf" srcId="{50FC7768-6DCE-4657-A1AA-AABDF3D226CC}" destId="{8EDE6C72-5EA3-4BC5-868F-DEA51E319ABF}" srcOrd="1" destOrd="0" presId="urn:microsoft.com/office/officeart/2005/8/layout/vList2"/>
    <dgm:cxn modelId="{4857F4EF-7048-4C2D-81FE-9B673E66729C}" type="presParOf" srcId="{50FC7768-6DCE-4657-A1AA-AABDF3D226CC}" destId="{D39090F2-A781-4E0A-AA84-7290FB273C6E}" srcOrd="2" destOrd="0" presId="urn:microsoft.com/office/officeart/2005/8/layout/vList2"/>
    <dgm:cxn modelId="{03485F7D-31DB-42CD-9473-0619C9FF2D3B}" type="presParOf" srcId="{50FC7768-6DCE-4657-A1AA-AABDF3D226CC}" destId="{417F09BB-0316-4C94-81BA-F7038314B840}" srcOrd="3" destOrd="0" presId="urn:microsoft.com/office/officeart/2005/8/layout/vList2"/>
    <dgm:cxn modelId="{4B9B7BD6-44D9-4621-8555-A90634202D13}" type="presParOf" srcId="{50FC7768-6DCE-4657-A1AA-AABDF3D226CC}" destId="{29712FF5-6A16-43AF-998B-5E7B39A5810C}" srcOrd="4" destOrd="0" presId="urn:microsoft.com/office/officeart/2005/8/layout/vList2"/>
    <dgm:cxn modelId="{C6D8478D-6EAA-403C-A803-C45B4F3B0963}" type="presParOf" srcId="{50FC7768-6DCE-4657-A1AA-AABDF3D226CC}" destId="{9642932B-F26E-49CE-8589-9350A70FF164}" srcOrd="5" destOrd="0" presId="urn:microsoft.com/office/officeart/2005/8/layout/vList2"/>
    <dgm:cxn modelId="{16E19A62-7FF2-4A7C-BA95-27887E1748A3}" type="presParOf" srcId="{50FC7768-6DCE-4657-A1AA-AABDF3D226CC}" destId="{7BB56AF4-5D7B-4C4D-832E-17719EA55102}" srcOrd="6" destOrd="0" presId="urn:microsoft.com/office/officeart/2005/8/layout/vList2"/>
    <dgm:cxn modelId="{8C67892E-612B-4B9F-A962-04BDA55C5200}" type="presParOf" srcId="{50FC7768-6DCE-4657-A1AA-AABDF3D226CC}" destId="{DBA269B0-F1D3-43B4-BBBD-25FD64506CC8}" srcOrd="7" destOrd="0" presId="urn:microsoft.com/office/officeart/2005/8/layout/vList2"/>
    <dgm:cxn modelId="{E08884A6-9A88-4763-BA3F-C378D64B3EF6}" type="presParOf" srcId="{50FC7768-6DCE-4657-A1AA-AABDF3D226CC}" destId="{F9586D9B-B023-4CFC-A0D6-5E2176A9CA0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1597C-6E37-4D7D-81A4-FC5013FDE8AB}">
      <dsp:nvSpPr>
        <dsp:cNvPr id="0" name=""/>
        <dsp:cNvSpPr/>
      </dsp:nvSpPr>
      <dsp:spPr>
        <a:xfrm>
          <a:off x="0" y="78150"/>
          <a:ext cx="6628804" cy="11583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Object identification has many applications in various fields. This project aims to identify a traffic sign from a </a:t>
          </a:r>
          <a:endParaRPr lang="en-US" sz="2200" kern="1200"/>
        </a:p>
      </dsp:txBody>
      <dsp:txXfrm>
        <a:off x="56544" y="134694"/>
        <a:ext cx="6515716" cy="1045212"/>
      </dsp:txXfrm>
    </dsp:sp>
    <dsp:sp modelId="{BED43FF2-1CEB-48CA-B3CA-ED2886642C33}">
      <dsp:nvSpPr>
        <dsp:cNvPr id="0" name=""/>
        <dsp:cNvSpPr/>
      </dsp:nvSpPr>
      <dsp:spPr>
        <a:xfrm>
          <a:off x="0" y="1299810"/>
          <a:ext cx="6628804" cy="11583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Digital image. This would be useful in an autonomous vehicle application. These ideas and methods could also be used in other areas.</a:t>
          </a:r>
        </a:p>
      </dsp:txBody>
      <dsp:txXfrm>
        <a:off x="56544" y="1356354"/>
        <a:ext cx="6515716" cy="1045212"/>
      </dsp:txXfrm>
    </dsp:sp>
    <dsp:sp modelId="{146AC77C-1FE3-4103-B813-414DEBBC1DBA}">
      <dsp:nvSpPr>
        <dsp:cNvPr id="0" name=""/>
        <dsp:cNvSpPr/>
      </dsp:nvSpPr>
      <dsp:spPr>
        <a:xfrm>
          <a:off x="0" y="2521470"/>
          <a:ext cx="6628804" cy="11583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overall objective of this project is to write a program what will identify a traffic sign from a digital photograph.</a:t>
          </a:r>
        </a:p>
      </dsp:txBody>
      <dsp:txXfrm>
        <a:off x="56544" y="2578014"/>
        <a:ext cx="6515716" cy="1045212"/>
      </dsp:txXfrm>
    </dsp:sp>
    <dsp:sp modelId="{0EC2372E-7ACA-4339-802B-1445287B5197}">
      <dsp:nvSpPr>
        <dsp:cNvPr id="0" name=""/>
        <dsp:cNvSpPr/>
      </dsp:nvSpPr>
      <dsp:spPr>
        <a:xfrm>
          <a:off x="0" y="3743130"/>
          <a:ext cx="6628804" cy="11583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Traffic signs appear in diverse background situations and, at times, may be partially obscured.</a:t>
          </a:r>
        </a:p>
      </dsp:txBody>
      <dsp:txXfrm>
        <a:off x="56544" y="3799674"/>
        <a:ext cx="6515716" cy="1045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17BBE-4AD5-4FC2-BE9C-46E16982288C}">
      <dsp:nvSpPr>
        <dsp:cNvPr id="0" name=""/>
        <dsp:cNvSpPr/>
      </dsp:nvSpPr>
      <dsp:spPr>
        <a:xfrm>
          <a:off x="0" y="0"/>
          <a:ext cx="7405962" cy="736826"/>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Our approach to building this traffic sign classification model is discussed in four steps:</a:t>
          </a:r>
          <a:endParaRPr lang="en-US" sz="2000" kern="1200"/>
        </a:p>
      </dsp:txBody>
      <dsp:txXfrm>
        <a:off x="21581" y="21581"/>
        <a:ext cx="6524659" cy="693664"/>
      </dsp:txXfrm>
    </dsp:sp>
    <dsp:sp modelId="{1B8B0E1A-4526-42A3-A5F0-7481247EE3E2}">
      <dsp:nvSpPr>
        <dsp:cNvPr id="0" name=""/>
        <dsp:cNvSpPr/>
      </dsp:nvSpPr>
      <dsp:spPr>
        <a:xfrm>
          <a:off x="553042" y="839163"/>
          <a:ext cx="7405962" cy="736826"/>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Explore the dataset</a:t>
          </a:r>
          <a:endParaRPr lang="en-US" sz="2000" kern="1200"/>
        </a:p>
      </dsp:txBody>
      <dsp:txXfrm>
        <a:off x="574623" y="860744"/>
        <a:ext cx="6330820" cy="693664"/>
      </dsp:txXfrm>
    </dsp:sp>
    <dsp:sp modelId="{8BAD7306-60AB-432B-B895-D88869D38354}">
      <dsp:nvSpPr>
        <dsp:cNvPr id="0" name=""/>
        <dsp:cNvSpPr/>
      </dsp:nvSpPr>
      <dsp:spPr>
        <a:xfrm>
          <a:off x="1106085" y="1678327"/>
          <a:ext cx="7405962" cy="736826"/>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Build a CNN model</a:t>
          </a:r>
          <a:endParaRPr lang="en-US" sz="2000" kern="1200"/>
        </a:p>
      </dsp:txBody>
      <dsp:txXfrm>
        <a:off x="1127666" y="1699908"/>
        <a:ext cx="6330820" cy="693664"/>
      </dsp:txXfrm>
    </dsp:sp>
    <dsp:sp modelId="{9785B361-D533-4C6F-83EA-777DFEA6E5C6}">
      <dsp:nvSpPr>
        <dsp:cNvPr id="0" name=""/>
        <dsp:cNvSpPr/>
      </dsp:nvSpPr>
      <dsp:spPr>
        <a:xfrm>
          <a:off x="1659127" y="2517491"/>
          <a:ext cx="7405962" cy="736826"/>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Train and validate the model</a:t>
          </a:r>
          <a:endParaRPr lang="en-US" sz="2000" kern="1200"/>
        </a:p>
      </dsp:txBody>
      <dsp:txXfrm>
        <a:off x="1680708" y="2539072"/>
        <a:ext cx="6330820" cy="693664"/>
      </dsp:txXfrm>
    </dsp:sp>
    <dsp:sp modelId="{D4E08B2F-BD78-4032-9CF3-A7D53DE211A7}">
      <dsp:nvSpPr>
        <dsp:cNvPr id="0" name=""/>
        <dsp:cNvSpPr/>
      </dsp:nvSpPr>
      <dsp:spPr>
        <a:xfrm>
          <a:off x="2212170" y="3356655"/>
          <a:ext cx="7405962" cy="736826"/>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Test the model with test dataset</a:t>
          </a:r>
          <a:endParaRPr lang="en-US" sz="2000" kern="1200"/>
        </a:p>
      </dsp:txBody>
      <dsp:txXfrm>
        <a:off x="2233751" y="3378236"/>
        <a:ext cx="6330820" cy="693664"/>
      </dsp:txXfrm>
    </dsp:sp>
    <dsp:sp modelId="{E8070114-FA71-455C-90EA-FF5BE10F29F2}">
      <dsp:nvSpPr>
        <dsp:cNvPr id="0" name=""/>
        <dsp:cNvSpPr/>
      </dsp:nvSpPr>
      <dsp:spPr>
        <a:xfrm>
          <a:off x="6927025" y="538292"/>
          <a:ext cx="478937" cy="478937"/>
        </a:xfrm>
        <a:prstGeom prst="downArrow">
          <a:avLst>
            <a:gd name="adj1" fmla="val 55000"/>
            <a:gd name="adj2" fmla="val 45000"/>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034786" y="538292"/>
        <a:ext cx="263415" cy="360400"/>
      </dsp:txXfrm>
    </dsp:sp>
    <dsp:sp modelId="{B97F4C60-ECF3-40DF-8FF1-9E508D0CF369}">
      <dsp:nvSpPr>
        <dsp:cNvPr id="0" name=""/>
        <dsp:cNvSpPr/>
      </dsp:nvSpPr>
      <dsp:spPr>
        <a:xfrm>
          <a:off x="7480067" y="1377456"/>
          <a:ext cx="478937" cy="478937"/>
        </a:xfrm>
        <a:prstGeom prst="downArrow">
          <a:avLst>
            <a:gd name="adj1" fmla="val 55000"/>
            <a:gd name="adj2" fmla="val 45000"/>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87828" y="1377456"/>
        <a:ext cx="263415" cy="360400"/>
      </dsp:txXfrm>
    </dsp:sp>
    <dsp:sp modelId="{B40400C4-B95A-4DC7-82DC-A68A1A86735B}">
      <dsp:nvSpPr>
        <dsp:cNvPr id="0" name=""/>
        <dsp:cNvSpPr/>
      </dsp:nvSpPr>
      <dsp:spPr>
        <a:xfrm>
          <a:off x="8033110" y="2204340"/>
          <a:ext cx="478937" cy="478937"/>
        </a:xfrm>
        <a:prstGeom prst="downArrow">
          <a:avLst>
            <a:gd name="adj1" fmla="val 55000"/>
            <a:gd name="adj2" fmla="val 45000"/>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140871" y="2204340"/>
        <a:ext cx="263415" cy="360400"/>
      </dsp:txXfrm>
    </dsp:sp>
    <dsp:sp modelId="{DC995FF2-DB00-41D6-9CB7-883F754025CF}">
      <dsp:nvSpPr>
        <dsp:cNvPr id="0" name=""/>
        <dsp:cNvSpPr/>
      </dsp:nvSpPr>
      <dsp:spPr>
        <a:xfrm>
          <a:off x="8586152" y="3051690"/>
          <a:ext cx="478937" cy="478937"/>
        </a:xfrm>
        <a:prstGeom prst="downArrow">
          <a:avLst>
            <a:gd name="adj1" fmla="val 55000"/>
            <a:gd name="adj2" fmla="val 45000"/>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93913" y="3051690"/>
        <a:ext cx="263415" cy="360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76B81-58D2-46F0-8F10-328DB8B2678C}">
      <dsp:nvSpPr>
        <dsp:cNvPr id="0" name=""/>
        <dsp:cNvSpPr/>
      </dsp:nvSpPr>
      <dsp:spPr>
        <a:xfrm>
          <a:off x="0" y="16860"/>
          <a:ext cx="6628804" cy="9476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To classify the images into their respective categories, we will build a CNN model (</a:t>
          </a:r>
          <a:r>
            <a:rPr lang="en-US" sz="1800" b="1" i="1" u="sng" kern="1200">
              <a:hlinkClick xmlns:r="http://schemas.openxmlformats.org/officeDocument/2006/relationships" r:id="rId1"/>
            </a:rPr>
            <a:t>Convolutional Neural Network</a:t>
          </a:r>
          <a:r>
            <a:rPr lang="en-US" sz="1800" b="0" i="0" kern="1200"/>
            <a:t>). CNN is best for image classification purposes.</a:t>
          </a:r>
          <a:endParaRPr lang="en-US" sz="1800" kern="1200"/>
        </a:p>
      </dsp:txBody>
      <dsp:txXfrm>
        <a:off x="46263" y="63123"/>
        <a:ext cx="6536278" cy="855173"/>
      </dsp:txXfrm>
    </dsp:sp>
    <dsp:sp modelId="{D39090F2-A781-4E0A-AA84-7290FB273C6E}">
      <dsp:nvSpPr>
        <dsp:cNvPr id="0" name=""/>
        <dsp:cNvSpPr/>
      </dsp:nvSpPr>
      <dsp:spPr>
        <a:xfrm>
          <a:off x="0" y="1016400"/>
          <a:ext cx="6628804" cy="947699"/>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 architecture of our model is:</a:t>
          </a:r>
          <a:endParaRPr lang="en-US" sz="1800" kern="1200"/>
        </a:p>
      </dsp:txBody>
      <dsp:txXfrm>
        <a:off x="46263" y="1062663"/>
        <a:ext cx="6536278" cy="855173"/>
      </dsp:txXfrm>
    </dsp:sp>
    <dsp:sp modelId="{29712FF5-6A16-43AF-998B-5E7B39A5810C}">
      <dsp:nvSpPr>
        <dsp:cNvPr id="0" name=""/>
        <dsp:cNvSpPr/>
      </dsp:nvSpPr>
      <dsp:spPr>
        <a:xfrm>
          <a:off x="0" y="2015940"/>
          <a:ext cx="6628804" cy="9476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2 Conv2D layer (filter=32, kernel_size=(5,5), activation=”relu”)</a:t>
          </a:r>
          <a:endParaRPr lang="en-US" sz="1800" kern="1200"/>
        </a:p>
      </dsp:txBody>
      <dsp:txXfrm>
        <a:off x="46263" y="2062203"/>
        <a:ext cx="6536278" cy="855173"/>
      </dsp:txXfrm>
    </dsp:sp>
    <dsp:sp modelId="{7BB56AF4-5D7B-4C4D-832E-17719EA55102}">
      <dsp:nvSpPr>
        <dsp:cNvPr id="0" name=""/>
        <dsp:cNvSpPr/>
      </dsp:nvSpPr>
      <dsp:spPr>
        <a:xfrm>
          <a:off x="0" y="3015480"/>
          <a:ext cx="6628804" cy="947699"/>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MaxPool2D layer ( pool_size=(2,2))</a:t>
          </a:r>
          <a:endParaRPr lang="en-US" sz="1800" kern="1200"/>
        </a:p>
      </dsp:txBody>
      <dsp:txXfrm>
        <a:off x="46263" y="3061743"/>
        <a:ext cx="6536278" cy="855173"/>
      </dsp:txXfrm>
    </dsp:sp>
    <dsp:sp modelId="{F9586D9B-B023-4CFC-A0D6-5E2176A9CA04}">
      <dsp:nvSpPr>
        <dsp:cNvPr id="0" name=""/>
        <dsp:cNvSpPr/>
      </dsp:nvSpPr>
      <dsp:spPr>
        <a:xfrm>
          <a:off x="0" y="4015020"/>
          <a:ext cx="6628804" cy="9476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Dropout layer (rate=0.25)</a:t>
          </a:r>
          <a:endParaRPr lang="en-US" sz="1800" kern="1200"/>
        </a:p>
      </dsp:txBody>
      <dsp:txXfrm>
        <a:off x="46263" y="4061283"/>
        <a:ext cx="6536278" cy="8551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971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770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3146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8726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7335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3695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6002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772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989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6160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629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100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913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870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793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61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383425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meowmeowmeowmeowmeow/gtsrb-german-traffic-sig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2851" y="4023577"/>
            <a:ext cx="11533741" cy="1927116"/>
          </a:xfrm>
        </p:spPr>
        <p:txBody>
          <a:bodyPr>
            <a:noAutofit/>
          </a:bodyPr>
          <a:lstStyle/>
          <a:p>
            <a:pPr>
              <a:lnSpc>
                <a:spcPct val="107000"/>
              </a:lnSpc>
              <a:spcAft>
                <a:spcPts val="1767"/>
              </a:spcAft>
              <a:tabLst>
                <a:tab pos="3049617" algn="ctr"/>
                <a:tab pos="4878371" algn="ctr"/>
                <a:tab pos="7715480" algn="r"/>
              </a:tabLst>
            </a:pPr>
            <a:r>
              <a:rPr lang="en-US" sz="3200" dirty="0">
                <a:solidFill>
                  <a:schemeClr val="accent6">
                    <a:lumMod val="75000"/>
                  </a:schemeClr>
                </a:solidFill>
              </a:rPr>
              <a:t>           Traffic Sign Classifier</a:t>
            </a:r>
            <a:br>
              <a:rPr lang="en-US" sz="3200" dirty="0">
                <a:solidFill>
                  <a:schemeClr val="accent6">
                    <a:lumMod val="75000"/>
                  </a:schemeClr>
                </a:solidFill>
              </a:rPr>
            </a:br>
            <a:br>
              <a:rPr lang="en-US" sz="3200" dirty="0">
                <a:solidFill>
                  <a:schemeClr val="accent6">
                    <a:lumMod val="75000"/>
                  </a:schemeClr>
                </a:solidFill>
              </a:rPr>
            </a:b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	                                                                                        Submitted by: </a:t>
            </a:r>
            <a:br>
              <a:rPr lang="en-IN" sz="2400" dirty="0">
                <a:latin typeface="Calibri" panose="020F0502020204030204" pitchFamily="34" charset="0"/>
                <a:ea typeface="Calibri" panose="020F0502020204030204" pitchFamily="34" charset="0"/>
                <a:cs typeface="Times New Roman" panose="02020603050405020304" pitchFamily="18" charset="0"/>
              </a:rPr>
            </a:br>
            <a:r>
              <a:rPr lang="en-IN" sz="2400" dirty="0">
                <a:latin typeface="Calibri" panose="020F0502020204030204" pitchFamily="34" charset="0"/>
                <a:ea typeface="Calibri" panose="020F0502020204030204" pitchFamily="34" charset="0"/>
                <a:cs typeface="Times New Roman" panose="02020603050405020304" pitchFamily="18" charset="0"/>
              </a:rPr>
              <a:t>                            Vaibhav Kumar Kapriyal</a:t>
            </a:r>
            <a:r>
              <a:rPr lang="en-IN" sz="1867" dirty="0">
                <a:latin typeface="Times New Roman" panose="02020603050405020304" pitchFamily="18" charset="0"/>
                <a:ea typeface="Times New Roman" panose="02020603050405020304" pitchFamily="18" charset="0"/>
                <a:cs typeface="Times New Roman" panose="02020603050405020304" pitchFamily="18" charset="0"/>
              </a:rPr>
              <a:t>	                           </a:t>
            </a:r>
            <a:br>
              <a:rPr lang="en-IN" sz="1867" dirty="0">
                <a:latin typeface="Calibri" panose="020F0502020204030204" pitchFamily="34" charset="0"/>
                <a:ea typeface="Calibri" panose="020F0502020204030204" pitchFamily="34" charset="0"/>
                <a:cs typeface="Times New Roman" panose="02020603050405020304" pitchFamily="18" charset="0"/>
              </a:rPr>
            </a:br>
            <a:r>
              <a:rPr lang="en-IN" sz="1867"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67" b="1" dirty="0">
                <a:latin typeface="Times New Roman" panose="02020603050405020304" pitchFamily="18" charset="0"/>
                <a:ea typeface="Times New Roman" panose="02020603050405020304" pitchFamily="18" charset="0"/>
                <a:cs typeface="Times New Roman" panose="02020603050405020304" pitchFamily="18" charset="0"/>
              </a:rPr>
              <a:t>                                                                University Roll No.:</a:t>
            </a:r>
            <a:r>
              <a:rPr lang="en-IN" sz="1867" dirty="0">
                <a:latin typeface="Times New Roman" panose="02020603050405020304" pitchFamily="18" charset="0"/>
                <a:ea typeface="Times New Roman" panose="02020603050405020304" pitchFamily="18" charset="0"/>
                <a:cs typeface="Times New Roman" panose="02020603050405020304" pitchFamily="18" charset="0"/>
              </a:rPr>
              <a:t> 2018837                   </a:t>
            </a:r>
            <a:br>
              <a:rPr lang="en-IN" sz="1867" dirty="0">
                <a:latin typeface="Calibri" panose="020F0502020204030204" pitchFamily="34" charset="0"/>
                <a:ea typeface="Calibri" panose="020F0502020204030204" pitchFamily="34" charset="0"/>
                <a:cs typeface="Times New Roman" panose="02020603050405020304" pitchFamily="18" charset="0"/>
              </a:rPr>
            </a:br>
            <a:r>
              <a:rPr lang="en-IN" sz="1867"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67" b="1" dirty="0">
                <a:latin typeface="Times New Roman" panose="02020603050405020304" pitchFamily="18" charset="0"/>
                <a:ea typeface="Times New Roman" panose="02020603050405020304" pitchFamily="18" charset="0"/>
                <a:cs typeface="Times New Roman" panose="02020603050405020304" pitchFamily="18" charset="0"/>
              </a:rPr>
              <a:t>Class Roll. No./Section:</a:t>
            </a:r>
            <a:r>
              <a:rPr lang="en-IN" sz="1867" dirty="0">
                <a:latin typeface="Times New Roman" panose="02020603050405020304" pitchFamily="18" charset="0"/>
                <a:ea typeface="Times New Roman" panose="02020603050405020304" pitchFamily="18" charset="0"/>
                <a:cs typeface="Times New Roman" panose="02020603050405020304" pitchFamily="18" charset="0"/>
              </a:rPr>
              <a:t> 59/A</a:t>
            </a:r>
            <a:br>
              <a:rPr lang="en-IN" sz="1867" dirty="0">
                <a:latin typeface="Calibri" panose="020F0502020204030204" pitchFamily="34" charset="0"/>
                <a:ea typeface="Calibri" panose="020F0502020204030204" pitchFamily="34" charset="0"/>
                <a:cs typeface="Times New Roman" panose="02020603050405020304" pitchFamily="18" charset="0"/>
              </a:rPr>
            </a:br>
            <a:endParaRPr lang="en-US" sz="1867" dirty="0">
              <a:solidFill>
                <a:schemeClr val="accent6">
                  <a:lumMod val="75000"/>
                </a:schemeClr>
              </a:solidFill>
            </a:endParaRPr>
          </a:p>
        </p:txBody>
      </p:sp>
      <p:sp>
        <p:nvSpPr>
          <p:cNvPr id="4" name="Rectangle 3">
            <a:extLst>
              <a:ext uri="{FF2B5EF4-FFF2-40B4-BE49-F238E27FC236}">
                <a16:creationId xmlns:a16="http://schemas.microsoft.com/office/drawing/2014/main" id="{E07FD731-DFDC-4D33-A176-BE27768C890C}"/>
              </a:ext>
            </a:extLst>
          </p:cNvPr>
          <p:cNvSpPr/>
          <p:nvPr/>
        </p:nvSpPr>
        <p:spPr>
          <a:xfrm>
            <a:off x="4165102" y="1170387"/>
            <a:ext cx="3181319" cy="1764457"/>
          </a:xfrm>
          <a:prstGeom prst="rect">
            <a:avLst/>
          </a:prstGeom>
          <a:noFill/>
        </p:spPr>
        <p:txBody>
          <a:bodyPr wrap="none" lIns="121920" tIns="60960" rIns="121920" bIns="60960">
            <a:spAutoFit/>
          </a:bodyPr>
          <a:lstStyle/>
          <a:p>
            <a:pPr algn="ctr"/>
            <a:endParaRPr lang="en-US" sz="2133" dirty="0">
              <a:ln w="0"/>
              <a:effectLst>
                <a:outerShdw blurRad="38100" dist="19050" dir="2700000" algn="tl" rotWithShape="0">
                  <a:schemeClr val="dk1">
                    <a:alpha val="40000"/>
                  </a:schemeClr>
                </a:outerShdw>
              </a:effectLst>
            </a:endParaRPr>
          </a:p>
          <a:p>
            <a:pPr algn="ctr"/>
            <a:endParaRPr lang="en-US" sz="2133" dirty="0">
              <a:ln w="0"/>
              <a:effectLst>
                <a:outerShdw blurRad="38100" dist="19050" dir="2700000" algn="tl" rotWithShape="0">
                  <a:schemeClr val="dk1">
                    <a:alpha val="40000"/>
                  </a:schemeClr>
                </a:outerShdw>
              </a:effectLst>
            </a:endParaRPr>
          </a:p>
          <a:p>
            <a:pPr algn="ctr"/>
            <a:endParaRPr lang="en-US" sz="2133" dirty="0">
              <a:ln w="0"/>
              <a:effectLst>
                <a:outerShdw blurRad="38100" dist="19050" dir="2700000" algn="tl" rotWithShape="0">
                  <a:schemeClr val="dk1">
                    <a:alpha val="40000"/>
                  </a:schemeClr>
                </a:outerShdw>
              </a:effectLst>
            </a:endParaRPr>
          </a:p>
          <a:p>
            <a:pPr algn="ctr"/>
            <a:r>
              <a:rPr lang="en-US" sz="4267" dirty="0">
                <a:ln w="0"/>
                <a:effectLst>
                  <a:outerShdw blurRad="38100" dist="19050" dir="2700000" algn="tl" rotWithShape="0">
                    <a:schemeClr val="dk1">
                      <a:alpha val="40000"/>
                    </a:schemeClr>
                  </a:outerShdw>
                </a:effectLst>
              </a:rPr>
              <a:t>Mini Project</a:t>
            </a:r>
          </a:p>
        </p:txBody>
      </p:sp>
      <p:sp>
        <p:nvSpPr>
          <p:cNvPr id="13" name="Rectangle 14">
            <a:extLst>
              <a:ext uri="{FF2B5EF4-FFF2-40B4-BE49-F238E27FC236}">
                <a16:creationId xmlns:a16="http://schemas.microsoft.com/office/drawing/2014/main" id="{1F7F4F75-CE72-4A5A-B582-34707A57C6C2}"/>
              </a:ext>
            </a:extLst>
          </p:cNvPr>
          <p:cNvSpPr>
            <a:spLocks noChangeArrowheads="1"/>
          </p:cNvSpPr>
          <p:nvPr/>
        </p:nvSpPr>
        <p:spPr bwMode="auto">
          <a:xfrm>
            <a:off x="0" y="120134"/>
            <a:ext cx="24776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pPr>
            <a:r>
              <a:rPr lang="en-US" altLang="en-US" sz="1600">
                <a:latin typeface="Calibri" panose="020F0502020204030204" pitchFamily="34" charset="0"/>
                <a:ea typeface="Arial" panose="020B0604020202020204" pitchFamily="34" charset="0"/>
                <a:cs typeface="Times New Roman" panose="02020603050405020304" pitchFamily="18" charset="0"/>
              </a:rPr>
              <a:t>                                                </a:t>
            </a:r>
            <a:endParaRPr lang="en-US" altLang="en-US" sz="2400">
              <a:latin typeface="Arial" panose="020B0604020202020204" pitchFamily="34" charset="0"/>
            </a:endParaRPr>
          </a:p>
        </p:txBody>
      </p:sp>
      <p:pic>
        <p:nvPicPr>
          <p:cNvPr id="1037" name="Picture 3">
            <a:extLst>
              <a:ext uri="{FF2B5EF4-FFF2-40B4-BE49-F238E27FC236}">
                <a16:creationId xmlns:a16="http://schemas.microsoft.com/office/drawing/2014/main" id="{850F697B-7500-46EF-A24B-FF90F6CF3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415" y="81654"/>
            <a:ext cx="7641167" cy="145203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5">
            <a:extLst>
              <a:ext uri="{FF2B5EF4-FFF2-40B4-BE49-F238E27FC236}">
                <a16:creationId xmlns:a16="http://schemas.microsoft.com/office/drawing/2014/main" id="{9DA86270-E7E7-4C30-8EB5-B88B6A52AF02}"/>
              </a:ext>
            </a:extLst>
          </p:cNvPr>
          <p:cNvSpPr>
            <a:spLocks noChangeArrowheads="1"/>
          </p:cNvSpPr>
          <p:nvPr/>
        </p:nvSpPr>
        <p:spPr bwMode="auto">
          <a:xfrm>
            <a:off x="1" y="1815413"/>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en-IN" sz="240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3A6F7E1-2DD0-2766-E0FF-3619A6180A97}"/>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Handshake">
            <a:extLst>
              <a:ext uri="{FF2B5EF4-FFF2-40B4-BE49-F238E27FC236}">
                <a16:creationId xmlns:a16="http://schemas.microsoft.com/office/drawing/2014/main" id="{E6FDEB93-882A-7CA8-1F11-5560BC93E3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72783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A4144-0EFF-4325-9CFD-F3A066A53136}"/>
              </a:ext>
            </a:extLst>
          </p:cNvPr>
          <p:cNvSpPr>
            <a:spLocks noGrp="1"/>
          </p:cNvSpPr>
          <p:nvPr>
            <p:ph type="title"/>
          </p:nvPr>
        </p:nvSpPr>
        <p:spPr>
          <a:xfrm>
            <a:off x="652481" y="1382486"/>
            <a:ext cx="3547581" cy="4093028"/>
          </a:xfrm>
        </p:spPr>
        <p:txBody>
          <a:bodyPr anchor="ctr">
            <a:normAutofit/>
          </a:bodyPr>
          <a:lstStyle/>
          <a:p>
            <a:r>
              <a:rPr lang="en-US" sz="4400" b="1" i="0" u="none" strike="noStrike" baseline="0">
                <a:latin typeface="Calibri" panose="020F0502020204030204" pitchFamily="34" charset="0"/>
              </a:rPr>
              <a:t>Project Overvi</a:t>
            </a:r>
            <a:r>
              <a:rPr lang="en-US" sz="4400" b="1">
                <a:latin typeface="Calibri" panose="020F0502020204030204" pitchFamily="34" charset="0"/>
              </a:rPr>
              <a:t>ew</a:t>
            </a:r>
            <a:r>
              <a:rPr lang="en-IN" sz="4400" b="0" i="0" u="none" strike="noStrike" baseline="0">
                <a:latin typeface="Calibri" panose="020F0502020204030204" pitchFamily="34" charset="0"/>
              </a:rPr>
              <a:t> </a:t>
            </a:r>
            <a:endParaRPr lang="en-IN" sz="4400" b="1"/>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66DC0C-F999-4A35-CF65-1456FBAB73FE}"/>
              </a:ext>
            </a:extLst>
          </p:cNvPr>
          <p:cNvGraphicFramePr>
            <a:graphicFrameLocks noGrp="1"/>
          </p:cNvGraphicFramePr>
          <p:nvPr>
            <p:ph idx="1"/>
            <p:extLst>
              <p:ext uri="{D42A27DB-BD31-4B8C-83A1-F6EECF244321}">
                <p14:modId xmlns:p14="http://schemas.microsoft.com/office/powerpoint/2010/main" val="260246602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03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C77B95-6515-3B22-145E-B669C31C032A}"/>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Introduction</a:t>
            </a:r>
            <a:endParaRPr lang="en-IN">
              <a:solidFill>
                <a:srgbClr val="FFFFFF"/>
              </a:solidFill>
            </a:endParaRPr>
          </a:p>
        </p:txBody>
      </p:sp>
      <p:pic>
        <p:nvPicPr>
          <p:cNvPr id="5" name="Picture 4" descr="A road sign on the side of the road&#10;&#10;Description automatically generated with medium confidence">
            <a:extLst>
              <a:ext uri="{FF2B5EF4-FFF2-40B4-BE49-F238E27FC236}">
                <a16:creationId xmlns:a16="http://schemas.microsoft.com/office/drawing/2014/main" id="{E11C42AF-5C17-D217-A299-A29B4F9ED783}"/>
              </a:ext>
            </a:extLst>
          </p:cNvPr>
          <p:cNvPicPr>
            <a:picLocks noChangeAspect="1"/>
          </p:cNvPicPr>
          <p:nvPr/>
        </p:nvPicPr>
        <p:blipFill>
          <a:blip r:embed="rId2"/>
          <a:stretch>
            <a:fillRect/>
          </a:stretch>
        </p:blipFill>
        <p:spPr>
          <a:xfrm>
            <a:off x="757251" y="1983771"/>
            <a:ext cx="3856774" cy="2979357"/>
          </a:xfrm>
          <a:prstGeom prst="rect">
            <a:avLst/>
          </a:prstGeom>
        </p:spPr>
      </p:pic>
      <p:sp>
        <p:nvSpPr>
          <p:cNvPr id="3" name="Content Placeholder 2">
            <a:extLst>
              <a:ext uri="{FF2B5EF4-FFF2-40B4-BE49-F238E27FC236}">
                <a16:creationId xmlns:a16="http://schemas.microsoft.com/office/drawing/2014/main" id="{7C52ADCB-FC9B-6611-9AEF-6DE93983D53B}"/>
              </a:ext>
            </a:extLst>
          </p:cNvPr>
          <p:cNvSpPr>
            <a:spLocks noGrp="1"/>
          </p:cNvSpPr>
          <p:nvPr>
            <p:ph idx="1"/>
          </p:nvPr>
        </p:nvSpPr>
        <p:spPr>
          <a:xfrm>
            <a:off x="7181725" y="2837329"/>
            <a:ext cx="4512988" cy="3317938"/>
          </a:xfrm>
        </p:spPr>
        <p:txBody>
          <a:bodyPr anchor="t">
            <a:normAutofit/>
          </a:bodyPr>
          <a:lstStyle/>
          <a:p>
            <a:r>
              <a:rPr lang="en-US">
                <a:solidFill>
                  <a:srgbClr val="FFFFFF"/>
                </a:solidFill>
                <a:latin typeface="Times New Roman" panose="02020603050405020304" pitchFamily="18" charset="0"/>
                <a:cs typeface="Times New Roman" panose="02020603050405020304" pitchFamily="18" charset="0"/>
              </a:rPr>
              <a:t>Traffic sign classifier have received an increasing interest in the last few years. This is due to the wide range of applications that a system with this capability provides, like driving assistance system.</a:t>
            </a:r>
          </a:p>
          <a:p>
            <a:r>
              <a:rPr lang="en-US">
                <a:solidFill>
                  <a:srgbClr val="FFFFFF"/>
                </a:solidFill>
                <a:latin typeface="Times New Roman" panose="02020603050405020304" pitchFamily="18" charset="0"/>
                <a:cs typeface="Times New Roman" panose="02020603050405020304" pitchFamily="18" charset="0"/>
              </a:rPr>
              <a:t>This is an attempt to make a self learning system that can itself understand and interpret the meaning of new traffic signs.</a:t>
            </a:r>
            <a:endParaRPr lang="en-IN">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03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0319554-E840-4B2C-8718-FEA1220148E9}"/>
              </a:ext>
            </a:extLst>
          </p:cNvPr>
          <p:cNvSpPr>
            <a:spLocks noGrp="1"/>
          </p:cNvSpPr>
          <p:nvPr>
            <p:ph type="title"/>
          </p:nvPr>
        </p:nvSpPr>
        <p:spPr>
          <a:xfrm>
            <a:off x="643467" y="816638"/>
            <a:ext cx="3367359" cy="5224724"/>
          </a:xfrm>
        </p:spPr>
        <p:txBody>
          <a:bodyPr anchor="ctr">
            <a:normAutofit/>
          </a:bodyPr>
          <a:lstStyle/>
          <a:p>
            <a:r>
              <a:rPr lang="en-IN" b="1" dirty="0">
                <a:latin typeface="Calibri" panose="020F0502020204030204" pitchFamily="34" charset="0"/>
              </a:rPr>
              <a:t>T</a:t>
            </a:r>
            <a:r>
              <a:rPr lang="en-IN" b="1" i="0" u="none" strike="noStrike" baseline="0" dirty="0">
                <a:latin typeface="Calibri" panose="020F0502020204030204" pitchFamily="34" charset="0"/>
              </a:rPr>
              <a:t>ools Dataset And Software Used </a:t>
            </a:r>
            <a:r>
              <a:rPr lang="en-US" b="1" dirty="0" err="1"/>
              <a:t>ooland</a:t>
            </a:r>
            <a:r>
              <a:rPr lang="en-US" b="1" dirty="0"/>
              <a:t> software used</a:t>
            </a:r>
            <a:endParaRPr lang="en-IN" b="1" dirty="0"/>
          </a:p>
        </p:txBody>
      </p:sp>
      <p:sp>
        <p:nvSpPr>
          <p:cNvPr id="3" name="Content Placeholder 2">
            <a:extLst>
              <a:ext uri="{FF2B5EF4-FFF2-40B4-BE49-F238E27FC236}">
                <a16:creationId xmlns:a16="http://schemas.microsoft.com/office/drawing/2014/main" id="{0A28D8C1-924D-493B-BBB2-14BB7D4B36EC}"/>
              </a:ext>
            </a:extLst>
          </p:cNvPr>
          <p:cNvSpPr>
            <a:spLocks noGrp="1"/>
          </p:cNvSpPr>
          <p:nvPr>
            <p:ph idx="1"/>
          </p:nvPr>
        </p:nvSpPr>
        <p:spPr>
          <a:xfrm>
            <a:off x="4654295" y="816638"/>
            <a:ext cx="4619706" cy="5224724"/>
          </a:xfrm>
        </p:spPr>
        <p:txBody>
          <a:bodyPr anchor="ctr">
            <a:normAutofit/>
          </a:bodyPr>
          <a:lstStyle/>
          <a:p>
            <a:r>
              <a:rPr lang="en-IN" b="0" i="0" u="none" strike="noStrike" baseline="0" dirty="0">
                <a:latin typeface="Calibri" panose="020F0502020204030204" pitchFamily="34" charset="0"/>
              </a:rPr>
              <a:t>1.opencv </a:t>
            </a:r>
          </a:p>
          <a:p>
            <a:r>
              <a:rPr lang="en-IN" b="0" i="0" u="none" strike="noStrike" baseline="0" dirty="0">
                <a:latin typeface="Calibri" panose="020F0502020204030204" pitchFamily="34" charset="0"/>
              </a:rPr>
              <a:t>2.numpy </a:t>
            </a:r>
          </a:p>
          <a:p>
            <a:r>
              <a:rPr lang="en-IN" b="0" i="0" u="none" strike="noStrike" baseline="0" dirty="0">
                <a:latin typeface="Calibri" panose="020F0502020204030204" pitchFamily="34" charset="0"/>
              </a:rPr>
              <a:t>3.</a:t>
            </a:r>
            <a:r>
              <a:rPr lang="en-IN" dirty="0">
                <a:latin typeface="Calibri" panose="020F0502020204030204" pitchFamily="34" charset="0"/>
              </a:rPr>
              <a:t>scikit-learn/ scikit-image</a:t>
            </a:r>
            <a:endParaRPr lang="en-IN" b="0" i="0" u="none" strike="noStrike" baseline="0" dirty="0">
              <a:latin typeface="Calibri" panose="020F0502020204030204" pitchFamily="34" charset="0"/>
            </a:endParaRPr>
          </a:p>
          <a:p>
            <a:r>
              <a:rPr lang="en-IN" b="0" i="0" u="none" strike="noStrike" baseline="0" dirty="0">
                <a:latin typeface="Calibri" panose="020F0502020204030204" pitchFamily="34" charset="0"/>
              </a:rPr>
              <a:t>4.os </a:t>
            </a:r>
          </a:p>
          <a:p>
            <a:r>
              <a:rPr lang="en-US" b="0" i="0" u="none" strike="noStrike" baseline="0" dirty="0">
                <a:latin typeface="Calibri" panose="020F0502020204030204" pitchFamily="34" charset="0"/>
              </a:rPr>
              <a:t>5.</a:t>
            </a:r>
            <a:r>
              <a:rPr lang="en-US" dirty="0">
                <a:latin typeface="Calibri" panose="020F0502020204030204" pitchFamily="34" charset="0"/>
              </a:rPr>
              <a:t>matplotlib</a:t>
            </a:r>
            <a:r>
              <a:rPr lang="en-US" b="0" i="0" u="none" strike="noStrike" baseline="0" dirty="0">
                <a:latin typeface="Calibri" panose="020F0502020204030204" pitchFamily="34" charset="0"/>
              </a:rPr>
              <a:t> </a:t>
            </a:r>
          </a:p>
          <a:p>
            <a:r>
              <a:rPr lang="en-IN" b="0" i="0" u="none" strike="noStrike" baseline="0" dirty="0">
                <a:latin typeface="Calibri" panose="020F0502020204030204" pitchFamily="34" charset="0"/>
              </a:rPr>
              <a:t>6</a:t>
            </a:r>
            <a:r>
              <a:rPr lang="en-IN" dirty="0">
                <a:latin typeface="Calibri" panose="020F0502020204030204" pitchFamily="34" charset="0"/>
              </a:rPr>
              <a:t>. </a:t>
            </a:r>
            <a:r>
              <a:rPr lang="en-IN" dirty="0" err="1">
                <a:latin typeface="Calibri" panose="020F0502020204030204" pitchFamily="34" charset="0"/>
              </a:rPr>
              <a:t>Tensorflow</a:t>
            </a:r>
            <a:r>
              <a:rPr lang="en-IN" dirty="0">
                <a:latin typeface="Calibri" panose="020F0502020204030204" pitchFamily="34" charset="0"/>
              </a:rPr>
              <a:t> 2.0</a:t>
            </a:r>
            <a:endParaRPr lang="en-IN" b="0" i="0" u="none" strike="noStrike" baseline="0" dirty="0">
              <a:latin typeface="Calibri" panose="020F0502020204030204" pitchFamily="34" charset="0"/>
            </a:endParaRPr>
          </a:p>
          <a:p>
            <a:r>
              <a:rPr lang="en-US" b="0" i="0" dirty="0">
                <a:effectLst/>
                <a:latin typeface="proxima-nova"/>
              </a:rPr>
              <a:t>The dataset we’ll be using to train our own custom traffic sign classifier is the </a:t>
            </a:r>
            <a:r>
              <a:rPr lang="en-US" b="1" i="0" u="none" strike="noStrike" dirty="0">
                <a:effectLst/>
                <a:latin typeface="proxima-nova"/>
                <a:hlinkClick r:id="rId2"/>
              </a:rPr>
              <a:t>German Traffic Sign Recognition Benchmark (GTSRB)</a:t>
            </a:r>
            <a:r>
              <a:rPr lang="en-US" b="0" i="0" dirty="0">
                <a:effectLst/>
                <a:latin typeface="proxima-nova"/>
              </a:rPr>
              <a:t>.</a:t>
            </a:r>
          </a:p>
          <a:p>
            <a:r>
              <a:rPr lang="en-US" i="0" dirty="0">
                <a:effectLst/>
                <a:latin typeface="proxima-nova"/>
              </a:rPr>
              <a:t>The GTSRB dataset consists of 43 traffic sign classes and nearly 50,000 images.</a:t>
            </a:r>
          </a:p>
          <a:p>
            <a:r>
              <a:rPr lang="en-US" b="0" i="0" u="none" strike="noStrike" baseline="0" dirty="0">
                <a:latin typeface="Calibri" panose="020F0502020204030204" pitchFamily="34" charset="0"/>
              </a:rPr>
              <a:t>For coding purpose IDLE Python was used and code was written using Python language. </a:t>
            </a:r>
            <a:endParaRPr lang="en-IN" dirty="0"/>
          </a:p>
        </p:txBody>
      </p:sp>
    </p:spTree>
    <p:extLst>
      <p:ext uri="{BB962C8B-B14F-4D97-AF65-F5344CB8AC3E}">
        <p14:creationId xmlns:p14="http://schemas.microsoft.com/office/powerpoint/2010/main" val="311973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2" name="Rectangle 4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596B9-381C-4E2E-A127-62E377B534A3}"/>
              </a:ext>
            </a:extLst>
          </p:cNvPr>
          <p:cNvSpPr>
            <a:spLocks noGrp="1"/>
          </p:cNvSpPr>
          <p:nvPr>
            <p:ph type="title" idx="4294967295"/>
          </p:nvPr>
        </p:nvSpPr>
        <p:spPr>
          <a:xfrm>
            <a:off x="1286933" y="609600"/>
            <a:ext cx="10197494" cy="1099457"/>
          </a:xfrm>
        </p:spPr>
        <p:txBody>
          <a:bodyPr vert="horz" lIns="91440" tIns="45720" rIns="91440" bIns="45720" rtlCol="0" anchor="t">
            <a:normAutofit/>
          </a:bodyPr>
          <a:lstStyle/>
          <a:p>
            <a:pPr>
              <a:lnSpc>
                <a:spcPct val="90000"/>
              </a:lnSpc>
            </a:pPr>
            <a:r>
              <a:rPr lang="en-US" b="0" i="0" dirty="0">
                <a:effectLst/>
              </a:rPr>
              <a:t>Steps to Build the Python Project</a:t>
            </a:r>
            <a:br>
              <a:rPr lang="en-US" b="0" i="0" dirty="0">
                <a:effectLst/>
              </a:rPr>
            </a:br>
            <a:endParaRPr lang="en-US" b="1" dirty="0"/>
          </a:p>
        </p:txBody>
      </p:sp>
      <p:sp>
        <p:nvSpPr>
          <p:cNvPr id="44" name="Isosceles Triangle 4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0BD490A-0129-7C62-CF88-8350ACC59F95}"/>
              </a:ext>
            </a:extLst>
          </p:cNvPr>
          <p:cNvGraphicFramePr>
            <a:graphicFrameLocks noGrp="1"/>
          </p:cNvGraphicFramePr>
          <p:nvPr>
            <p:ph idx="4294967295"/>
            <p:extLst>
              <p:ext uri="{D42A27DB-BD31-4B8C-83A1-F6EECF244321}">
                <p14:modId xmlns:p14="http://schemas.microsoft.com/office/powerpoint/2010/main" val="42763207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56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63F09-7A45-429C-84CE-750E478B644A}"/>
              </a:ext>
            </a:extLst>
          </p:cNvPr>
          <p:cNvSpPr txBox="1"/>
          <p:nvPr/>
        </p:nvSpPr>
        <p:spPr>
          <a:xfrm>
            <a:off x="1081548" y="737418"/>
            <a:ext cx="10028903" cy="338554"/>
          </a:xfrm>
          <a:prstGeom prst="rect">
            <a:avLst/>
          </a:prstGeom>
          <a:noFill/>
        </p:spPr>
        <p:txBody>
          <a:bodyPr wrap="square">
            <a:spAutoFit/>
          </a:bodyPr>
          <a:lstStyle/>
          <a:p>
            <a:r>
              <a:rPr lang="en-US" sz="1600" b="0" i="0" u="none" strike="noStrike" baseline="0" dirty="0">
                <a:solidFill>
                  <a:srgbClr val="000000"/>
                </a:solidFill>
                <a:latin typeface="Calibri" panose="020F0502020204030204" pitchFamily="34" charset="0"/>
              </a:rPr>
              <a:t> </a:t>
            </a:r>
            <a:endParaRPr lang="en-IN" dirty="0"/>
          </a:p>
        </p:txBody>
      </p:sp>
      <p:sp>
        <p:nvSpPr>
          <p:cNvPr id="6" name="Title 5">
            <a:extLst>
              <a:ext uri="{FF2B5EF4-FFF2-40B4-BE49-F238E27FC236}">
                <a16:creationId xmlns:a16="http://schemas.microsoft.com/office/drawing/2014/main" id="{58124C44-9235-4524-BBEE-7DB62090B5AF}"/>
              </a:ext>
            </a:extLst>
          </p:cNvPr>
          <p:cNvSpPr>
            <a:spLocks noGrp="1"/>
          </p:cNvSpPr>
          <p:nvPr>
            <p:ph type="title"/>
          </p:nvPr>
        </p:nvSpPr>
        <p:spPr/>
        <p:txBody>
          <a:bodyPr/>
          <a:lstStyle/>
          <a:p>
            <a:r>
              <a:rPr lang="en-US" sz="3600" b="1" i="0" dirty="0">
                <a:solidFill>
                  <a:srgbClr val="444444"/>
                </a:solidFill>
                <a:effectLst/>
                <a:latin typeface="inherit"/>
              </a:rPr>
              <a:t>Step 1: Explore the dataset</a:t>
            </a:r>
            <a:br>
              <a:rPr lang="en-US" sz="3600" b="0" i="0" dirty="0">
                <a:solidFill>
                  <a:srgbClr val="444444"/>
                </a:solidFill>
                <a:effectLst/>
                <a:latin typeface="Georgia" panose="02040502050405020303" pitchFamily="18" charset="0"/>
              </a:rPr>
            </a:br>
            <a:endParaRPr lang="en-IN" dirty="0"/>
          </a:p>
        </p:txBody>
      </p:sp>
      <p:sp>
        <p:nvSpPr>
          <p:cNvPr id="7" name="Content Placeholder 6">
            <a:extLst>
              <a:ext uri="{FF2B5EF4-FFF2-40B4-BE49-F238E27FC236}">
                <a16:creationId xmlns:a16="http://schemas.microsoft.com/office/drawing/2014/main" id="{DF73D510-50FB-4706-AA65-191E1B5B60FC}"/>
              </a:ext>
            </a:extLst>
          </p:cNvPr>
          <p:cNvSpPr>
            <a:spLocks noGrp="1"/>
          </p:cNvSpPr>
          <p:nvPr>
            <p:ph idx="1"/>
          </p:nvPr>
        </p:nvSpPr>
        <p:spPr>
          <a:xfrm>
            <a:off x="677334" y="1331495"/>
            <a:ext cx="8596668" cy="4709867"/>
          </a:xfrm>
        </p:spPr>
        <p:txBody>
          <a:bodyPr>
            <a:normAutofit/>
          </a:bodyPr>
          <a:lstStyle/>
          <a:p>
            <a:pPr algn="l" fontAlgn="base"/>
            <a:r>
              <a:rPr lang="en-US" sz="2400" b="0" i="0" dirty="0">
                <a:solidFill>
                  <a:srgbClr val="444444"/>
                </a:solidFill>
                <a:effectLst/>
                <a:latin typeface="Georgia" panose="02040502050405020303" pitchFamily="18" charset="0"/>
              </a:rPr>
              <a:t>Our ‘train’ folder contains 43 folders each representing a different class. The range of the folder is from 0 to 42. With the help of the OS module, we iterate over all the classes and append images and their respective labels in the data and labels list.</a:t>
            </a:r>
          </a:p>
          <a:p>
            <a:pPr algn="l" fontAlgn="base"/>
            <a:endParaRPr lang="en-US" sz="2400" b="0" i="0" dirty="0">
              <a:solidFill>
                <a:srgbClr val="444444"/>
              </a:solidFill>
              <a:effectLst/>
              <a:latin typeface="Georgia" panose="02040502050405020303" pitchFamily="18" charset="0"/>
            </a:endParaRPr>
          </a:p>
        </p:txBody>
      </p:sp>
      <p:pic>
        <p:nvPicPr>
          <p:cNvPr id="8" name="Picture 7" descr="Text&#10;&#10;Description automatically generated">
            <a:extLst>
              <a:ext uri="{FF2B5EF4-FFF2-40B4-BE49-F238E27FC236}">
                <a16:creationId xmlns:a16="http://schemas.microsoft.com/office/drawing/2014/main" id="{8AEF5D4E-0659-CAEE-EAC3-B583FC8C4147}"/>
              </a:ext>
            </a:extLst>
          </p:cNvPr>
          <p:cNvPicPr>
            <a:picLocks noChangeAspect="1"/>
          </p:cNvPicPr>
          <p:nvPr/>
        </p:nvPicPr>
        <p:blipFill rotWithShape="1">
          <a:blip r:embed="rId2"/>
          <a:srcRect b="44057"/>
          <a:stretch/>
        </p:blipFill>
        <p:spPr>
          <a:xfrm>
            <a:off x="1081548" y="3429000"/>
            <a:ext cx="8618967" cy="2819400"/>
          </a:xfrm>
          <a:prstGeom prst="rect">
            <a:avLst/>
          </a:prstGeom>
        </p:spPr>
      </p:pic>
    </p:spTree>
    <p:extLst>
      <p:ext uri="{BB962C8B-B14F-4D97-AF65-F5344CB8AC3E}">
        <p14:creationId xmlns:p14="http://schemas.microsoft.com/office/powerpoint/2010/main" val="97161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55F797-CE59-4E46-8262-A5402BA99C8D}"/>
              </a:ext>
            </a:extLst>
          </p:cNvPr>
          <p:cNvSpPr>
            <a:spLocks noGrp="1"/>
          </p:cNvSpPr>
          <p:nvPr>
            <p:ph type="title"/>
          </p:nvPr>
        </p:nvSpPr>
        <p:spPr>
          <a:xfrm>
            <a:off x="652481" y="1382486"/>
            <a:ext cx="3547581" cy="4093028"/>
          </a:xfrm>
        </p:spPr>
        <p:txBody>
          <a:bodyPr anchor="ctr">
            <a:normAutofit/>
          </a:bodyPr>
          <a:lstStyle/>
          <a:p>
            <a:pPr fontAlgn="base"/>
            <a:r>
              <a:rPr lang="en-US" sz="4400" b="1" i="0" dirty="0">
                <a:effectLst/>
                <a:latin typeface="inherit"/>
              </a:rPr>
              <a:t>Step 2: Build a CNN model</a:t>
            </a:r>
            <a:endParaRPr lang="en-US" sz="4400" b="0" i="0" dirty="0">
              <a:effectLst/>
              <a:latin typeface="Georgia" panose="02040502050405020303" pitchFamily="18" charset="0"/>
            </a:endParaRP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1829B1B-D82A-47F7-B587-D1B65A4BCBAC}"/>
              </a:ext>
            </a:extLst>
          </p:cNvPr>
          <p:cNvGraphicFramePr>
            <a:graphicFrameLocks noGrp="1"/>
          </p:cNvGraphicFramePr>
          <p:nvPr>
            <p:ph idx="1"/>
            <p:extLst>
              <p:ext uri="{D42A27DB-BD31-4B8C-83A1-F6EECF244321}">
                <p14:modId xmlns:p14="http://schemas.microsoft.com/office/powerpoint/2010/main" val="164987005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47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F9AE-84A1-41CF-8E0E-F6151D528816}"/>
              </a:ext>
            </a:extLst>
          </p:cNvPr>
          <p:cNvSpPr>
            <a:spLocks noGrp="1"/>
          </p:cNvSpPr>
          <p:nvPr>
            <p:ph type="title"/>
          </p:nvPr>
        </p:nvSpPr>
        <p:spPr>
          <a:xfrm>
            <a:off x="677334" y="609600"/>
            <a:ext cx="2938468" cy="5431762"/>
          </a:xfrm>
        </p:spPr>
        <p:txBody>
          <a:bodyPr anchor="ctr">
            <a:normAutofit/>
          </a:bodyPr>
          <a:lstStyle/>
          <a:p>
            <a:pPr fontAlgn="base"/>
            <a:r>
              <a:rPr lang="en-US" b="1" i="0">
                <a:effectLst/>
                <a:latin typeface="inherit"/>
              </a:rPr>
              <a:t>Steps 3: Train and validate the model</a:t>
            </a:r>
            <a:endParaRPr lang="en-US" b="0" i="0">
              <a:effectLst/>
              <a:latin typeface="Georgia" panose="02040502050405020303" pitchFamily="18" charset="0"/>
            </a:endParaRPr>
          </a:p>
        </p:txBody>
      </p:sp>
      <p:sp>
        <p:nvSpPr>
          <p:cNvPr id="3" name="Content Placeholder 2">
            <a:extLst>
              <a:ext uri="{FF2B5EF4-FFF2-40B4-BE49-F238E27FC236}">
                <a16:creationId xmlns:a16="http://schemas.microsoft.com/office/drawing/2014/main" id="{2A353835-9EA4-4994-9B4D-D793A484717B}"/>
              </a:ext>
            </a:extLst>
          </p:cNvPr>
          <p:cNvSpPr>
            <a:spLocks noGrp="1"/>
          </p:cNvSpPr>
          <p:nvPr>
            <p:ph idx="1"/>
          </p:nvPr>
        </p:nvSpPr>
        <p:spPr>
          <a:xfrm>
            <a:off x="3846889" y="609602"/>
            <a:ext cx="5424112" cy="3208334"/>
          </a:xfrm>
        </p:spPr>
        <p:txBody>
          <a:bodyPr>
            <a:normAutofit/>
          </a:bodyPr>
          <a:lstStyle/>
          <a:p>
            <a:pPr fontAlgn="base"/>
            <a:r>
              <a:rPr lang="en-US" sz="2400" b="0" i="0" dirty="0">
                <a:effectLst/>
                <a:latin typeface="Times New Roman" panose="02020603050405020304" pitchFamily="18" charset="0"/>
                <a:cs typeface="Times New Roman" panose="02020603050405020304" pitchFamily="18" charset="0"/>
              </a:rPr>
              <a:t>After building the model architecture, we then train the model using </a:t>
            </a:r>
            <a:r>
              <a:rPr lang="en-US" sz="2400" b="0" i="0" dirty="0" err="1">
                <a:effectLst/>
                <a:latin typeface="Times New Roman" panose="02020603050405020304" pitchFamily="18" charset="0"/>
                <a:cs typeface="Times New Roman" panose="02020603050405020304" pitchFamily="18" charset="0"/>
              </a:rPr>
              <a:t>model.fit</a:t>
            </a:r>
            <a:r>
              <a:rPr lang="en-US" sz="2400" b="0" i="0" dirty="0">
                <a:effectLst/>
                <a:latin typeface="Times New Roman" panose="02020603050405020304" pitchFamily="18" charset="0"/>
                <a:cs typeface="Times New Roman" panose="02020603050405020304" pitchFamily="18" charset="0"/>
              </a:rPr>
              <a:t>(). I tried with batch size 32 and 64. Our model performed better with 64 batch size. And after 15 epochs the accuracy was stable.</a:t>
            </a:r>
          </a:p>
          <a:p>
            <a:endParaRPr lang="en-US" b="0" i="0" u="none" strike="noStrike" baseline="0" dirty="0">
              <a:latin typeface="Calibri" panose="020F0502020204030204" pitchFamily="34" charset="0"/>
            </a:endParaRPr>
          </a:p>
        </p:txBody>
      </p:sp>
      <p:pic>
        <p:nvPicPr>
          <p:cNvPr id="5" name="Picture 4" descr="Text&#10;&#10;Description automatically generated">
            <a:extLst>
              <a:ext uri="{FF2B5EF4-FFF2-40B4-BE49-F238E27FC236}">
                <a16:creationId xmlns:a16="http://schemas.microsoft.com/office/drawing/2014/main" id="{69AB3E85-11F3-894C-9D87-0EA9A6AB0527}"/>
              </a:ext>
            </a:extLst>
          </p:cNvPr>
          <p:cNvPicPr>
            <a:picLocks noChangeAspect="1"/>
          </p:cNvPicPr>
          <p:nvPr/>
        </p:nvPicPr>
        <p:blipFill>
          <a:blip r:embed="rId2"/>
          <a:stretch>
            <a:fillRect/>
          </a:stretch>
        </p:blipFill>
        <p:spPr>
          <a:xfrm>
            <a:off x="3846889" y="3817936"/>
            <a:ext cx="6628606" cy="2598906"/>
          </a:xfrm>
          <a:prstGeom prst="rect">
            <a:avLst/>
          </a:prstGeom>
        </p:spPr>
      </p:pic>
    </p:spTree>
    <p:extLst>
      <p:ext uri="{BB962C8B-B14F-4D97-AF65-F5344CB8AC3E}">
        <p14:creationId xmlns:p14="http://schemas.microsoft.com/office/powerpoint/2010/main" val="426816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698E-6F71-D604-62E3-6E4822EB1079}"/>
              </a:ext>
            </a:extLst>
          </p:cNvPr>
          <p:cNvSpPr>
            <a:spLocks noGrp="1"/>
          </p:cNvSpPr>
          <p:nvPr>
            <p:ph type="title"/>
          </p:nvPr>
        </p:nvSpPr>
        <p:spPr>
          <a:xfrm>
            <a:off x="677334" y="609600"/>
            <a:ext cx="2938468" cy="5431762"/>
          </a:xfrm>
        </p:spPr>
        <p:txBody>
          <a:bodyPr anchor="ctr">
            <a:normAutofit/>
          </a:bodyPr>
          <a:lstStyle/>
          <a:p>
            <a:r>
              <a:rPr lang="en-US" b="1" i="0">
                <a:effectLst/>
                <a:latin typeface="inherit"/>
              </a:rPr>
              <a:t>Step 4: Test our model with test dataset</a:t>
            </a:r>
            <a:br>
              <a:rPr lang="en-US" b="0" i="0">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7417B471-97C6-76ED-29F6-77D34C0F0FB0}"/>
              </a:ext>
            </a:extLst>
          </p:cNvPr>
          <p:cNvSpPr>
            <a:spLocks noGrp="1"/>
          </p:cNvSpPr>
          <p:nvPr>
            <p:ph idx="1"/>
          </p:nvPr>
        </p:nvSpPr>
        <p:spPr>
          <a:xfrm>
            <a:off x="3846889" y="609602"/>
            <a:ext cx="5424112" cy="3208334"/>
          </a:xfrm>
        </p:spPr>
        <p:txBody>
          <a:bodyPr>
            <a:normAutofit/>
          </a:bodyPr>
          <a:lstStyle/>
          <a:p>
            <a:pPr fontAlgn="base"/>
            <a:r>
              <a:rPr lang="en-US" b="0" i="0">
                <a:effectLst/>
                <a:latin typeface="Georgia" panose="02040502050405020303" pitchFamily="18" charset="0"/>
              </a:rPr>
              <a:t>Our dataset contains a test folder and in a test.csv file, we have the details related to the image path and their respective class labels. We extract the image path and labels using pandas. Then to predict the model, we have to resize our images to 30×30 pixels and make a </a:t>
            </a:r>
            <a:r>
              <a:rPr lang="en-US" b="0" i="0" err="1">
                <a:effectLst/>
                <a:latin typeface="Georgia" panose="02040502050405020303" pitchFamily="18" charset="0"/>
              </a:rPr>
              <a:t>numpy</a:t>
            </a:r>
            <a:r>
              <a:rPr lang="en-US" b="0" i="0">
                <a:effectLst/>
                <a:latin typeface="Georgia" panose="02040502050405020303" pitchFamily="18" charset="0"/>
              </a:rPr>
              <a:t> array containing all image data. From the </a:t>
            </a:r>
            <a:r>
              <a:rPr lang="en-US" b="0" i="0" err="1">
                <a:effectLst/>
                <a:latin typeface="Georgia" panose="02040502050405020303" pitchFamily="18" charset="0"/>
              </a:rPr>
              <a:t>sklearn.metrics</a:t>
            </a:r>
            <a:r>
              <a:rPr lang="en-US" b="0" i="0">
                <a:effectLst/>
                <a:latin typeface="Georgia" panose="02040502050405020303" pitchFamily="18" charset="0"/>
              </a:rPr>
              <a:t>, we imported the </a:t>
            </a:r>
            <a:r>
              <a:rPr lang="en-US" b="0" i="0" err="1">
                <a:effectLst/>
                <a:latin typeface="Georgia" panose="02040502050405020303" pitchFamily="18" charset="0"/>
              </a:rPr>
              <a:t>accuracy_score</a:t>
            </a:r>
            <a:r>
              <a:rPr lang="en-US" b="0" i="0">
                <a:effectLst/>
                <a:latin typeface="Georgia" panose="02040502050405020303" pitchFamily="18" charset="0"/>
              </a:rPr>
              <a:t> and observed how our model predicted the actual labels.</a:t>
            </a:r>
          </a:p>
          <a:p>
            <a:pPr fontAlgn="base"/>
            <a:endParaRPr lang="en-US" b="0" i="0">
              <a:effectLst/>
              <a:latin typeface="Georgia" panose="02040502050405020303" pitchFamily="18" charset="0"/>
            </a:endParaRPr>
          </a:p>
          <a:p>
            <a:endParaRPr lang="en-IN" dirty="0"/>
          </a:p>
        </p:txBody>
      </p:sp>
      <p:pic>
        <p:nvPicPr>
          <p:cNvPr id="5" name="Picture 4" descr="Text&#10;&#10;Description automatically generated">
            <a:extLst>
              <a:ext uri="{FF2B5EF4-FFF2-40B4-BE49-F238E27FC236}">
                <a16:creationId xmlns:a16="http://schemas.microsoft.com/office/drawing/2014/main" id="{80C0F789-2FCF-178D-1175-64D45E698D2D}"/>
              </a:ext>
            </a:extLst>
          </p:cNvPr>
          <p:cNvPicPr>
            <a:picLocks noChangeAspect="1"/>
          </p:cNvPicPr>
          <p:nvPr/>
        </p:nvPicPr>
        <p:blipFill>
          <a:blip r:embed="rId2"/>
          <a:stretch>
            <a:fillRect/>
          </a:stretch>
        </p:blipFill>
        <p:spPr>
          <a:xfrm>
            <a:off x="3846888" y="4048918"/>
            <a:ext cx="5970879" cy="2199480"/>
          </a:xfrm>
          <a:prstGeom prst="rect">
            <a:avLst/>
          </a:prstGeom>
        </p:spPr>
      </p:pic>
    </p:spTree>
    <p:extLst>
      <p:ext uri="{BB962C8B-B14F-4D97-AF65-F5344CB8AC3E}">
        <p14:creationId xmlns:p14="http://schemas.microsoft.com/office/powerpoint/2010/main" val="18218998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128</TotalTime>
  <Words>597</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Georgia</vt:lpstr>
      <vt:lpstr>inherit</vt:lpstr>
      <vt:lpstr>proxima-nova</vt:lpstr>
      <vt:lpstr>Times New Roman</vt:lpstr>
      <vt:lpstr>Trebuchet MS</vt:lpstr>
      <vt:lpstr>Wingdings 3</vt:lpstr>
      <vt:lpstr>Facet</vt:lpstr>
      <vt:lpstr>           Traffic Sign Classifier                                                                                           Submitted by:                              Vaibhav Kumar Kapriyal                                                                                               University Roll No.: 2018837                                                                                      Class Roll. No./Section: 59/A </vt:lpstr>
      <vt:lpstr>Project Overview </vt:lpstr>
      <vt:lpstr>Introduction</vt:lpstr>
      <vt:lpstr>Tools Dataset And Software Used ooland software used</vt:lpstr>
      <vt:lpstr>Steps to Build the Python Project </vt:lpstr>
      <vt:lpstr>Step 1: Explore the dataset </vt:lpstr>
      <vt:lpstr>Step 2: Build a CNN model</vt:lpstr>
      <vt:lpstr>Steps 3: Train and validate the model</vt:lpstr>
      <vt:lpstr>Step 4: Test our model with test dataset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SECURITY USING WATERMARK</dc:title>
  <dc:creator>Yash</dc:creator>
  <cp:lastModifiedBy>Vaibhav Kapriyal</cp:lastModifiedBy>
  <cp:revision>6</cp:revision>
  <dcterms:created xsi:type="dcterms:W3CDTF">2022-02-26T14:49:48Z</dcterms:created>
  <dcterms:modified xsi:type="dcterms:W3CDTF">2023-02-04T04:46:48Z</dcterms:modified>
</cp:coreProperties>
</file>