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265" r:id="rId18"/>
    <p:sldId id="266" r:id="rId19"/>
    <p:sldId id="267" r:id="rId20"/>
    <p:sldId id="268" r:id="rId21"/>
    <p:sldId id="270" r:id="rId22"/>
    <p:sldId id="271" r:id="rId23"/>
    <p:sldId id="272" r:id="rId24"/>
    <p:sldId id="273" r:id="rId25"/>
    <p:sldId id="276" r:id="rId26"/>
    <p:sldId id="300" r:id="rId27"/>
    <p:sldId id="301" r:id="rId28"/>
    <p:sldId id="302" r:id="rId29"/>
    <p:sldId id="278" r:id="rId30"/>
    <p:sldId id="303" r:id="rId31"/>
    <p:sldId id="304" r:id="rId32"/>
    <p:sldId id="305" r:id="rId33"/>
    <p:sldId id="279" r:id="rId34"/>
    <p:sldId id="280" r:id="rId35"/>
    <p:sldId id="286" r:id="rId36"/>
    <p:sldId id="287" r:id="rId37"/>
    <p:sldId id="288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319" r:id="rId52"/>
    <p:sldId id="320" r:id="rId53"/>
    <p:sldId id="321" r:id="rId54"/>
    <p:sldId id="322" r:id="rId5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4" d="100"/>
          <a:sy n="134" d="100"/>
        </p:scale>
        <p:origin x="4013" y="1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066741A-AAB8-BDA5-21AA-F466B8FFD8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2C3F3F-7688-9243-9F66-C67CC044526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E26CAA3-05F3-4796-9228-8D4ED1053A6E}" type="datetimeFigureOut">
              <a:rPr lang="en-US"/>
              <a:pPr>
                <a:defRPr/>
              </a:pPr>
              <a:t>3/26/2023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AF455D7-F02F-6CB8-D334-CCEBAAE5C1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93AD553-61F6-3B73-D617-CA30FF7C51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99CB2-D1DA-8946-3BA3-2A017C90D2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41181-C8F0-6953-0652-7053F072A0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C1E9D9E-A2E9-4C06-8A59-4328949384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755C5589-12B3-0356-BE68-FC692596463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891502DD-ADF2-B47D-16BD-20F59260C17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D8158CE1-C031-E44D-6723-17B84C0C5A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E664666-B10F-4063-A037-9A11D91A465B}" type="slidenum">
              <a:rPr lang="en-US" altLang="en-US" smtClean="0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>
            <a:extLst>
              <a:ext uri="{FF2B5EF4-FFF2-40B4-BE49-F238E27FC236}">
                <a16:creationId xmlns:a16="http://schemas.microsoft.com/office/drawing/2014/main" id="{E0E84E69-2599-84E7-FC6F-9B50625044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>
            <a:extLst>
              <a:ext uri="{FF2B5EF4-FFF2-40B4-BE49-F238E27FC236}">
                <a16:creationId xmlns:a16="http://schemas.microsoft.com/office/drawing/2014/main" id="{44B7EEF0-D5BF-ED0C-3B55-B08D1190FC5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BC2EAC8C-D471-2FAB-3EE2-FD8AF75778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11EAA7C-8F93-4E97-9FF1-8FF27E6F1D82}" type="slidenum">
              <a:rPr lang="en-US" altLang="en-US" smtClean="0"/>
              <a:pPr>
                <a:spcBef>
                  <a:spcPct val="0"/>
                </a:spcBef>
              </a:pPr>
              <a:t>34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A6AAF-E176-7946-B90E-219B25EA2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7E89E-5333-4621-A690-75D7D9058668}" type="datetime1">
              <a:rPr lang="en-US"/>
              <a:pPr>
                <a:defRPr/>
              </a:pPr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14613-500C-17DD-B40F-34BB207DA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79CB6-54D1-1909-A0EB-145C1470C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BAE7DC-67A6-4BA0-9986-9243C33075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0016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F2006-E241-70D8-39B5-C25E5A2A5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C9AEAB-9A26-4B63-AC70-201E5A326D72}" type="datetime1">
              <a:rPr lang="en-US"/>
              <a:pPr>
                <a:defRPr/>
              </a:pPr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732CD-A1C5-0F44-57C0-C0DEC4F6A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848F9-E1C8-8B6B-F412-11D6E732F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13D49-5C0C-40E7-AD0C-48657AB94D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778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60321-EE14-BBDF-730E-5467D8E3D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90709-6A74-4116-A6D7-8D4BE834F380}" type="datetime1">
              <a:rPr lang="en-US"/>
              <a:pPr>
                <a:defRPr/>
              </a:pPr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675DD-288F-20DE-A87F-59B732EAA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8E668-B7E4-3A38-35C9-B543C32CD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B952B2-4445-4EC5-AFDC-2ABA657F86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5787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9EA3B-C06F-CA3E-36C7-CD8BA163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7DC2A4-4648-482E-BC4D-B96608DF8B57}" type="datetime1">
              <a:rPr lang="en-US"/>
              <a:pPr>
                <a:defRPr/>
              </a:pPr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81D7E-A2C1-72E2-4A6F-7154C6C8D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F18BD-F052-7CAB-D51B-F49A5107F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F85048-BAB6-486A-B94F-A2A129B7B5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3532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9EE20-61FE-6F6C-2E92-612777B7F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0187F-02FD-42CC-96CD-1C8215068507}" type="datetime1">
              <a:rPr lang="en-US"/>
              <a:pPr>
                <a:defRPr/>
              </a:pPr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8A3C7-A9DA-5993-CC0B-917ED4E21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26CA3-987D-25D0-B616-1FC194A57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B0D5D-27B7-4788-A488-666955411D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745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4589989-5D17-7F06-CAEC-5D8C350A3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4C7BC-D5EA-4950-93C1-7013E89EFF6E}" type="datetime1">
              <a:rPr lang="en-US"/>
              <a:pPr>
                <a:defRPr/>
              </a:pPr>
              <a:t>3/26/2023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2A9CD7-15DB-2162-FA6F-E29DCB488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89D68A9-DA52-6EE2-A94B-96BF77CBC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64E33F-D5AB-4815-A6C2-9EC04D5083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6891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BE54313-96B2-24FB-5624-306223D6D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3C46B7-5BD6-4C2A-924F-BAE0BD596D28}" type="datetime1">
              <a:rPr lang="en-US"/>
              <a:pPr>
                <a:defRPr/>
              </a:pPr>
              <a:t>3/26/2023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2D0AC0E-A51D-5562-792C-C4CA43E8C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653D8BD-E665-1C9B-0494-E09B9AA2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111D3A-5B17-4290-87E5-FBD0C08CD7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0324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8A8BD0E-1632-F435-0597-E04116EC2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DFD213-0AD8-4CC7-B88F-1DC0BFA4B15B}" type="datetime1">
              <a:rPr lang="en-US"/>
              <a:pPr>
                <a:defRPr/>
              </a:pPr>
              <a:t>3/26/2023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F470FD0-C575-0F59-220A-F96A1B3B9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5F5AB1B-BB30-7AE0-945A-6B2648DC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8E8459-3F5E-4AF0-821F-40BF75502A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760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938F8FE-EC41-5266-3E91-B15922729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8742E-3DD1-404A-9E0D-5702B50E3A48}" type="datetime1">
              <a:rPr lang="en-US"/>
              <a:pPr>
                <a:defRPr/>
              </a:pPr>
              <a:t>3/26/2023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4C99484-C483-AC70-471E-7E36275E6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8C537DC-5016-53C1-222A-B19CA55D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AB401-8AF3-42B7-8A43-368C274D4C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0199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62DDDA5-B593-72E6-540F-AAF6BAB5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1734F-7381-4EAB-8A1E-04915933665B}" type="datetime1">
              <a:rPr lang="en-US"/>
              <a:pPr>
                <a:defRPr/>
              </a:pPr>
              <a:t>3/26/2023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9CFD95-CE01-67D8-5B74-F4621478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EF96CEB-8A8C-1E67-9D3B-9B8255600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B7FDD9-C207-4B5E-9ACF-EEC7897F50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4816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119D7C8-7FBC-2D46-116A-07DDC33E6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5DD9D-6A38-440E-BD5F-D3434BF9043D}" type="datetime1">
              <a:rPr lang="en-US"/>
              <a:pPr>
                <a:defRPr/>
              </a:pPr>
              <a:t>3/26/2023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2C5EBB3-5250-0BFF-EF45-F3D8BDF59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7B56776-3121-6EEB-4202-CAA5540DD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CC5AF9-A43E-4AA8-9E6B-5F63761324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0334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7D8DEC3A-45DC-37EB-A4BC-2C5BBD366C9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680A1E6A-B4E1-34C0-62A4-9D03BEE4263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F3E18-052E-B237-28DF-2E294A9D1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9A8AB54-C737-412F-B0D4-BADBB5BAC58B}" type="datetime1">
              <a:rPr lang="en-US"/>
              <a:pPr>
                <a:defRPr/>
              </a:pPr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A5DBA-9D2F-C420-804C-59470E257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4065B-3449-70C9-6204-004F8D1F33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04801F4-C9CC-455C-9504-991B0A0F2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0074BE27-850E-12F2-13B5-5928509F70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Customer Centric Data</a:t>
            </a:r>
            <a:br>
              <a:rPr lang="en-US" altLang="en-US"/>
            </a:br>
            <a:r>
              <a:rPr lang="en-US" altLang="en-US"/>
              <a:t>&amp; SQL in 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4E19C3E-5C17-5D2A-CB70-53129D635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Few Additional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D1196-FDAD-5AF0-1E68-C8D0BDC03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 the where statement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FirstName Like 'P%’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 P% enforces that the string must begin with P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Very generally, this is the use of what is called regular expressions for string matching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C1087CCD-C0D6-4D89-E43A-5859C161EE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537FBE-2608-4016-9417-248F540EE3CC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FE7DEDE5-9EFE-4B90-B198-78FAFB06B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Regular Expressions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5DB62120-8CF4-685C-5FFC-8367B9A97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These are very powerful tools for matching string and pulling records that match certain criteria</a:t>
            </a:r>
          </a:p>
          <a:p>
            <a:endParaRPr lang="en-US" altLang="en-US" sz="2000" dirty="0"/>
          </a:p>
          <a:p>
            <a:r>
              <a:rPr lang="en-US" altLang="en-US" dirty="0"/>
              <a:t>People who are really good with regular expressions love them</a:t>
            </a:r>
          </a:p>
          <a:p>
            <a:endParaRPr lang="en-US" altLang="en-US" sz="2000" dirty="0"/>
          </a:p>
          <a:p>
            <a:r>
              <a:rPr lang="en-US" altLang="en-US" dirty="0"/>
              <a:t>But they are rather complicated, so I hate them</a:t>
            </a: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8D7B7779-17CE-E0A8-181D-2BA4AB62D6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8C33D4-9B65-4942-B3F8-52788EE7043A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E07642BB-FCCD-E2AA-BB07-D2B6BCBA3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r>
              <a:rPr lang="en-US" altLang="en-US"/>
              <a:t>Whole Books On Regular Expressions</a:t>
            </a:r>
          </a:p>
        </p:txBody>
      </p:sp>
      <p:pic>
        <p:nvPicPr>
          <p:cNvPr id="15363" name="Content Placeholder 5">
            <a:extLst>
              <a:ext uri="{FF2B5EF4-FFF2-40B4-BE49-F238E27FC236}">
                <a16:creationId xmlns:a16="http://schemas.microsoft.com/office/drawing/2014/main" id="{DF8AD2C7-7871-5033-8BDE-CF55FD4F2B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1" r="46297"/>
          <a:stretch>
            <a:fillRect/>
          </a:stretch>
        </p:blipFill>
        <p:spPr>
          <a:xfrm>
            <a:off x="450850" y="1736725"/>
            <a:ext cx="3816350" cy="4892675"/>
          </a:xfrm>
        </p:spPr>
      </p:pic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CEB4B9D5-D38D-D251-8B1A-B2CE1DDFFC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69CDF2-7A22-46E6-B007-D390734514C7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15365" name="Picture 7">
            <a:extLst>
              <a:ext uri="{FF2B5EF4-FFF2-40B4-BE49-F238E27FC236}">
                <a16:creationId xmlns:a16="http://schemas.microsoft.com/office/drawing/2014/main" id="{E7337319-D9FE-7EE6-831F-FF09A3850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9" t="-452" r="60771" b="452"/>
          <a:stretch>
            <a:fillRect/>
          </a:stretch>
        </p:blipFill>
        <p:spPr bwMode="auto">
          <a:xfrm>
            <a:off x="5638800" y="1676400"/>
            <a:ext cx="2514600" cy="507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A52CAFEF-CF13-4FDE-F30B-7A932D10D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Duplicating SQL Programming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5A6C472C-70C7-9429-A630-D6673BDF7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 have mentioned before that the </a:t>
            </a:r>
            <a:r>
              <a:rPr lang="en-US" altLang="en-US" dirty="0" err="1"/>
              <a:t>dplyr</a:t>
            </a:r>
            <a:r>
              <a:rPr lang="en-US" altLang="en-US" dirty="0"/>
              <a:t> library is very powerful for data cleaning</a:t>
            </a:r>
          </a:p>
          <a:p>
            <a:endParaRPr lang="en-US" altLang="en-US" sz="1600" dirty="0"/>
          </a:p>
          <a:p>
            <a:r>
              <a:rPr lang="en-US" altLang="en-US" dirty="0"/>
              <a:t>Sometimes may be much easier to do something in </a:t>
            </a:r>
            <a:r>
              <a:rPr lang="en-US" altLang="en-US" dirty="0" err="1"/>
              <a:t>dplyr</a:t>
            </a:r>
            <a:r>
              <a:rPr lang="en-US" altLang="en-US" dirty="0"/>
              <a:t> vs. SQL</a:t>
            </a:r>
          </a:p>
          <a:p>
            <a:pPr lvl="1"/>
            <a:r>
              <a:rPr lang="en-US" altLang="en-US" dirty="0"/>
              <a:t>But if the data is in a structured database then must use SQL</a:t>
            </a:r>
          </a:p>
          <a:p>
            <a:pPr lvl="1"/>
            <a:endParaRPr lang="en-US" altLang="en-US" sz="1400" dirty="0"/>
          </a:p>
          <a:p>
            <a:r>
              <a:rPr lang="en-US" altLang="en-US" dirty="0"/>
              <a:t>You can write your R or </a:t>
            </a:r>
            <a:r>
              <a:rPr lang="en-US" altLang="en-US" dirty="0" err="1"/>
              <a:t>dplyr</a:t>
            </a:r>
            <a:r>
              <a:rPr lang="en-US" altLang="en-US" dirty="0"/>
              <a:t> code and then get it translated into SQL using </a:t>
            </a:r>
            <a:r>
              <a:rPr lang="en-US" altLang="en-US" dirty="0" err="1"/>
              <a:t>show_query</a:t>
            </a:r>
            <a:endParaRPr lang="en-US" altLang="en-US" dirty="0"/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2DEB7202-5DAB-B2BE-281B-2F6B758DF8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046FD2-9A88-47C8-9375-9382BCF04C84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151E5B37-CCCA-6BE5-D5CF-5817476F2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altLang="en-US"/>
              <a:t>Show Query Example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89B9B7B3-8528-CAF0-D47F-17F47B59F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q2 &lt;-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Cust_tbl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%&gt;% select(everything()) %&gt;%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  filter(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starts_with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(FirstName, "P")) 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%&gt;%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show_query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(q2)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&lt;SQL&gt;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`Customers`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 (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starts_with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(`FirstName`, 'P'))</a:t>
            </a: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52246032-1DF0-87DB-BB6E-0646FB58F2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88E32F-691B-4CE5-B752-81FB13584D8D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B1D3712E-BE52-D1E1-60D1-B52E7346A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Show_query Is A Little Innaccurate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4838C-3D67-0B80-F252-CB0568EF7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 took the </a:t>
            </a:r>
            <a:r>
              <a:rPr lang="en-US" dirty="0" err="1"/>
              <a:t>sql</a:t>
            </a:r>
            <a:r>
              <a:rPr lang="en-US" dirty="0"/>
              <a:t> from the previous slide and put it into </a:t>
            </a:r>
            <a:r>
              <a:rPr lang="en-US" dirty="0" err="1"/>
              <a:t>sqldf</a:t>
            </a:r>
            <a:r>
              <a:rPr lang="en-US" dirty="0"/>
              <a:t> and got…</a:t>
            </a:r>
          </a:p>
          <a:p>
            <a:pPr>
              <a:defRPr/>
            </a:pPr>
            <a:endParaRPr lang="en-US" sz="11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FNPSQL&lt;-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sqldf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SELECT *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FROM `Customers`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WHERE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starts_with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(`FirstName`, 'P'))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")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Error: no such function: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starts_with</a:t>
            </a:r>
            <a:endParaRPr lang="en-US" sz="2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So the SQL that is produced is generic</a:t>
            </a:r>
          </a:p>
          <a:p>
            <a:pPr lvl="1">
              <a:defRPr/>
            </a:pPr>
            <a:r>
              <a:rPr lang="en-US" sz="2000" dirty="0"/>
              <a:t>No guarantee that the syntax will be available in </a:t>
            </a:r>
            <a:r>
              <a:rPr lang="en-US" sz="2000" dirty="0" err="1"/>
              <a:t>sqldf</a:t>
            </a:r>
            <a:r>
              <a:rPr lang="en-US" sz="2000" dirty="0"/>
              <a:t> </a:t>
            </a:r>
            <a:endParaRPr lang="en-US" sz="2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697E03F8-1D74-C6D3-A726-234CECEC59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B0A2AF-3E7F-4D8E-90BA-2BC5423EFFBD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68377400-1CF6-8AEB-C605-2171EECF5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Sqldf Not The Only Library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EC5879A5-AA65-7FE0-0DF4-ACB4FAA43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There are several libraries that you can use to execute </a:t>
            </a:r>
            <a:r>
              <a:rPr lang="en-US" altLang="en-US" dirty="0" err="1"/>
              <a:t>sql</a:t>
            </a:r>
            <a:r>
              <a:rPr lang="en-US" altLang="en-US" dirty="0"/>
              <a:t> in R.  Others include</a:t>
            </a:r>
          </a:p>
          <a:p>
            <a:pPr lvl="1"/>
            <a:r>
              <a:rPr lang="en-US" altLang="en-US" dirty="0" err="1"/>
              <a:t>RMySQL</a:t>
            </a:r>
            <a:endParaRPr lang="en-US" altLang="en-US" dirty="0"/>
          </a:p>
          <a:p>
            <a:pPr lvl="1"/>
            <a:r>
              <a:rPr lang="en-US" altLang="en-US" dirty="0" err="1"/>
              <a:t>RSQLite</a:t>
            </a:r>
            <a:endParaRPr lang="en-US" altLang="en-US" dirty="0"/>
          </a:p>
          <a:p>
            <a:pPr lvl="1"/>
            <a:r>
              <a:rPr lang="en-US" altLang="en-US" dirty="0" err="1"/>
              <a:t>RPostgreSQL</a:t>
            </a:r>
            <a:endParaRPr lang="en-US" altLang="en-US" dirty="0"/>
          </a:p>
          <a:p>
            <a:pPr lvl="1"/>
            <a:r>
              <a:rPr lang="en-US" altLang="en-US" dirty="0" err="1"/>
              <a:t>Roracle</a:t>
            </a:r>
            <a:endParaRPr lang="en-US" altLang="en-US" dirty="0"/>
          </a:p>
          <a:p>
            <a:pPr lvl="1"/>
            <a:endParaRPr lang="en-US" altLang="en-US" sz="1400" dirty="0"/>
          </a:p>
          <a:p>
            <a:r>
              <a:rPr lang="en-US" altLang="en-US" dirty="0"/>
              <a:t>They have different strengths and weaknesses and slight differences in some syntax</a:t>
            </a: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88A87622-BB6D-C75A-BD7A-A9F2AAD59C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287C0F9-AE33-4051-8E4E-BEBAED540D58}" type="slidenum">
              <a:rPr lang="en-US" altLang="en-US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16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763E0589-19A9-B9FF-B8F4-47F6184B5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 F 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BCB78-EEBE-B2BD-EA97-4E5A5C48B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83162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Frequently a company will be interested in the following metrics about their customers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1500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Recency: how long ago did the customer last order?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Frequency: how many times did a customer order?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Monetary Value:  how many dollars were spent by the customer?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Referred to as RFM analysis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These three metrics will frequently be good predictors of a customer’s future order activity </a:t>
            </a: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8B0777B4-CB3C-1943-498D-86423447A3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B7B4CC-C52D-4153-9F8C-F10FAAA9EC82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C04924D7-3B78-1255-67B2-28EF5A99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Frequency– Introduction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EE73D1BD-5241-57ED-3E37-7F2267932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000" dirty="0"/>
              <a:t>Go back to Access and look at the Orders table</a:t>
            </a:r>
          </a:p>
          <a:p>
            <a:pPr eaLnBrk="1" hangingPunct="1">
              <a:defRPr/>
            </a:pPr>
            <a:r>
              <a:rPr lang="en-US" altLang="en-US" sz="2000" dirty="0"/>
              <a:t>Each order has a customer id</a:t>
            </a:r>
          </a:p>
          <a:p>
            <a:pPr eaLnBrk="1" hangingPunct="1">
              <a:defRPr/>
            </a:pPr>
            <a:r>
              <a:rPr lang="en-US" altLang="en-US" sz="2000" dirty="0"/>
              <a:t>If you simply wanted to pull the customer id and the order id then the syntax would be</a:t>
            </a:r>
          </a:p>
          <a:p>
            <a:pPr lvl="1" eaLnBrk="1" hangingPunct="1">
              <a:buFont typeface="Arial" panose="020B0604020202020204" pitchFamily="34" charset="0"/>
              <a:buNone/>
              <a:defRPr/>
            </a:pPr>
            <a:endParaRPr lang="en-US" altLang="en-US" sz="1000" dirty="0"/>
          </a:p>
          <a:p>
            <a:pPr lvl="1" eaLnBrk="1" hangingPunct="1">
              <a:buFont typeface="Arial" panose="020B0604020202020204" pitchFamily="34" charset="0"/>
              <a:buNone/>
              <a:defRPr/>
            </a:pP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CustomerAndOrder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sqldf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</a:p>
          <a:p>
            <a:pPr lvl="1" eaLnBrk="1" hangingPunct="1">
              <a:buFont typeface="Arial" panose="020B0604020202020204" pitchFamily="34" charset="0"/>
              <a:buNone/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</a:p>
          <a:p>
            <a:pPr lvl="1" eaLnBrk="1" hangingPunct="1">
              <a:buFont typeface="Arial" panose="020B0604020202020204" pitchFamily="34" charset="0"/>
              <a:buNone/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OrderID</a:t>
            </a: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buFont typeface="Arial" panose="020B0604020202020204" pitchFamily="34" charset="0"/>
              <a:buNone/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CustomerID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 eaLnBrk="1" hangingPunct="1">
              <a:buFont typeface="Arial" panose="020B0604020202020204" pitchFamily="34" charset="0"/>
              <a:buNone/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Orders</a:t>
            </a:r>
          </a:p>
          <a:p>
            <a:pPr lvl="1" eaLnBrk="1" hangingPunct="1">
              <a:buFont typeface="Arial" panose="020B0604020202020204" pitchFamily="34" charset="0"/>
              <a:buNone/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lvl="1" eaLnBrk="1" hangingPunct="1">
              <a:buFont typeface="Arial" panose="020B0604020202020204" pitchFamily="34" charset="0"/>
              <a:buNone/>
              <a:defRPr/>
            </a:pPr>
            <a:endParaRPr lang="en-US" altLang="en-US" sz="1050" dirty="0"/>
          </a:p>
          <a:p>
            <a:pPr eaLnBrk="1" hangingPunct="1">
              <a:defRPr/>
            </a:pPr>
            <a:r>
              <a:rPr lang="en-US" altLang="en-US" sz="2000" dirty="0"/>
              <a:t>Can use carriage returns to keep the operations organized (select vs. from)</a:t>
            </a:r>
          </a:p>
          <a:p>
            <a:pPr eaLnBrk="1" hangingPunct="1">
              <a:defRPr/>
            </a:pPr>
            <a:r>
              <a:rPr lang="en-US" altLang="en-US" sz="2000" dirty="0"/>
              <a:t>This will become more important as the SQL become more complicated</a:t>
            </a:r>
          </a:p>
          <a:p>
            <a:pPr eaLnBrk="1" hangingPunct="1">
              <a:defRPr/>
            </a:pPr>
            <a:r>
              <a:rPr lang="en-US" altLang="en-US" sz="2000" dirty="0"/>
              <a:t>Also note commas between items in the list</a:t>
            </a:r>
          </a:p>
        </p:txBody>
      </p:sp>
      <p:sp>
        <p:nvSpPr>
          <p:cNvPr id="21508" name="Slide Number Placeholder 4">
            <a:extLst>
              <a:ext uri="{FF2B5EF4-FFF2-40B4-BE49-F238E27FC236}">
                <a16:creationId xmlns:a16="http://schemas.microsoft.com/office/drawing/2014/main" id="{82695E8C-AFB4-7AE0-7782-9BA54DE9FD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83F6B6-F300-485B-98B3-8E0812AFCEB3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C37F192E-67B0-C163-1390-3E041F1C6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Order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35DDC-8C69-8FF2-7900-460DCC9D9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If you want the records to come out in a certain order then you can end the query with an order by statement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400" b="1" dirty="0"/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CustomerAndOrder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sqldf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OrderID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CustomerID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Orders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CustomerID</a:t>
            </a:r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400" b="1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D5A4A326-3A20-D776-C9CB-3F931823A6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9A7B5F-417F-44F1-884A-C25E9E701EFC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2533" name="TextBox 1">
            <a:extLst>
              <a:ext uri="{FF2B5EF4-FFF2-40B4-BE49-F238E27FC236}">
                <a16:creationId xmlns:a16="http://schemas.microsoft.com/office/drawing/2014/main" id="{F499947D-5B6F-8A36-C75A-879703FBF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1975" y="2819400"/>
            <a:ext cx="349408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head(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CustomerAndOrder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OrderID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CustomerID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     71  Company A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     44  Company A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      57 Company AA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      30 Company AA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      72 Company BB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      65 Company BB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94BEC566-C2B8-0AA5-1F6F-35680F71C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Form For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52A16-38B8-AA73-370F-9CA4D1542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The data used for the preceding projects was arranged as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One record for each zip code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One record for each prospect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This is the form needed for analysis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Allows one to study how those who purchased differ from those who did not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Or study segments (clusters) of zip codes</a:t>
            </a: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6E1F16D8-0D38-9670-AB2C-E5AFEE0A95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6E479C-298F-41D2-8BF3-FC7115162ACA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F61E0640-334C-A4A6-2BB2-2A37E990C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Functions &amp; Group By (Discuss)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18F90-5FA7-7852-AB68-4B606221E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OrderFreq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sqldf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CustomerID</a:t>
            </a:r>
            <a:endParaRPr lang="en-US" sz="3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count(</a:t>
            </a:r>
            <a:r>
              <a:rPr lang="en-US" sz="3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CustomerID</a:t>
            </a:r>
            <a:r>
              <a:rPr lang="en-US" sz="3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3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3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Orders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sz="3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CustomerID</a:t>
            </a:r>
            <a:endParaRPr lang="en-US" sz="3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CustomerID</a:t>
            </a:r>
            <a:endParaRPr lang="en-US" sz="3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85D185D4-301E-54A8-8601-DD12245B10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13C7A5-C8C0-4003-A517-4FC259242C25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3557" name="TextBox 1">
            <a:extLst>
              <a:ext uri="{FF2B5EF4-FFF2-40B4-BE49-F238E27FC236}">
                <a16:creationId xmlns:a16="http://schemas.microsoft.com/office/drawing/2014/main" id="{1CA7CF11-F15D-5DE5-6F48-18BBD7783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495800"/>
            <a:ext cx="3340100" cy="9239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/>
              <a:t>A group by statement is largely</a:t>
            </a:r>
          </a:p>
          <a:p>
            <a:r>
              <a:rPr lang="en-US" altLang="en-US" dirty="0"/>
              <a:t> required if you have any sort</a:t>
            </a:r>
          </a:p>
          <a:p>
            <a:r>
              <a:rPr lang="en-US" altLang="en-US" dirty="0"/>
              <a:t> of function [such as count]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71517AA3-C494-5D0A-3574-BD68298D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Base R Equivalent for 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72411-0507-F144-FED7-EC9071774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600200"/>
            <a:ext cx="8991600" cy="4525963"/>
          </a:xfrm>
        </p:spPr>
        <p:txBody>
          <a:bodyPr rtlCol="0">
            <a:normAutofit fontScale="625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err="1"/>
              <a:t>data.frame</a:t>
            </a:r>
            <a:r>
              <a:rPr lang="en-US" dirty="0"/>
              <a:t>(table(</a:t>
            </a:r>
            <a:r>
              <a:rPr lang="en-US" dirty="0" err="1"/>
              <a:t>Orders$CustomerID</a:t>
            </a:r>
            <a:r>
              <a:rPr lang="en-US" dirty="0"/>
              <a:t>))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Use </a:t>
            </a:r>
            <a:r>
              <a:rPr lang="en-US" dirty="0" err="1"/>
              <a:t>data.frame</a:t>
            </a:r>
            <a:r>
              <a:rPr lang="en-US" dirty="0"/>
              <a:t> to make output readable. Without it get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6400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table(</a:t>
            </a:r>
            <a:r>
              <a:rPr lang="en-US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Orders$CustomerID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Company A Company AA Company BB  Company C Company CC  Company D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2          2          4          3          4          5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Company F  Company G  Company H  Company I  Company J  Company K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6          2          6          2          4          2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Company L  Company Y  Company Z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2          2          2 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Base R much easier and quicker in this case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8238F59C-8DD1-AF60-D139-352ABA4B8D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D6A5D6-36AD-4D77-B8C9-C4C45658A4A5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50A7BF27-74D7-2686-07E2-189B997B3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Recency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83AA2D52-E26A-EF98-8DE7-B5AD418DB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525963"/>
          </a:xfrm>
        </p:spPr>
        <p:txBody>
          <a:bodyPr/>
          <a:lstStyle/>
          <a:p>
            <a:pPr eaLnBrk="1" hangingPunct="1"/>
            <a:r>
              <a:rPr lang="en-US" altLang="en-US" dirty="0"/>
              <a:t>Need to get latest order date</a:t>
            </a:r>
          </a:p>
          <a:p>
            <a:pPr eaLnBrk="1" hangingPunct="1"/>
            <a:r>
              <a:rPr lang="en-US" altLang="en-US" dirty="0"/>
              <a:t>Can then subtract it from ‘today’ or the last day of the year or some other appropriate date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What function do you suspect you would use in order to get the latest date?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B81B539E-67C4-969E-D43A-8FE880D806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A791F3-AD00-4B45-B35E-96D85A38D5C4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14BE7E40-65B2-D076-109B-95E68C38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Recency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CF108A76-5B6E-6687-A221-427EF26CA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OrderRecency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sqldf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CustomerID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,max(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OrderDate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LatestDate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 Orders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CustomerID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CustomerID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E625E3DD-273A-77F6-59AC-C02046DC13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593FE6-F15B-4D0C-AE5C-5CA84937FD2C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189C20A4-5BE6-649C-B2B8-1127BF57B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Recency from R (dplyr)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0BA916FC-9C15-9ED7-50D8-9DB514C1E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dplyrRecency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&lt;-Orders %&gt;%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CustomerID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)%&gt;%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summarise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LatestDate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=max(OrderDate,na.rm=TRUE))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15 × 2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CustomerID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LatestDate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&lt;chr&gt;      &lt;chr&gt;    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 Company A  5/24/2006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2 Company AA 4/22/2006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3 Company BB 6/7/2006 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4 Company C  4/25/2006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5 Company CC 6/5/2006 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6 Company D  4/7/2006 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en-US" altLang="en-US" dirty="0"/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0374608A-546B-2F0D-9F3B-C27C6F414F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ACDBC8-6234-4B8A-A484-4EEB62499D75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8677" name="TextBox 1">
            <a:extLst>
              <a:ext uri="{FF2B5EF4-FFF2-40B4-BE49-F238E27FC236}">
                <a16:creationId xmlns:a16="http://schemas.microsoft.com/office/drawing/2014/main" id="{AE790105-82F5-011B-E27C-FA4698BEB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105150"/>
            <a:ext cx="3200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/>
              <a:t>Blech!  A </a:t>
            </a:r>
            <a:r>
              <a:rPr lang="en-US" altLang="en-US" dirty="0" err="1"/>
              <a:t>tibble</a:t>
            </a:r>
            <a:r>
              <a:rPr lang="en-US" altLang="en-US" dirty="0"/>
              <a:t>.  Use </a:t>
            </a:r>
            <a:r>
              <a:rPr lang="en-US" altLang="en-US" dirty="0" err="1"/>
              <a:t>data.frame</a:t>
            </a:r>
            <a:r>
              <a:rPr lang="en-US" altLang="en-US" dirty="0"/>
              <a:t> wrapper to avoid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4693A5C7-7AB7-8FDE-CBD2-A34C4CE9E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SQL for Monetary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C6AD2-86A1-D8CC-B28C-67D742DD19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343400"/>
          </a:xfrm>
          <a:ln>
            <a:solidFill>
              <a:schemeClr val="accent1"/>
            </a:solidFill>
          </a:ln>
        </p:spPr>
        <p:txBody>
          <a:bodyPr rtlCol="0">
            <a:normAutofit fontScale="6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Monetary&lt;-</a:t>
            </a:r>
            <a:r>
              <a:rPr lang="en-US" sz="4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sqldf</a:t>
            </a:r>
            <a:r>
              <a:rPr lang="en-US" sz="4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CustomerID</a:t>
            </a:r>
            <a:endParaRPr lang="en-US" sz="4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,sum(</a:t>
            </a:r>
            <a:r>
              <a:rPr lang="en-US" sz="4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OrderTotal</a:t>
            </a:r>
            <a:r>
              <a:rPr lang="en-US" sz="4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4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TotalSpend</a:t>
            </a:r>
            <a:r>
              <a:rPr lang="en-US" sz="4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Orders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sz="4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CustomerID</a:t>
            </a:r>
            <a:endParaRPr lang="en-US" sz="4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4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CustomerID</a:t>
            </a:r>
            <a:endParaRPr lang="en-US" sz="4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4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Monetary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7E6664-DCF0-07BE-8A86-1DDF5F01A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76800"/>
          </a:xfrm>
          <a:ln>
            <a:solidFill>
              <a:schemeClr val="accent5"/>
            </a:solidFill>
          </a:ln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TotalSpend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   Company A          0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  Company AA          0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  Company BB          0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   Company C          0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5  Company CC          0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6   Company D          0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7   Company F          0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8   Company G          0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9   Company H          0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10  Company I          0</a:t>
            </a:r>
          </a:p>
          <a:p>
            <a:pPr marL="457200" indent="-457200">
              <a:buFont typeface="Arial" panose="020B0604020202020204" pitchFamily="34" charset="0"/>
              <a:buAutoNum type="arabicPlain" startAt="11"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Company J          0</a:t>
            </a:r>
          </a:p>
          <a:p>
            <a:pPr marL="457200" indent="-457200">
              <a:buFont typeface="Arial" panose="020B0604020202020204" pitchFamily="34" charset="0"/>
              <a:buAutoNum type="arabicPlain" startAt="11"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31749" name="Slide Number Placeholder 3">
            <a:extLst>
              <a:ext uri="{FF2B5EF4-FFF2-40B4-BE49-F238E27FC236}">
                <a16:creationId xmlns:a16="http://schemas.microsoft.com/office/drawing/2014/main" id="{208D7C8C-0F85-FBA0-AA7B-DFEA56A03A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918C71-4C96-40F7-9C0E-11B554725AE1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31750" name="TextBox 3">
            <a:extLst>
              <a:ext uri="{FF2B5EF4-FFF2-40B4-BE49-F238E27FC236}">
                <a16:creationId xmlns:a16="http://schemas.microsoft.com/office/drawing/2014/main" id="{FB0BAB7D-3671-3C20-68F0-D62500446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6126163"/>
            <a:ext cx="10429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 dirty="0">
                <a:solidFill>
                  <a:srgbClr val="FF0000"/>
                </a:solidFill>
              </a:rPr>
              <a:t>Uh-Oh!!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0346B26D-F16E-C921-7EFC-7AF193AE2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Format For OrderTotal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DEAD1EEE-D29D-E1DA-C57E-92313B355A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53400" cy="3152775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str(Orders)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  48 obs. of  9 variables: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OrderID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: int  81 80 79 78 77 76 75 74 73 72 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OrderDate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: chr  "4/25/2006" "4/25/2006" "6/23/2006" "6/5/2006" 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 Employee.ID : chr  "Andrew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Cencini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"Andrew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Cencini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"Andrew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Cencini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"Nancy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Freehafer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 Status      : chr  "New" "New" "Closed" "Closed" 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CustomerID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: chr  "Company C" "Company D" "Company F" "Company CC" 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Shipped.Date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chr  "" "" "6/23/2006" "6/5/2006" 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Shipping.Fee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chr  "$0.00" "$0.00" "$0.00" "$200.00" 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 Taxes       : chr  "$0.00" "$0.00" "$0.00" "$0.00" 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OrderTotal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: chr  "$0.00" "$380.00" "$2,490.00" "$1,760.00" ...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0A6ECA-1B18-FD74-AA40-7492C1E3D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0" y="4876800"/>
            <a:ext cx="8305800" cy="1249363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OrderTotal</a:t>
            </a:r>
            <a:r>
              <a:rPr lang="en-US" dirty="0"/>
              <a:t> came into R as a chr (string) not a dollar number– Have to fix</a:t>
            </a:r>
          </a:p>
          <a:p>
            <a:pPr>
              <a:defRPr/>
            </a:pPr>
            <a:endParaRPr lang="en-US" sz="105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Orders&lt;-Orders %&gt;% mutate(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OrderTotal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OrderTotal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str_remove_all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("[$,]") %&gt;%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sp>
        <p:nvSpPr>
          <p:cNvPr id="32773" name="Slide Number Placeholder 4">
            <a:extLst>
              <a:ext uri="{FF2B5EF4-FFF2-40B4-BE49-F238E27FC236}">
                <a16:creationId xmlns:a16="http://schemas.microsoft.com/office/drawing/2014/main" id="{BEBB2226-72D6-1C19-A9D4-43568F219C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8C894A6-4B19-4B0B-B166-14E8E9DA508E}" type="slidenum">
              <a:rPr lang="en-US" altLang="en-US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26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BFC596C6-7B47-E563-7621-EB708F209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Now We Got It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14972752-F5C8-BD89-6955-FEFC45264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Orders&lt;-Orders %&gt;% mutate(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OrderTotal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OrderTotal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str_remove_all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("[$,]") %&gt;%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Monetary&lt;-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sqldf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select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CustomerID</a:t>
            </a: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,sum(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OrderTotal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TotalSpend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from Orders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group by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CustomerID</a:t>
            </a: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order by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CustomerID</a:t>
            </a: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Monetary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796" name="Content Placeholder 3">
            <a:extLst>
              <a:ext uri="{FF2B5EF4-FFF2-40B4-BE49-F238E27FC236}">
                <a16:creationId xmlns:a16="http://schemas.microsoft.com/office/drawing/2014/main" id="{8DA4C0C1-F32F-711A-B1D9-26762492A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CustomerID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TotalSpend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   Company A    2410.75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  Company AA    1705.00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  Company BB   15522.50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   Company C    2564.00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5  Company CC    3312.50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6   Company D    4963.00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7   Company F    8619.50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8   Company G   13800.00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9   Company H    4888.00</a:t>
            </a:r>
          </a:p>
        </p:txBody>
      </p:sp>
      <p:sp>
        <p:nvSpPr>
          <p:cNvPr id="33797" name="Slide Number Placeholder 4">
            <a:extLst>
              <a:ext uri="{FF2B5EF4-FFF2-40B4-BE49-F238E27FC236}">
                <a16:creationId xmlns:a16="http://schemas.microsoft.com/office/drawing/2014/main" id="{4A7E0DF6-0E65-E80C-F132-6952D38170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D03E49B-A38D-4F05-9C03-B83BA714C04F}" type="slidenum">
              <a:rPr lang="en-US" altLang="en-US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27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3DD5245D-9A54-A2D1-04AE-9FD2AFEA6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Monetary in R (dplyr)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520E372A-FF8A-FAC9-7B82-F005343799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8458200" cy="1143000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dplyrMonetary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(Orders %&gt;%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CustomerID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)%&gt;%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summarise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TotalSpend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=sum(OrderTotal,na.rm=TRUE)))</a:t>
            </a:r>
          </a:p>
        </p:txBody>
      </p:sp>
      <p:sp>
        <p:nvSpPr>
          <p:cNvPr id="34820" name="Content Placeholder 3">
            <a:extLst>
              <a:ext uri="{FF2B5EF4-FFF2-40B4-BE49-F238E27FC236}">
                <a16:creationId xmlns:a16="http://schemas.microsoft.com/office/drawing/2014/main" id="{E582D649-B31D-FE93-6EAC-347AB02D3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3154363"/>
            <a:ext cx="4343400" cy="3322637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dplyrMonetary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CustomerID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TotalSpend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   Company A    2410.75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  Company AA    1705.00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  Company BB   15522.50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   Company C    2564.00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5  Company CC    3312.50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6   Company D    4963.00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7   Company F    8619.50 …</a:t>
            </a:r>
          </a:p>
        </p:txBody>
      </p:sp>
      <p:sp>
        <p:nvSpPr>
          <p:cNvPr id="34821" name="Slide Number Placeholder 4">
            <a:extLst>
              <a:ext uri="{FF2B5EF4-FFF2-40B4-BE49-F238E27FC236}">
                <a16:creationId xmlns:a16="http://schemas.microsoft.com/office/drawing/2014/main" id="{C2CCFEC8-74D7-CD94-7998-00C48A7C3B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208AA33-CDB2-4FD7-89EB-321F4687D3E2}" type="slidenum">
              <a:rPr lang="en-US" altLang="en-US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28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DE3EEFC7-447D-458D-BF97-4AD50B514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Aside: SAS For Monetary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B747B-5CD8-4F66-0696-07FA074DC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 rtlCol="0">
            <a:normAutofit lnSpcReduction="10000"/>
          </a:bodyPr>
          <a:lstStyle/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/>
              <a:t>proc summary data=</a:t>
            </a:r>
            <a:r>
              <a:rPr lang="en-US" b="1" dirty="0" err="1"/>
              <a:t>OrderAndExtended</a:t>
            </a:r>
            <a:r>
              <a:rPr lang="en-US" b="1" dirty="0"/>
              <a:t> </a:t>
            </a:r>
            <a:r>
              <a:rPr lang="en-US" b="1" dirty="0" err="1"/>
              <a:t>nway</a:t>
            </a:r>
            <a:r>
              <a:rPr lang="en-US" b="1" dirty="0"/>
              <a:t>;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class </a:t>
            </a:r>
            <a:r>
              <a:rPr lang="en-US" dirty="0" err="1"/>
              <a:t>CustomerID</a:t>
            </a:r>
            <a:r>
              <a:rPr lang="en-US" dirty="0"/>
              <a:t>;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var </a:t>
            </a:r>
            <a:r>
              <a:rPr lang="en-US" dirty="0" err="1"/>
              <a:t>OrderTotal</a:t>
            </a:r>
            <a:r>
              <a:rPr lang="en-US" dirty="0"/>
              <a:t>;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output out=</a:t>
            </a:r>
            <a:r>
              <a:rPr lang="en-US" dirty="0" err="1"/>
              <a:t>OrderTotalSAS</a:t>
            </a:r>
            <a:r>
              <a:rPr lang="en-US" dirty="0"/>
              <a:t> sum=;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/>
              <a:t>run;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600" b="1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/>
              <a:t>The one thing I do miss from SAS is the ability to get a number of summary statistics by group quickly and easily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/>
              <a:t>R had no such function for a long time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/>
              <a:t>Now there are some, but hard to find and use</a:t>
            </a:r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8404AF90-4138-2873-9177-BC164A252F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AC85C1-2655-4030-8AA2-4DCF471F5E98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A23F7F9F-E800-49A1-6CF9-BE6DCF135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Is This How Data is Stored?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5C0D4-E05A-3019-8DFC-A451244BD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71600"/>
            <a:ext cx="8534400" cy="4983163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/>
              <a:t>The data necessary for analysis is almost never stored this way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20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/>
              <a:t>For example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/>
              <a:t>Customer names &amp; address are stored in one table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/>
              <a:t>Their orders are stored in another table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/>
              <a:t>Detailed info about the orders may be stored in another table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/>
              <a:t>Why?—Discussion Point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17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/>
              <a:t>So building a data set in the proper form for analyzing your customers is one of the first steps of any analysis project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1663389A-0192-A561-0F3D-33E697454F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23B598-7A9F-482E-9830-81FFB85595DF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6E3BCC8F-3EC9-2268-48A6-7ECA86753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Merging Is Crucial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B2774-4F25-CE08-2521-10AE51A5B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Pretend that we want to know amount of sales by job title</a:t>
            </a:r>
          </a:p>
          <a:p>
            <a:pPr>
              <a:defRPr/>
            </a:pPr>
            <a:r>
              <a:rPr lang="en-US" sz="2400" dirty="0"/>
              <a:t>So must join job title in the Employees table with the monetary amounts in Orders table</a:t>
            </a:r>
          </a:p>
          <a:p>
            <a:pPr>
              <a:defRPr/>
            </a:pPr>
            <a:endParaRPr lang="en-US" sz="14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MonetaryByEmployeeType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sqldf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Employees.JobTitle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,sum(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Orders.OrderTotal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TotalOrders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,avg(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Orders.OrderTotal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AverageOrders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from Orders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 join Employees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Orders.EmployeeID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Employees.EmployeeID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group by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JobTitle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order by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JobTitle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1A37968A-1D1D-C0A2-F2E2-EAED8016FF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35B9C6C-2F16-4573-BFC2-26ED9AB539C1}" type="slidenum">
              <a:rPr lang="en-US" altLang="en-US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30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EB6733-B188-35E2-BE7C-0E4CFB5A36C0}"/>
              </a:ext>
            </a:extLst>
          </p:cNvPr>
          <p:cNvSpPr txBox="1"/>
          <p:nvPr/>
        </p:nvSpPr>
        <p:spPr>
          <a:xfrm>
            <a:off x="4419600" y="5562600"/>
            <a:ext cx="4348163" cy="76993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JobTitle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TotalOrders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AverageOrders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  Sales Coordinator       692.0       692.000</a:t>
            </a:r>
          </a:p>
          <a:p>
            <a:pPr>
              <a:defRPr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 Sales Representative     66342.5      1895.500</a:t>
            </a:r>
          </a:p>
          <a:p>
            <a:pPr>
              <a:defRPr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3 Vice President, Sales      2997.5       749.375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A83930BE-89EC-BA22-9F81-7DD6F8674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All Kinds of Joins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4D96C104-C418-7555-CE86-C640694B2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Inner, Outer, Left, Right, Cartesian</a:t>
            </a:r>
          </a:p>
          <a:p>
            <a:endParaRPr lang="en-US" altLang="en-US" dirty="0"/>
          </a:p>
          <a:p>
            <a:r>
              <a:rPr lang="en-US" altLang="en-US" dirty="0"/>
              <a:t>We won’t be getting into all of that here</a:t>
            </a:r>
          </a:p>
          <a:p>
            <a:endParaRPr lang="en-US" altLang="en-US" dirty="0"/>
          </a:p>
          <a:p>
            <a:r>
              <a:rPr lang="en-US" altLang="en-US" dirty="0"/>
              <a:t>I just want you to know how to join with enough skill to do the homework</a:t>
            </a:r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90C2B29D-20BB-217C-E662-272B991AC7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CFD4ABB-75C3-4E4C-8F94-ECD1F5457978}" type="slidenum">
              <a:rPr lang="en-US" altLang="en-US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31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255182AF-73F8-7B85-C703-B66872963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By Employee Type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E9826-60B0-40BD-07C9-573961635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5259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Joined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&lt;-merge(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Employees,Orders,by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dplyrMonetaryByEmployeeType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(Joined %&gt;%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JobTitle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)%&gt;%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summarise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TotalSpend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=sum(OrderTotal,na.rm=TRUE)))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000" dirty="0">
                <a:latin typeface="+mj-lt"/>
                <a:cs typeface="Courier New" panose="02070309020205020404" pitchFamily="49" charset="0"/>
              </a:rPr>
              <a:t>One drawback is that you must build the data frame Joined and hold it as an object before calculating the totals</a:t>
            </a:r>
          </a:p>
          <a:p>
            <a:pPr>
              <a:defRPr/>
            </a:pPr>
            <a:endParaRPr lang="en-US" sz="1000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000" dirty="0">
                <a:latin typeface="+mj-lt"/>
                <a:cs typeface="Courier New" panose="02070309020205020404" pitchFamily="49" charset="0"/>
              </a:rPr>
              <a:t>In this example that is trivial, but in other circumstances the joined data may be very large and you only need summary statistics which is very small</a:t>
            </a:r>
          </a:p>
          <a:p>
            <a:pPr>
              <a:defRPr/>
            </a:pPr>
            <a:endParaRPr lang="en-US" sz="900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000" dirty="0">
                <a:latin typeface="+mj-lt"/>
                <a:cs typeface="Courier New" panose="02070309020205020404" pitchFamily="49" charset="0"/>
              </a:rPr>
              <a:t>There are a variety of ways to handle this: sometimes the database query will run on a different machine and only send the final statistics to your machine when done</a:t>
            </a:r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8A3896B7-4226-86C4-3229-E10D033EB5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6E8C8AC-91FC-4BD3-B486-A4A00342E60B}" type="slidenum">
              <a:rPr lang="en-US" altLang="en-US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32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423D4B10-F3E9-8AC4-1B06-F3BD8E855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RFM All At Once in R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E84D0D26-AB29-0F25-AC9D-99C86ADD8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600200"/>
            <a:ext cx="8991600" cy="228600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Orders$OrderDate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as.Date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Orders$OrderDate,format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="%m/%d/%Y")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rm(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dplyrRFM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dplyrRFM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(Orders %&gt;%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CustomerID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)%&gt;%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summarise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TotalSpend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=sum(OrderTotal,na.rm=TRUE),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LatestDate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=max(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OrderDate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),Freq=n()))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dplyrRFM$Recency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difftime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as.Date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("2006-06-30"),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dplyrRFM$Latest,units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="days")</a:t>
            </a:r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0BE8EF92-9548-4FE0-BF2A-BF371C1460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D5C3B0-4D71-4C23-9686-45DDC40A4F03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39941" name="TextBox 1">
            <a:extLst>
              <a:ext uri="{FF2B5EF4-FFF2-40B4-BE49-F238E27FC236}">
                <a16:creationId xmlns:a16="http://schemas.microsoft.com/office/drawing/2014/main" id="{057F266F-32AF-D53E-2CF2-79AA09989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267200"/>
            <a:ext cx="71224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/>
              <a:t>Note: must use n() to get count of orders.  Count() will produce error</a:t>
            </a:r>
          </a:p>
          <a:p>
            <a:endParaRPr lang="en-US" altLang="en-US" dirty="0"/>
          </a:p>
          <a:p>
            <a:r>
              <a:rPr lang="en-US" altLang="en-US" dirty="0"/>
              <a:t>I lost an hour because of that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B0F1BF0A-B830-CE70-1920-DCE628E39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74638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en-US"/>
              <a:t>RFM All At Once sqldf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D3A4E-9E3E-5613-896E-AB40E7F51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625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RFM&lt;-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sqldf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CustomerID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,max(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OrderDate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LatestDate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,count(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,sum(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OrderTotal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TotalSpend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Orders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CustomerID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CustomerID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RFM$Latest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as.Date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RFM$LatestDate,format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="%m/%d/%Y")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RFM$Recency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difftime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as.Date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("2006-06-30"),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RFM$Latest,units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="days")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C9280B70-F8A7-ED2B-B8ED-2AAA3F6474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D04768-881F-43E6-9A3C-0D7F33F0BD23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E8A58406-BBAA-4B5D-690A-82E4D0D84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Homework Notes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D1B799DD-522D-3762-4F39-A2EA9C14F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In the Northwind database all the matching variables had the same name (</a:t>
            </a:r>
            <a:r>
              <a:rPr lang="en-US" altLang="en-US" sz="2800" dirty="0" err="1"/>
              <a:t>OrderID</a:t>
            </a:r>
            <a:r>
              <a:rPr lang="en-US" altLang="en-US" sz="2800" dirty="0"/>
              <a:t>)</a:t>
            </a:r>
          </a:p>
          <a:p>
            <a:pPr eaLnBrk="1" hangingPunct="1"/>
            <a:r>
              <a:rPr lang="en-US" altLang="en-US" sz="2800" dirty="0"/>
              <a:t>This will not always be the case</a:t>
            </a:r>
          </a:p>
          <a:p>
            <a:pPr eaLnBrk="1" hangingPunct="1"/>
            <a:r>
              <a:rPr lang="en-US" altLang="en-US" sz="2800" dirty="0"/>
              <a:t>The database for your homework does not follow this</a:t>
            </a:r>
          </a:p>
          <a:p>
            <a:pPr eaLnBrk="1" hangingPunct="1"/>
            <a:r>
              <a:rPr lang="en-US" altLang="en-US" sz="2800" dirty="0"/>
              <a:t>It is a database of Countries, Provinces and Cities called Mondial.accdb</a:t>
            </a:r>
          </a:p>
          <a:p>
            <a:pPr eaLnBrk="1" hangingPunct="1"/>
            <a:r>
              <a:rPr lang="en-US" altLang="en-US" sz="2800" dirty="0"/>
              <a:t>In the City and Province table there is a 2 character country code called ‘Country’</a:t>
            </a:r>
          </a:p>
          <a:p>
            <a:pPr eaLnBrk="1" hangingPunct="1"/>
            <a:r>
              <a:rPr lang="en-US" altLang="en-US" sz="2800" dirty="0"/>
              <a:t>This matches to the field ‘Code’ in the Country table</a:t>
            </a:r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AB933FB0-A3E3-6B12-7D60-B727DA2433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A40BF7-4CB4-4EB8-BF45-0A3F55A30676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116E16EA-1D2D-34FC-4964-FDAE57FA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Homework Notes Continued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DAD9ECF3-0976-F0E6-7E1B-5D5EE5E63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400" dirty="0"/>
              <a:t>The different field names for matching is no problem for SQL.  Simply name different variable on the join statement</a:t>
            </a:r>
          </a:p>
          <a:p>
            <a:pPr lvl="1" eaLnBrk="1" hangingPunct="1">
              <a:buFont typeface="Arial" panose="020B0604020202020204" pitchFamily="34" charset="0"/>
              <a:buNone/>
              <a:defRPr/>
            </a:pPr>
            <a:r>
              <a:rPr lang="en-US" altLang="en-US" sz="2000" dirty="0"/>
              <a:t>on </a:t>
            </a:r>
            <a:r>
              <a:rPr lang="en-US" altLang="en-US" sz="2000" dirty="0" err="1"/>
              <a:t>country.code</a:t>
            </a:r>
            <a:r>
              <a:rPr lang="en-US" altLang="en-US" sz="2000" dirty="0"/>
              <a:t>=</a:t>
            </a:r>
            <a:r>
              <a:rPr lang="en-US" altLang="en-US" sz="2000" dirty="0" err="1"/>
              <a:t>city.country</a:t>
            </a:r>
            <a:endParaRPr lang="en-US" altLang="en-US" sz="2000" dirty="0"/>
          </a:p>
          <a:p>
            <a:pPr marL="457200" lvl="1" indent="0" eaLnBrk="1" hangingPunct="1">
              <a:buFont typeface="Arial" panose="020B0604020202020204" pitchFamily="34" charset="0"/>
              <a:buNone/>
              <a:defRPr/>
            </a:pPr>
            <a:endParaRPr lang="en-US" altLang="en-US" sz="2000" dirty="0"/>
          </a:p>
          <a:p>
            <a:pPr eaLnBrk="1" hangingPunct="1">
              <a:defRPr/>
            </a:pPr>
            <a:r>
              <a:rPr lang="en-US" altLang="en-US" sz="2800" dirty="0"/>
              <a:t>For R you also have complete flexibility</a:t>
            </a:r>
          </a:p>
          <a:p>
            <a:pPr lvl="1" eaLnBrk="1" hangingPunct="1">
              <a:buFont typeface="Arial" panose="020B0604020202020204" pitchFamily="34" charset="0"/>
              <a:buNone/>
              <a:defRPr/>
            </a:pPr>
            <a:endParaRPr lang="en-US" sz="1400" dirty="0">
              <a:solidFill>
                <a:srgbClr val="0433FF"/>
              </a:solidFill>
              <a:latin typeface="Consolas" panose="020B0609020204030204" pitchFamily="49" charset="0"/>
            </a:endParaRPr>
          </a:p>
          <a:p>
            <a:pPr lvl="1" eaLnBrk="1" hangingPunct="1">
              <a:buFont typeface="Arial" panose="020B0604020202020204" pitchFamily="34" charset="0"/>
              <a:buNone/>
              <a:defRPr/>
            </a:pPr>
            <a:r>
              <a:rPr lang="en-US" sz="1800" dirty="0" err="1">
                <a:solidFill>
                  <a:srgbClr val="0433FF"/>
                </a:solidFill>
                <a:latin typeface="Consolas" panose="020B0609020204030204" pitchFamily="49" charset="0"/>
              </a:rPr>
              <a:t>mergedData</a:t>
            </a:r>
            <a:r>
              <a:rPr lang="en-US" sz="1800" dirty="0">
                <a:solidFill>
                  <a:srgbClr val="0433FF"/>
                </a:solidFill>
                <a:latin typeface="Consolas" panose="020B0609020204030204" pitchFamily="49" charset="0"/>
              </a:rPr>
              <a:t>&lt;-merge(</a:t>
            </a:r>
            <a:r>
              <a:rPr lang="en-US" sz="1800" dirty="0" err="1">
                <a:solidFill>
                  <a:srgbClr val="0433FF"/>
                </a:solidFill>
                <a:latin typeface="Consolas" panose="020B0609020204030204" pitchFamily="49" charset="0"/>
              </a:rPr>
              <a:t>a,b,by.x</a:t>
            </a:r>
            <a:r>
              <a:rPr lang="en-US" sz="1800" dirty="0">
                <a:solidFill>
                  <a:srgbClr val="0433FF"/>
                </a:solidFill>
                <a:latin typeface="Consolas" panose="020B0609020204030204" pitchFamily="49" charset="0"/>
              </a:rPr>
              <a:t>=c(“</a:t>
            </a:r>
            <a:r>
              <a:rPr lang="en-US" sz="1800" dirty="0" err="1">
                <a:solidFill>
                  <a:srgbClr val="0433FF"/>
                </a:solidFill>
                <a:latin typeface="Consolas" panose="020B0609020204030204" pitchFamily="49" charset="0"/>
              </a:rPr>
              <a:t>colNameA</a:t>
            </a:r>
            <a:r>
              <a:rPr lang="en-US" sz="1800" dirty="0">
                <a:solidFill>
                  <a:srgbClr val="0433FF"/>
                </a:solidFill>
                <a:latin typeface="Consolas" panose="020B0609020204030204" pitchFamily="49" charset="0"/>
              </a:rPr>
              <a:t>”),</a:t>
            </a:r>
            <a:r>
              <a:rPr lang="en-US" sz="1800" dirty="0" err="1">
                <a:solidFill>
                  <a:srgbClr val="0433FF"/>
                </a:solidFill>
                <a:latin typeface="Consolas" panose="020B0609020204030204" pitchFamily="49" charset="0"/>
              </a:rPr>
              <a:t>by.y</a:t>
            </a:r>
            <a:r>
              <a:rPr lang="en-US" sz="1800" dirty="0">
                <a:solidFill>
                  <a:srgbClr val="0433FF"/>
                </a:solidFill>
                <a:latin typeface="Consolas" panose="020B0609020204030204" pitchFamily="49" charset="0"/>
              </a:rPr>
              <a:t>=c(“</a:t>
            </a:r>
            <a:r>
              <a:rPr lang="en-US" sz="1800" dirty="0" err="1">
                <a:solidFill>
                  <a:srgbClr val="0433FF"/>
                </a:solidFill>
                <a:latin typeface="Consolas" panose="020B0609020204030204" pitchFamily="49" charset="0"/>
              </a:rPr>
              <a:t>colNameB</a:t>
            </a:r>
            <a:r>
              <a:rPr lang="en-US" sz="1800" dirty="0">
                <a:solidFill>
                  <a:srgbClr val="0433FF"/>
                </a:solidFill>
                <a:latin typeface="Consolas" panose="020B0609020204030204" pitchFamily="49" charset="0"/>
              </a:rPr>
              <a:t>”))</a:t>
            </a:r>
          </a:p>
          <a:p>
            <a:pPr lvl="1" eaLnBrk="1" hangingPunct="1">
              <a:buFont typeface="Arial" panose="020B0604020202020204" pitchFamily="34" charset="0"/>
              <a:buNone/>
              <a:defRPr/>
            </a:pPr>
            <a:endParaRPr lang="en-US" altLang="en-US" sz="1800" dirty="0">
              <a:solidFill>
                <a:srgbClr val="0433FF"/>
              </a:solidFill>
              <a:latin typeface="Consolas" panose="020B0609020204030204" pitchFamily="49" charset="0"/>
            </a:endParaRPr>
          </a:p>
          <a:p>
            <a:pPr lvl="1" eaLnBrk="1" hangingPunct="1">
              <a:buFont typeface="Arial" panose="020B0604020202020204" pitchFamily="34" charset="0"/>
              <a:buNone/>
              <a:defRPr/>
            </a:pPr>
            <a:r>
              <a:rPr lang="en-US" altLang="en-US" sz="2400" dirty="0"/>
              <a:t>Quick note: this is not true in SAS.  Caused lots or renaming of variables</a:t>
            </a:r>
          </a:p>
          <a:p>
            <a:pPr lvl="1" eaLnBrk="1" hangingPunct="1">
              <a:buFont typeface="Arial" panose="020B0604020202020204" pitchFamily="34" charset="0"/>
              <a:buNone/>
              <a:defRPr/>
            </a:pPr>
            <a:endParaRPr lang="en-US" altLang="en-US" sz="2000" dirty="0"/>
          </a:p>
          <a:p>
            <a:pPr lvl="1" eaLnBrk="1" hangingPunct="1">
              <a:buFont typeface="Arial" panose="020B0604020202020204" pitchFamily="34" charset="0"/>
              <a:buNone/>
              <a:defRPr/>
            </a:pPr>
            <a:endParaRPr lang="en-US" altLang="en-US" sz="2000" dirty="0"/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CCBF75A1-B741-3571-DEFA-E9018801E9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9D0455-ED4E-4035-916A-3876681AE82B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02CDFBD9-6BF4-E5D8-3201-15C0E32CC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Homework Notes Continued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17121BAE-3E60-D0F7-AA92-5DBE20382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There are multiple examples of the same field name on more than one table</a:t>
            </a:r>
          </a:p>
          <a:p>
            <a:pPr eaLnBrk="1" hangingPunct="1"/>
            <a:r>
              <a:rPr lang="en-US" altLang="en-US" sz="2400" dirty="0"/>
              <a:t>So you will need to be more careful about the variables that you keep or drop from the different tables</a:t>
            </a:r>
          </a:p>
          <a:p>
            <a:pPr eaLnBrk="1" hangingPunct="1"/>
            <a:r>
              <a:rPr lang="en-US" altLang="en-US" sz="2400" dirty="0"/>
              <a:t>For </a:t>
            </a:r>
            <a:r>
              <a:rPr lang="en-US" altLang="en-US" sz="2400" dirty="0" err="1"/>
              <a:t>sql</a:t>
            </a:r>
            <a:r>
              <a:rPr lang="en-US" altLang="en-US" sz="2400" dirty="0"/>
              <a:t> you can control this using the full </a:t>
            </a:r>
            <a:r>
              <a:rPr lang="en-US" altLang="en-US" sz="2400" dirty="0" err="1"/>
              <a:t>table.field</a:t>
            </a:r>
            <a:r>
              <a:rPr lang="en-US" altLang="en-US" sz="2400" dirty="0"/>
              <a:t> name on the select statement.  For example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z="1600" dirty="0"/>
              <a:t>select </a:t>
            </a:r>
            <a:r>
              <a:rPr lang="en-US" altLang="en-US" sz="1600" dirty="0" err="1"/>
              <a:t>CustomerID</a:t>
            </a:r>
            <a:endParaRPr lang="en-US" altLang="en-US" sz="1600" dirty="0"/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z="1600" dirty="0"/>
              <a:t>      ,count(*) as Freq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z="1600" dirty="0"/>
              <a:t>      ,</a:t>
            </a:r>
            <a:r>
              <a:rPr lang="en-US" altLang="en-US" sz="1600" b="1" dirty="0"/>
              <a:t>'01Jun1998'd-datepart(max(</a:t>
            </a:r>
            <a:r>
              <a:rPr lang="en-US" altLang="en-US" sz="1600" b="1" dirty="0" err="1"/>
              <a:t>orders.orderDate</a:t>
            </a:r>
            <a:r>
              <a:rPr lang="en-US" altLang="en-US" sz="1600" b="1" dirty="0"/>
              <a:t>)) as Recency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z="1600" dirty="0"/>
              <a:t>      ,sum(</a:t>
            </a:r>
            <a:r>
              <a:rPr lang="en-US" altLang="en-US" sz="1600" dirty="0" err="1"/>
              <a:t>orderdetails.ExtendedPrice</a:t>
            </a:r>
            <a:r>
              <a:rPr lang="en-US" altLang="en-US" sz="1600" dirty="0"/>
              <a:t>) as Value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</p:txBody>
      </p:sp>
      <p:sp>
        <p:nvSpPr>
          <p:cNvPr id="45060" name="Slide Number Placeholder 3">
            <a:extLst>
              <a:ext uri="{FF2B5EF4-FFF2-40B4-BE49-F238E27FC236}">
                <a16:creationId xmlns:a16="http://schemas.microsoft.com/office/drawing/2014/main" id="{4D5F1870-0E7E-740C-C63C-A056B42EF7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8CAA25-5B1A-4FD6-BEBB-E12E21D3BE2B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057BFB6-1F87-D571-05EF-CB0A554B615E}"/>
              </a:ext>
            </a:extLst>
          </p:cNvPr>
          <p:cNvCxnSpPr/>
          <p:nvPr/>
        </p:nvCxnSpPr>
        <p:spPr>
          <a:xfrm rot="5400000">
            <a:off x="3810000" y="4191000"/>
            <a:ext cx="685800" cy="2286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E172CF5-47BC-7349-0095-7FE2058208DD}"/>
              </a:ext>
            </a:extLst>
          </p:cNvPr>
          <p:cNvCxnSpPr/>
          <p:nvPr/>
        </p:nvCxnSpPr>
        <p:spPr>
          <a:xfrm rot="10800000" flipV="1">
            <a:off x="2590800" y="3962400"/>
            <a:ext cx="1752600" cy="9906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A59E81AF-6166-F810-6D78-899C070BA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Homework Notes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C7FE0-6567-37D2-9597-74107F29C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If you want the records that are in dataset df1 but not in dataset df2, then you will need to do the following.</a:t>
            </a:r>
          </a:p>
          <a:p>
            <a:pPr marL="11430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library(</a:t>
            </a:r>
            <a:r>
              <a:rPr lang="en-US" sz="2000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datatable</a:t>
            </a:r>
            <a:r>
              <a:rPr lang="en-US" sz="20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en-US" sz="20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df1[!df2, on=.(</a:t>
            </a:r>
            <a:r>
              <a:rPr lang="en-US" sz="20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cat,num</a:t>
            </a:r>
            <a:r>
              <a:rPr lang="en-US" sz="20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)]</a:t>
            </a:r>
            <a:endParaRPr lang="en-US" sz="20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20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endParaRPr lang="en-US" sz="2400" dirty="0"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en-US" sz="2400" dirty="0">
                <a:cs typeface="Times New Roman" panose="02020603050405020304" pitchFamily="18" charset="0"/>
              </a:rPr>
              <a:t>Where cat and num are the match keys between df1 and df2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07ABE826-F49F-224F-C7CF-D3B3E4A182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C9D01CF-F478-41AC-B991-0D2825C79588}" type="slidenum">
              <a:rPr lang="en-US" altLang="en-US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38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5A0C02B7-3575-16E9-DB8F-01E5AAC2A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ANOVA</a:t>
            </a: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3F8D1BE3-4BCC-0389-1F67-EF68C0CCF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Analysis of Variance (ANOVA) is the correct statistical technique when you have</a:t>
            </a:r>
          </a:p>
          <a:p>
            <a:pPr lvl="1"/>
            <a:r>
              <a:rPr lang="en-US" altLang="en-US" dirty="0"/>
              <a:t>A single, quantitative dependent variable</a:t>
            </a:r>
          </a:p>
          <a:p>
            <a:pPr lvl="1"/>
            <a:r>
              <a:rPr lang="en-US" altLang="en-US" dirty="0"/>
              <a:t>A single, qualitative independent variable with three or more values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ANOVA relies on two main assumptions</a:t>
            </a:r>
          </a:p>
          <a:p>
            <a:pPr lvl="1"/>
            <a:r>
              <a:rPr lang="en-US" altLang="en-US" dirty="0"/>
              <a:t>Data is basically normal (if sample size is small)</a:t>
            </a:r>
          </a:p>
          <a:p>
            <a:pPr lvl="1"/>
            <a:r>
              <a:rPr lang="en-US" altLang="en-US" dirty="0"/>
              <a:t>Variability of the data is homogenous across the groups</a:t>
            </a:r>
          </a:p>
        </p:txBody>
      </p:sp>
      <p:sp>
        <p:nvSpPr>
          <p:cNvPr id="47108" name="Slide Number Placeholder 3">
            <a:extLst>
              <a:ext uri="{FF2B5EF4-FFF2-40B4-BE49-F238E27FC236}">
                <a16:creationId xmlns:a16="http://schemas.microsoft.com/office/drawing/2014/main" id="{2B152F54-4CE9-A1D8-440B-5D12D6DAC7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D4258BE-EB3A-4B77-8DA4-7B5C05828713}" type="slidenum">
              <a:rPr lang="en-US" altLang="en-US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39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41DA66B3-2D8D-E9E2-6ED7-9234925A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4DADB-06A6-2F89-C9DC-F7B7AEEED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Much of this lecture material will be based on the Northwind example database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Formerly Shipped with MS Access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Fictitious wholesale company that sells beverages, seafood, produce, etc.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Copy of database files is available on Blackboard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Within MS Access use Database Tools, Relationships to see the basic relationships between the tables (next slide)</a:t>
            </a:r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DC3C34BA-6F64-9CF0-ACF1-5D003214E2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68A4C1-3C36-4303-B80E-F602F4F8259E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ABAFDEE1-BC68-CB18-7232-34177B24C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ANOVA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1E1BE-16D0-908D-9DDC-7D04D48DB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Three different ways of teaching reading</a:t>
            </a:r>
          </a:p>
          <a:p>
            <a:pPr>
              <a:defRPr/>
            </a:pPr>
            <a:r>
              <a:rPr lang="en-US" dirty="0"/>
              <a:t>Does one of them do a better job?</a:t>
            </a:r>
          </a:p>
          <a:p>
            <a:pPr>
              <a:defRPr/>
            </a:pPr>
            <a:endParaRPr lang="en-US" sz="12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/>
              <a:t>Ho: µ</a:t>
            </a:r>
            <a:r>
              <a:rPr lang="en-US" baseline="-25000" dirty="0"/>
              <a:t>x</a:t>
            </a:r>
            <a:r>
              <a:rPr lang="en-US" dirty="0"/>
              <a:t>= µ</a:t>
            </a:r>
            <a:r>
              <a:rPr lang="en-US" baseline="-25000" dirty="0"/>
              <a:t>y</a:t>
            </a:r>
            <a:r>
              <a:rPr lang="en-US" dirty="0"/>
              <a:t>=µ</a:t>
            </a:r>
            <a:r>
              <a:rPr lang="en-US" baseline="-25000" dirty="0"/>
              <a:t>z</a:t>
            </a:r>
            <a:r>
              <a:rPr lang="en-US" dirty="0"/>
              <a:t>  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/>
              <a:t>Ha: At least one of them is different</a:t>
            </a:r>
          </a:p>
          <a:p>
            <a:pPr>
              <a:defRPr/>
            </a:pPr>
            <a:endParaRPr lang="en-US" sz="1800" dirty="0"/>
          </a:p>
          <a:p>
            <a:pPr>
              <a:defRPr/>
            </a:pPr>
            <a:r>
              <a:rPr lang="en-US" dirty="0"/>
              <a:t>Look at graphs and statistical tests for the two assumptions</a:t>
            </a:r>
          </a:p>
          <a:p>
            <a:pPr>
              <a:defRPr/>
            </a:pPr>
            <a:r>
              <a:rPr lang="en-US" dirty="0"/>
              <a:t>Run the main ANOVA algorithm and report results</a:t>
            </a:r>
          </a:p>
        </p:txBody>
      </p:sp>
      <p:sp>
        <p:nvSpPr>
          <p:cNvPr id="48132" name="Slide Number Placeholder 3">
            <a:extLst>
              <a:ext uri="{FF2B5EF4-FFF2-40B4-BE49-F238E27FC236}">
                <a16:creationId xmlns:a16="http://schemas.microsoft.com/office/drawing/2014/main" id="{F3BB144A-5B51-E283-FB24-44905671FE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B313D12-5FCB-41B3-8637-15EE4354BEA6}" type="slidenum">
              <a:rPr lang="en-US" altLang="en-US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40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7111AD0C-15D1-F679-A6CE-F8FE5AD4B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ANOVA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15094-59E2-9B17-77BD-D726BF887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43200"/>
          </a:xfrm>
          <a:ln>
            <a:solidFill>
              <a:schemeClr val="accent4"/>
            </a:solidFill>
          </a:ln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library(car)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rm(list=ls())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&lt;-read.csv("F:/IDS462/Spring2023Redo/Week11/ANOVAExampleData.csv")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res_aov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aov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(WORDS ~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GROUP,data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#Get residuals from ANOVA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qqPlot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res_aov$residuals,id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FALSE) #visual inspection for Normality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shapiro.test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res_aov$residuals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     #test for normality.  If p-value is high, then normality is OK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84B23FA2-BACE-DC7D-3AF2-1666D91FE2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10D3406-A186-4D0D-B91C-8C9E119AB58E}" type="slidenum">
              <a:rPr lang="en-US" altLang="en-US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41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49157" name="Picture 5">
            <a:extLst>
              <a:ext uri="{FF2B5EF4-FFF2-40B4-BE49-F238E27FC236}">
                <a16:creationId xmlns:a16="http://schemas.microsoft.com/office/drawing/2014/main" id="{9B08BE3F-98BA-D1FC-D891-A448F5EAE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343400"/>
            <a:ext cx="3941763" cy="237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8" name="TextBox 6">
            <a:extLst>
              <a:ext uri="{FF2B5EF4-FFF2-40B4-BE49-F238E27FC236}">
                <a16:creationId xmlns:a16="http://schemas.microsoft.com/office/drawing/2014/main" id="{AD142621-8FFB-A92C-058E-2E4FE3D39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495800"/>
            <a:ext cx="4343400" cy="12001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Shapiro-Wilk normality test</a:t>
            </a:r>
          </a:p>
          <a:p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data: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res_aov$residuals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 = 0.96325, p-value = 0.7487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08AE375D-9D37-B359-EE9A-8B047D5F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ANOVA Example Continued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AF60B0DE-44C5-9F12-CC6E-7E40F2A43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574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boxplot(WORDS ~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GROUP,data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  #visual inspection for Homogenous variances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leveneTest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(WORDS ~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GROUP,data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#test for homogeneity.  If p-value is high, then homogeneity is OK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180" name="Slide Number Placeholder 3">
            <a:extLst>
              <a:ext uri="{FF2B5EF4-FFF2-40B4-BE49-F238E27FC236}">
                <a16:creationId xmlns:a16="http://schemas.microsoft.com/office/drawing/2014/main" id="{F8FAD8E4-2703-5EAC-146B-05702183EF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E9F33C8-7B53-4A05-9529-54A267EB83F7}" type="slidenum">
              <a:rPr lang="en-US" altLang="en-US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42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50181" name="Picture 7">
            <a:extLst>
              <a:ext uri="{FF2B5EF4-FFF2-40B4-BE49-F238E27FC236}">
                <a16:creationId xmlns:a16="http://schemas.microsoft.com/office/drawing/2014/main" id="{4524064A-DBED-CECE-91F9-554F28E1F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3048000"/>
            <a:ext cx="3886200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785C65-3868-9D5D-87C4-08D4D8BAA8FE}"/>
              </a:ext>
            </a:extLst>
          </p:cNvPr>
          <p:cNvSpPr txBox="1"/>
          <p:nvPr/>
        </p:nvSpPr>
        <p:spPr>
          <a:xfrm>
            <a:off x="415925" y="5334000"/>
            <a:ext cx="8240713" cy="13843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Levene's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 for Homogeneity of Variance (center = median)</a:t>
            </a:r>
          </a:p>
          <a:p>
            <a:pPr>
              <a:defRPr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 value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(&gt;F)</a:t>
            </a:r>
          </a:p>
          <a:p>
            <a:pPr>
              <a:defRPr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group  2  1.2632 0.3178</a:t>
            </a:r>
          </a:p>
          <a:p>
            <a:pPr>
              <a:defRPr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12               </a:t>
            </a:r>
          </a:p>
          <a:p>
            <a:pPr>
              <a:defRPr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Warning message:</a:t>
            </a:r>
          </a:p>
          <a:p>
            <a:pPr>
              <a:defRPr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leveneTest.default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(y = y, group = group, ...) : group coerced to factor.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AA40596B-E707-BB41-440E-E49669E5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513F7-8FBD-DB0E-5BAA-CCCCEB61F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2590800"/>
          </a:xfrm>
          <a:ln>
            <a:solidFill>
              <a:schemeClr val="accent5"/>
            </a:solidFill>
          </a:ln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res_aov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Sum Sq Mean Sq F value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(&gt;F)   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GROUP        2 215613  107807   16.78 0.000334 ***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Residuals   12  77080    6423                    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04" name="Slide Number Placeholder 3">
            <a:extLst>
              <a:ext uri="{FF2B5EF4-FFF2-40B4-BE49-F238E27FC236}">
                <a16:creationId xmlns:a16="http://schemas.microsoft.com/office/drawing/2014/main" id="{90D44D15-E143-389E-9D56-1C074DD828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6DF1427-917A-4035-806C-CA988BD0AE4F}" type="slidenum">
              <a:rPr lang="en-US" altLang="en-US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43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51205" name="Picture 4">
            <a:extLst>
              <a:ext uri="{FF2B5EF4-FFF2-40B4-BE49-F238E27FC236}">
                <a16:creationId xmlns:a16="http://schemas.microsoft.com/office/drawing/2014/main" id="{387EC5F7-E6C4-A69B-4F37-3464AE06A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054475"/>
            <a:ext cx="3886200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9FA191-B822-D823-F670-4356B7E41C59}"/>
              </a:ext>
            </a:extLst>
          </p:cNvPr>
          <p:cNvSpPr txBox="1"/>
          <p:nvPr/>
        </p:nvSpPr>
        <p:spPr>
          <a:xfrm>
            <a:off x="304800" y="4419600"/>
            <a:ext cx="4146550" cy="20320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The dependent variable is number of</a:t>
            </a:r>
          </a:p>
          <a:p>
            <a:pPr>
              <a:defRPr/>
            </a:pPr>
            <a:r>
              <a:rPr lang="en-US" dirty="0"/>
              <a:t> words read</a:t>
            </a:r>
          </a:p>
          <a:p>
            <a:pPr>
              <a:defRPr/>
            </a:pPr>
            <a:r>
              <a:rPr lang="en-US" dirty="0"/>
              <a:t>So clearly bigger is better</a:t>
            </a:r>
          </a:p>
          <a:p>
            <a:pPr>
              <a:defRPr/>
            </a:pPr>
            <a:r>
              <a:rPr lang="en-US" dirty="0"/>
              <a:t>So the best teaching method is X</a:t>
            </a:r>
          </a:p>
          <a:p>
            <a:pPr>
              <a:defRPr/>
            </a:pPr>
            <a:r>
              <a:rPr lang="en-US" dirty="0"/>
              <a:t>And we can conclude that the increase</a:t>
            </a:r>
          </a:p>
          <a:p>
            <a:pPr>
              <a:defRPr/>
            </a:pPr>
            <a:r>
              <a:rPr lang="en-US" dirty="0"/>
              <a:t> in number of words read is not due to</a:t>
            </a:r>
          </a:p>
          <a:p>
            <a:pPr>
              <a:defRPr/>
            </a:pPr>
            <a:r>
              <a:rPr lang="en-US" dirty="0"/>
              <a:t> random chance because…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403E3CC7-E4DD-8FF9-FE7A-54D2F87F9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But Wait!  There’s More!</a:t>
            </a:r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8AC232FB-FE37-75AF-1198-FA99CBEDD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Some research uses questions that are along the lines of ‘check all that apply’</a:t>
            </a:r>
          </a:p>
          <a:p>
            <a:pPr lvl="1"/>
            <a:r>
              <a:rPr lang="en-US" altLang="en-US" dirty="0"/>
              <a:t>Sometimes called Multi-Response data</a:t>
            </a:r>
          </a:p>
          <a:p>
            <a:endParaRPr lang="en-US" altLang="en-US" sz="1600" dirty="0"/>
          </a:p>
          <a:p>
            <a:r>
              <a:rPr lang="en-US" altLang="en-US" dirty="0"/>
              <a:t>So I might check one of 6 options while you check four of the 6</a:t>
            </a:r>
          </a:p>
          <a:p>
            <a:endParaRPr lang="en-US" altLang="en-US" sz="1600" dirty="0"/>
          </a:p>
          <a:p>
            <a:r>
              <a:rPr lang="en-US" altLang="en-US" dirty="0"/>
              <a:t>This can be tricky to handle because that data can be stored with many ‘blanks’</a:t>
            </a:r>
          </a:p>
        </p:txBody>
      </p:sp>
      <p:sp>
        <p:nvSpPr>
          <p:cNvPr id="52228" name="Slide Number Placeholder 3">
            <a:extLst>
              <a:ext uri="{FF2B5EF4-FFF2-40B4-BE49-F238E27FC236}">
                <a16:creationId xmlns:a16="http://schemas.microsoft.com/office/drawing/2014/main" id="{8ECB80BE-3E75-DF90-7E9D-A27C47279C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BA78135-F8EF-43A4-9CF6-BDB3C93A06EC}" type="slidenum">
              <a:rPr lang="en-US" altLang="en-US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44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4">
            <a:extLst>
              <a:ext uri="{FF2B5EF4-FFF2-40B4-BE49-F238E27FC236}">
                <a16:creationId xmlns:a16="http://schemas.microsoft.com/office/drawing/2014/main" id="{D42ACE68-3964-19C7-8616-C5AE46049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Format for Multi Response</a:t>
            </a:r>
          </a:p>
        </p:txBody>
      </p:sp>
      <p:sp>
        <p:nvSpPr>
          <p:cNvPr id="53251" name="Content Placeholder 5">
            <a:extLst>
              <a:ext uri="{FF2B5EF4-FFF2-40B4-BE49-F238E27FC236}">
                <a16:creationId xmlns:a16="http://schemas.microsoft.com/office/drawing/2014/main" id="{28A0B825-1F9B-8EAB-EC66-FCF2E40798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 rot="10800000" flipH="1" flipV="1">
            <a:off x="647700" y="5319713"/>
            <a:ext cx="6553200" cy="1219200"/>
          </a:xfrm>
        </p:spPr>
        <p:txBody>
          <a:bodyPr/>
          <a:lstStyle/>
          <a:p>
            <a:r>
              <a:rPr lang="en-US" altLang="en-US" dirty="0"/>
              <a:t>How prepare this data for processing?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1C583BC-48B4-607E-462C-4862FD01B88B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143000" y="1524000"/>
          <a:ext cx="5562599" cy="3581400"/>
        </p:xfrm>
        <a:graphic>
          <a:graphicData uri="http://schemas.openxmlformats.org/drawingml/2006/table">
            <a:tbl>
              <a:tblPr/>
              <a:tblGrid>
                <a:gridCol w="794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4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4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4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4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4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8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3358" name="Slide Number Placeholder 3">
            <a:extLst>
              <a:ext uri="{FF2B5EF4-FFF2-40B4-BE49-F238E27FC236}">
                <a16:creationId xmlns:a16="http://schemas.microsoft.com/office/drawing/2014/main" id="{02108DDB-F304-7DF2-9FFF-8968EAB6F6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653801D-C2F9-419F-A15E-7D72A26F494D}" type="slidenum">
              <a:rPr lang="en-US" altLang="en-US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45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A2513034-915D-4EF0-308E-628EEBC4B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Aside: </a:t>
            </a:r>
            <a:r>
              <a:rPr lang="en-US" altLang="en-US">
                <a:solidFill>
                  <a:srgbClr val="FF0000"/>
                </a:solidFill>
              </a:rPr>
              <a:t>Much</a:t>
            </a:r>
            <a:r>
              <a:rPr lang="en-US" altLang="en-US"/>
              <a:t> Easier in SAS</a:t>
            </a:r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D7371149-AF06-A9BB-1A2F-6D514F360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1828800"/>
          </a:xfrm>
        </p:spPr>
        <p:txBody>
          <a:bodyPr/>
          <a:lstStyle/>
          <a:p>
            <a:r>
              <a:rPr lang="en-US" altLang="en-US" dirty="0"/>
              <a:t>Write a looping program to create a row for each non-blank piece of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0EFEAD-BC03-9096-181B-B0B94974D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2895600"/>
          </a:xfrm>
          <a:ln>
            <a:solidFill>
              <a:schemeClr val="accent5"/>
            </a:solidFill>
          </a:ln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b="1" dirty="0">
                <a:latin typeface="Courier New" panose="02070309020205020404" pitchFamily="49" charset="0"/>
              </a:rPr>
              <a:t>data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</a:rPr>
              <a:t>MultRespArray</a:t>
            </a:r>
            <a:r>
              <a:rPr lang="en-US" sz="2000" dirty="0">
                <a:latin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dirty="0">
                <a:latin typeface="Courier New" panose="02070309020205020404" pitchFamily="49" charset="0"/>
              </a:rPr>
              <a:t>set  </a:t>
            </a:r>
            <a:r>
              <a:rPr lang="en-US" sz="2000" dirty="0" err="1">
                <a:latin typeface="Courier New" panose="02070309020205020404" pitchFamily="49" charset="0"/>
              </a:rPr>
              <a:t>MultRespRaw</a:t>
            </a:r>
            <a:r>
              <a:rPr lang="en-US" sz="2000" dirty="0">
                <a:latin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pt-BR" sz="2000" dirty="0">
                <a:latin typeface="Courier New" panose="02070309020205020404" pitchFamily="49" charset="0"/>
              </a:rPr>
              <a:t>array R[</a:t>
            </a:r>
            <a:r>
              <a:rPr lang="pt-BR" sz="2000" b="1" dirty="0">
                <a:latin typeface="Courier New" panose="02070309020205020404" pitchFamily="49" charset="0"/>
              </a:rPr>
              <a:t>6</a:t>
            </a:r>
            <a:r>
              <a:rPr lang="pt-BR" sz="2000" dirty="0">
                <a:latin typeface="Courier New" panose="02070309020205020404" pitchFamily="49" charset="0"/>
              </a:rPr>
              <a:t>] Resp1--Resp6;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pl-PL" sz="2000" dirty="0">
                <a:latin typeface="Courier New" panose="02070309020205020404" pitchFamily="49" charset="0"/>
              </a:rPr>
              <a:t>do i=</a:t>
            </a:r>
            <a:r>
              <a:rPr lang="pl-PL" sz="2000" b="1" dirty="0">
                <a:latin typeface="Courier New" panose="02070309020205020404" pitchFamily="49" charset="0"/>
              </a:rPr>
              <a:t>1</a:t>
            </a:r>
            <a:r>
              <a:rPr lang="pl-PL" sz="2000" dirty="0">
                <a:latin typeface="Courier New" panose="02070309020205020404" pitchFamily="49" charset="0"/>
              </a:rPr>
              <a:t> to </a:t>
            </a:r>
            <a:r>
              <a:rPr lang="pl-PL" sz="2000" b="1" dirty="0">
                <a:latin typeface="Courier New" panose="02070309020205020404" pitchFamily="49" charset="0"/>
              </a:rPr>
              <a:t>6</a:t>
            </a:r>
            <a:r>
              <a:rPr lang="pl-PL" sz="2000" dirty="0">
                <a:latin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dirty="0">
                <a:latin typeface="Courier New" panose="02070309020205020404" pitchFamily="49" charset="0"/>
              </a:rPr>
              <a:t>resp=r[</a:t>
            </a:r>
            <a:r>
              <a:rPr lang="en-US" sz="2000" dirty="0" err="1">
                <a:latin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</a:rPr>
              <a:t>];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dirty="0">
                <a:latin typeface="Courier New" panose="02070309020205020404" pitchFamily="49" charset="0"/>
              </a:rPr>
              <a:t>if r[</a:t>
            </a:r>
            <a:r>
              <a:rPr lang="en-US" sz="2000" dirty="0" err="1">
                <a:latin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</a:rPr>
              <a:t>] ne </a:t>
            </a:r>
            <a:r>
              <a:rPr lang="en-US" sz="2000" b="1" dirty="0">
                <a:latin typeface="Courier New" panose="02070309020205020404" pitchFamily="49" charset="0"/>
              </a:rPr>
              <a:t>.</a:t>
            </a:r>
            <a:r>
              <a:rPr lang="en-US" sz="2000" dirty="0">
                <a:latin typeface="Courier New" panose="02070309020205020404" pitchFamily="49" charset="0"/>
              </a:rPr>
              <a:t> then output;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dirty="0">
                <a:latin typeface="Courier New" panose="02070309020205020404" pitchFamily="49" charset="0"/>
              </a:rPr>
              <a:t>end;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b="1" dirty="0">
                <a:latin typeface="Courier New" panose="02070309020205020404" pitchFamily="49" charset="0"/>
              </a:rPr>
              <a:t>run</a:t>
            </a:r>
            <a:r>
              <a:rPr lang="en-US" sz="2000" dirty="0">
                <a:latin typeface="Courier New" panose="02070309020205020404" pitchFamily="49" charset="0"/>
              </a:rPr>
              <a:t>;</a:t>
            </a:r>
            <a:endParaRPr lang="en-US" sz="3200" dirty="0"/>
          </a:p>
        </p:txBody>
      </p:sp>
      <p:sp>
        <p:nvSpPr>
          <p:cNvPr id="54277" name="Slide Number Placeholder 4">
            <a:extLst>
              <a:ext uri="{FF2B5EF4-FFF2-40B4-BE49-F238E27FC236}">
                <a16:creationId xmlns:a16="http://schemas.microsoft.com/office/drawing/2014/main" id="{6B491DB6-D002-22B8-BDA9-0F4BB165E8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6D479E0-D55B-41E7-8749-E4C6503EEFA7}" type="slidenum">
              <a:rPr lang="en-US" altLang="en-US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46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54278" name="Picture 6">
            <a:extLst>
              <a:ext uri="{FF2B5EF4-FFF2-40B4-BE49-F238E27FC236}">
                <a16:creationId xmlns:a16="http://schemas.microsoft.com/office/drawing/2014/main" id="{BDE59AB1-D46F-9D5B-64BE-3BC02415B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8" t="6923" r="21666" b="54614"/>
          <a:stretch>
            <a:fillRect/>
          </a:stretch>
        </p:blipFill>
        <p:spPr bwMode="auto">
          <a:xfrm>
            <a:off x="381000" y="4633913"/>
            <a:ext cx="6873875" cy="214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ADF31EF9-E69C-128B-D5C6-73077E3DC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Aside SAS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2D636-1052-2739-9D8E-57ECB3912D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0292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latin typeface="Courier New" panose="02070309020205020404" pitchFamily="49" charset="0"/>
              </a:rPr>
              <a:t>proc</a:t>
            </a:r>
            <a:r>
              <a:rPr lang="en-US" sz="1600" dirty="0">
                <a:latin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</a:rPr>
              <a:t>format</a:t>
            </a:r>
            <a:r>
              <a:rPr lang="en-US" sz="1600" dirty="0">
                <a:latin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dirty="0">
                <a:latin typeface="Courier New" panose="02070309020205020404" pitchFamily="49" charset="0"/>
              </a:rPr>
              <a:t>value </a:t>
            </a:r>
            <a:r>
              <a:rPr lang="en-US" sz="1600" b="1" dirty="0">
                <a:solidFill>
                  <a:schemeClr val="accent5"/>
                </a:solidFill>
                <a:latin typeface="Courier New" panose="02070309020205020404" pitchFamily="49" charset="0"/>
              </a:rPr>
              <a:t>class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latin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</a:rPr>
              <a:t>='Micro-Computers'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latin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</a:rPr>
              <a:t>='Intro To SAS'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latin typeface="Courier New" panose="02070309020205020404" pitchFamily="49" charset="0"/>
              </a:rPr>
              <a:t>3</a:t>
            </a:r>
            <a:r>
              <a:rPr lang="en-US" sz="1600" dirty="0">
                <a:latin typeface="Courier New" panose="02070309020205020404" pitchFamily="49" charset="0"/>
              </a:rPr>
              <a:t>='Advanced SAS'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latin typeface="Courier New" panose="02070309020205020404" pitchFamily="49" charset="0"/>
              </a:rPr>
              <a:t>4</a:t>
            </a:r>
            <a:r>
              <a:rPr lang="en-US" sz="1600" dirty="0">
                <a:latin typeface="Courier New" panose="02070309020205020404" pitchFamily="49" charset="0"/>
              </a:rPr>
              <a:t>='JCL'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latin typeface="Courier New" panose="02070309020205020404" pitchFamily="49" charset="0"/>
              </a:rPr>
              <a:t>5</a:t>
            </a:r>
            <a:r>
              <a:rPr lang="en-US" sz="1600" dirty="0">
                <a:latin typeface="Courier New" panose="02070309020205020404" pitchFamily="49" charset="0"/>
              </a:rPr>
              <a:t>='FORTRAN'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latin typeface="Courier New" panose="02070309020205020404" pitchFamily="49" charset="0"/>
              </a:rPr>
              <a:t>6</a:t>
            </a:r>
            <a:r>
              <a:rPr lang="en-US" sz="1600" dirty="0">
                <a:latin typeface="Courier New" panose="02070309020205020404" pitchFamily="49" charset="0"/>
              </a:rPr>
              <a:t>='PASCAL'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dirty="0">
                <a:latin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latin typeface="Courier New" panose="02070309020205020404" pitchFamily="49" charset="0"/>
              </a:rPr>
              <a:t>run</a:t>
            </a:r>
            <a:r>
              <a:rPr lang="en-US" sz="1600" dirty="0">
                <a:latin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600" dirty="0">
              <a:latin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latin typeface="Courier New" panose="02070309020205020404" pitchFamily="49" charset="0"/>
              </a:rPr>
              <a:t>proc</a:t>
            </a:r>
            <a:r>
              <a:rPr lang="en-US" sz="1600" dirty="0"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</a:rPr>
              <a:t>freq</a:t>
            </a:r>
            <a:r>
              <a:rPr lang="en-US" sz="1600" dirty="0">
                <a:latin typeface="Courier New" panose="02070309020205020404" pitchFamily="49" charset="0"/>
              </a:rPr>
              <a:t> data=</a:t>
            </a:r>
            <a:r>
              <a:rPr lang="en-US" sz="1600" dirty="0" err="1">
                <a:latin typeface="Courier New" panose="02070309020205020404" pitchFamily="49" charset="0"/>
              </a:rPr>
              <a:t>MultRespArray</a:t>
            </a:r>
            <a:r>
              <a:rPr lang="en-US" sz="1600" dirty="0">
                <a:latin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dirty="0">
                <a:latin typeface="Courier New" panose="02070309020205020404" pitchFamily="49" charset="0"/>
              </a:rPr>
              <a:t>tables resp;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dirty="0">
                <a:latin typeface="Courier New" panose="02070309020205020404" pitchFamily="49" charset="0"/>
              </a:rPr>
              <a:t>title "Count Report";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solidFill>
                  <a:schemeClr val="accent5"/>
                </a:solidFill>
                <a:latin typeface="Courier New" panose="02070309020205020404" pitchFamily="49" charset="0"/>
              </a:rPr>
              <a:t>format resp class.;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latin typeface="Courier New" panose="02070309020205020404" pitchFamily="49" charset="0"/>
              </a:rPr>
              <a:t>run</a:t>
            </a:r>
            <a:r>
              <a:rPr lang="en-US" sz="1600" dirty="0">
                <a:latin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dirty="0">
                <a:latin typeface="Courier New" panose="02070309020205020404" pitchFamily="49" charset="0"/>
              </a:rPr>
              <a:t>title;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400" dirty="0"/>
          </a:p>
        </p:txBody>
      </p:sp>
      <p:sp>
        <p:nvSpPr>
          <p:cNvPr id="55300" name="Content Placeholder 3">
            <a:extLst>
              <a:ext uri="{FF2B5EF4-FFF2-40B4-BE49-F238E27FC236}">
                <a16:creationId xmlns:a16="http://schemas.microsoft.com/office/drawing/2014/main" id="{6FD8465B-E0FE-EE41-3A24-51006EDC1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00400" y="1600200"/>
            <a:ext cx="5867400" cy="27432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z="900" b="1" dirty="0">
                <a:latin typeface="SAS Monospace" panose="020B0609020202020204" pitchFamily="49" charset="0"/>
              </a:rPr>
              <a:t> 		resp    Frequency     Percent     Frequency      Percent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900" b="1" dirty="0">
                <a:latin typeface="SAS Monospace" panose="020B0609020202020204" pitchFamily="49" charset="0"/>
              </a:rPr>
              <a:t>                 ƒƒƒƒƒƒƒƒƒƒƒƒƒƒƒƒƒƒƒƒƒƒƒƒƒƒƒƒƒƒƒƒƒƒƒƒƒƒƒƒƒƒƒƒƒƒƒƒƒƒƒƒƒƒƒƒƒƒƒƒƒƒƒƒƒƒƒƒ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altLang="en-US" sz="900" b="1" dirty="0">
                <a:latin typeface="SAS Monospace" panose="020B0609020202020204" pitchFamily="49" charset="0"/>
              </a:rPr>
              <a:t>                 Micro-Computers           6       18.18             6        18.18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900" b="1" dirty="0">
                <a:latin typeface="SAS Monospace" panose="020B0609020202020204" pitchFamily="49" charset="0"/>
              </a:rPr>
              <a:t>                 Intro To SAS              5       15.15            11        33.33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900" b="1" dirty="0">
                <a:latin typeface="SAS Monospace" panose="020B0609020202020204" pitchFamily="49" charset="0"/>
              </a:rPr>
              <a:t>                 Advanced SAS              5       15.15            16        48.48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altLang="en-US" sz="900" b="1" dirty="0">
                <a:latin typeface="SAS Monospace" panose="020B0609020202020204" pitchFamily="49" charset="0"/>
              </a:rPr>
              <a:t>                 JCL                       4       12.12            20        60.61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900" b="1" dirty="0">
                <a:latin typeface="SAS Monospace" panose="020B0609020202020204" pitchFamily="49" charset="0"/>
              </a:rPr>
              <a:t>                 FORTRAN                   6       18.18            26        78.79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900" b="1" dirty="0">
                <a:latin typeface="SAS Monospace" panose="020B0609020202020204" pitchFamily="49" charset="0"/>
              </a:rPr>
              <a:t>                 PASCAL                    7       21.21            33       100.00</a:t>
            </a:r>
            <a:endParaRPr lang="en-US" altLang="en-US" sz="1100" b="1" dirty="0"/>
          </a:p>
        </p:txBody>
      </p:sp>
      <p:sp>
        <p:nvSpPr>
          <p:cNvPr id="55301" name="Slide Number Placeholder 4">
            <a:extLst>
              <a:ext uri="{FF2B5EF4-FFF2-40B4-BE49-F238E27FC236}">
                <a16:creationId xmlns:a16="http://schemas.microsoft.com/office/drawing/2014/main" id="{BCBE176A-DE5C-53DD-3219-D7FAF37169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2D34E81-FC72-4012-9023-648F41694E70}" type="slidenum">
              <a:rPr lang="en-US" altLang="en-US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47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55302" name="TextBox 5">
            <a:extLst>
              <a:ext uri="{FF2B5EF4-FFF2-40B4-BE49-F238E27FC236}">
                <a16:creationId xmlns:a16="http://schemas.microsoft.com/office/drawing/2014/main" id="{CE781F15-5FD2-49AC-CD7F-BB2D0A42B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4688" y="4486275"/>
            <a:ext cx="458330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/>
              <a:t>SAS also has a Format function that allows</a:t>
            </a:r>
          </a:p>
          <a:p>
            <a:r>
              <a:rPr lang="en-US" altLang="en-US" dirty="0"/>
              <a:t> you to store your data as numbers and</a:t>
            </a:r>
          </a:p>
          <a:p>
            <a:r>
              <a:rPr lang="en-US" altLang="en-US" dirty="0"/>
              <a:t> then display it as strings</a:t>
            </a:r>
          </a:p>
          <a:p>
            <a:endParaRPr lang="en-US" altLang="en-US" dirty="0"/>
          </a:p>
          <a:p>
            <a:r>
              <a:rPr lang="en-US" altLang="en-US" dirty="0"/>
              <a:t>This can save a large amount of storage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5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5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5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5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5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5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5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5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5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5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5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5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53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53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53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53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53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53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A896D052-D7A3-65A1-2C63-0D578FA08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Can We Mimic This in R?</a:t>
            </a:r>
          </a:p>
        </p:txBody>
      </p:sp>
      <p:sp>
        <p:nvSpPr>
          <p:cNvPr id="56323" name="Content Placeholder 5">
            <a:extLst>
              <a:ext uri="{FF2B5EF4-FFF2-40B4-BE49-F238E27FC236}">
                <a16:creationId xmlns:a16="http://schemas.microsoft.com/office/drawing/2014/main" id="{5A2A3A53-6B0E-2417-F74D-24EA8170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67000"/>
          </a:xfrm>
        </p:spPr>
        <p:txBody>
          <a:bodyPr/>
          <a:lstStyle/>
          <a:p>
            <a:r>
              <a:rPr lang="en-US" altLang="en-US" dirty="0"/>
              <a:t>R does have a way to store data as numbers and display it as strings: factors</a:t>
            </a:r>
          </a:p>
          <a:p>
            <a:r>
              <a:rPr lang="en-US" altLang="en-US" dirty="0"/>
              <a:t>You may have noticed that within a data frame, data can be stored as integers, numbers, characters or also factors</a:t>
            </a:r>
          </a:p>
        </p:txBody>
      </p:sp>
      <p:sp>
        <p:nvSpPr>
          <p:cNvPr id="56324" name="Slide Number Placeholder 4">
            <a:extLst>
              <a:ext uri="{FF2B5EF4-FFF2-40B4-BE49-F238E27FC236}">
                <a16:creationId xmlns:a16="http://schemas.microsoft.com/office/drawing/2014/main" id="{FFB674BD-A65C-7089-63EE-92647BB475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0036507-4F48-4C58-B24C-10B7B6011F20}" type="slidenum">
              <a:rPr lang="en-US" altLang="en-US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48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7F5BB5-9208-D71E-C7B8-4769E5B6AE29}"/>
              </a:ext>
            </a:extLst>
          </p:cNvPr>
          <p:cNvSpPr txBox="1"/>
          <p:nvPr/>
        </p:nvSpPr>
        <p:spPr>
          <a:xfrm>
            <a:off x="114300" y="4724400"/>
            <a:ext cx="8915400" cy="157003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ClassList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&lt;-read.csv("F:/IDS462/Spring2023Redo/Week11/ClassesList.csv“</a:t>
            </a:r>
          </a:p>
          <a:p>
            <a:pPr>
              <a:defRPr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stringsAsFactors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=TRUE)</a:t>
            </a:r>
          </a:p>
          <a:p>
            <a:pPr>
              <a:defRPr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ClassList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  33 obs. of  1 variable:</a:t>
            </a:r>
          </a:p>
          <a:p>
            <a:pPr>
              <a:defRPr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 Course: Factor w/ 6 levels "Advanced SAS",..: 5 1 6 3 1 5 2 6 4 2</a:t>
            </a:r>
          </a:p>
          <a:p>
            <a:pPr>
              <a:defRPr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12E10EDD-094F-0DF1-F2C3-6E3562A0E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Apply to Our Data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EEEFC141-0AF9-A785-B9A1-9F082E4E4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95600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Choices&lt;-read.csv("F:/IDS462/Spring2023Redo/Week11/ClassChoicesOrig.csv")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Choices$Resp1&lt;-as.factor(Choices$Resp1)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str(Choices)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Choices$Resp1&lt;-factor(Choices$Resp1,levels=c("Micro","Intro SAS","Adv. SAS","JCL","FORTRAN","PASCAL"))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table(Choices$Resp1)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Micro Intro SAS  Adv. SAS       JCL   FORTRAN    PASCAL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0         0         0         0         0         0 </a:t>
            </a:r>
            <a:endParaRPr lang="en-US" alt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348" name="Slide Number Placeholder 3">
            <a:extLst>
              <a:ext uri="{FF2B5EF4-FFF2-40B4-BE49-F238E27FC236}">
                <a16:creationId xmlns:a16="http://schemas.microsoft.com/office/drawing/2014/main" id="{35A1AAE4-5F60-BDB2-D57B-62DE6BB93F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9402133-DEC7-4588-8755-C53B110A3C66}" type="slidenum">
              <a:rPr lang="en-US" altLang="en-US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49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57349" name="TextBox 4">
            <a:extLst>
              <a:ext uri="{FF2B5EF4-FFF2-40B4-BE49-F238E27FC236}">
                <a16:creationId xmlns:a16="http://schemas.microsoft.com/office/drawing/2014/main" id="{CB201F98-91DF-3356-234D-AD9EC037A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829175"/>
            <a:ext cx="82042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/>
              <a:t>Well, clearly that did not work as intended</a:t>
            </a:r>
          </a:p>
          <a:p>
            <a:endParaRPr lang="en-US" altLang="en-US" dirty="0"/>
          </a:p>
          <a:p>
            <a:r>
              <a:rPr lang="en-US" altLang="en-US" dirty="0"/>
              <a:t>I also tried it another way and it failed because no one picked ‘Advanced SAS’ </a:t>
            </a:r>
          </a:p>
          <a:p>
            <a:r>
              <a:rPr lang="en-US" altLang="en-US" dirty="0"/>
              <a:t> as their first choice so the factor only had 5 levels</a:t>
            </a:r>
          </a:p>
          <a:p>
            <a:endParaRPr lang="en-US" altLang="en-US" dirty="0"/>
          </a:p>
          <a:p>
            <a:r>
              <a:rPr lang="en-US" altLang="en-US" dirty="0"/>
              <a:t>So that was the end of that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34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34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73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 animBg="1"/>
      <p:bldP spid="573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9EE41DF9-7258-4EC8-8D22-D545D3A0B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Northwind Relationship Diagram </a:t>
            </a:r>
          </a:p>
        </p:txBody>
      </p:sp>
      <p:pic>
        <p:nvPicPr>
          <p:cNvPr id="8195" name="Picture 2">
            <a:extLst>
              <a:ext uri="{FF2B5EF4-FFF2-40B4-BE49-F238E27FC236}">
                <a16:creationId xmlns:a16="http://schemas.microsoft.com/office/drawing/2014/main" id="{3D62C71F-AE87-FF8A-8989-9AE14BCE36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114" b="36021"/>
          <a:stretch>
            <a:fillRect/>
          </a:stretch>
        </p:blipFill>
        <p:spPr>
          <a:xfrm>
            <a:off x="625475" y="1447800"/>
            <a:ext cx="7893050" cy="4648200"/>
          </a:xfrm>
        </p:spPr>
      </p:pic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65BDCBE9-7A5F-456B-6957-70E02004D3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03EFB3-E8FF-48EB-8312-88E5883A75E6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8197" name="TextBox 1">
            <a:extLst>
              <a:ext uri="{FF2B5EF4-FFF2-40B4-BE49-F238E27FC236}">
                <a16:creationId xmlns:a16="http://schemas.microsoft.com/office/drawing/2014/main" id="{3A0E7B02-8D52-ECB2-7FBF-8A6471688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324600"/>
            <a:ext cx="7469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Note the one-to-many relationships demonstrated on the matching keys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6FF972DD-D0EA-F458-82AB-231D7CEF7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Replace Values At Source</a:t>
            </a: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5FCEFFF0-3691-75AE-FA83-FE31CF587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r>
              <a:rPr lang="en-US" altLang="en-US"/>
              <a:t>I ended up using Replace menu in Excel</a:t>
            </a:r>
          </a:p>
        </p:txBody>
      </p:sp>
      <p:sp>
        <p:nvSpPr>
          <p:cNvPr id="58372" name="Slide Number Placeholder 3">
            <a:extLst>
              <a:ext uri="{FF2B5EF4-FFF2-40B4-BE49-F238E27FC236}">
                <a16:creationId xmlns:a16="http://schemas.microsoft.com/office/drawing/2014/main" id="{0D63D530-471E-A2BB-9927-E2D4E50545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6026858-875A-4F62-AA04-555B74E8F020}" type="slidenum">
              <a:rPr lang="en-US" altLang="en-US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50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58373" name="Picture 7">
            <a:extLst>
              <a:ext uri="{FF2B5EF4-FFF2-40B4-BE49-F238E27FC236}">
                <a16:creationId xmlns:a16="http://schemas.microsoft.com/office/drawing/2014/main" id="{E45A6BB6-62FD-492A-9208-7D1C0D0B1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46" t="16280" r="13925" b="61127"/>
          <a:stretch>
            <a:fillRect/>
          </a:stretch>
        </p:blipFill>
        <p:spPr bwMode="auto">
          <a:xfrm>
            <a:off x="36513" y="2362200"/>
            <a:ext cx="905827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60471CCC-5109-B101-7D00-CABD767F8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Google, Google, Search,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9D15B-1F0B-62F4-CFA1-0CE1C80F4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1676400"/>
          </a:xfrm>
        </p:spPr>
        <p:txBody>
          <a:bodyPr/>
          <a:lstStyle/>
          <a:p>
            <a:pPr>
              <a:defRPr/>
            </a:pPr>
            <a:r>
              <a:rPr lang="en-US" dirty="0"/>
              <a:t>I did A LOT of searching to find similar functionality in R</a:t>
            </a:r>
          </a:p>
          <a:p>
            <a:pPr>
              <a:defRPr/>
            </a:pPr>
            <a:r>
              <a:rPr lang="en-US" dirty="0"/>
              <a:t>library(</a:t>
            </a:r>
            <a:r>
              <a:rPr lang="en-US" dirty="0" err="1"/>
              <a:t>expss</a:t>
            </a:r>
            <a:r>
              <a:rPr lang="en-US" dirty="0"/>
              <a:t>) had some of what is needed</a:t>
            </a:r>
          </a:p>
          <a:p>
            <a:pPr>
              <a:defRPr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CountsAndCases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calc_cro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(Classes,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mrset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(Resp1 %to% Resp6), total(label = "Count"))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CountsAndCases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CountsAndCases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9396" name="Slide Number Placeholder 3">
            <a:extLst>
              <a:ext uri="{FF2B5EF4-FFF2-40B4-BE49-F238E27FC236}">
                <a16:creationId xmlns:a16="http://schemas.microsoft.com/office/drawing/2014/main" id="{B000795F-42CB-4C7D-7511-1F357F2269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031F493-AE80-4F34-9D9C-20D6A06FF95D}" type="slidenum">
              <a:rPr lang="en-US" altLang="en-US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51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59397" name="TextBox 4">
            <a:extLst>
              <a:ext uri="{FF2B5EF4-FFF2-40B4-BE49-F238E27FC236}">
                <a16:creationId xmlns:a16="http://schemas.microsoft.com/office/drawing/2014/main" id="{E3772F3D-9098-781E-FB13-868A0F358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495800"/>
            <a:ext cx="308292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row_labels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Count</a:t>
            </a:r>
          </a:p>
          <a:p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1                    51</a:t>
            </a:r>
          </a:p>
          <a:p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   Advanced SAS     5</a:t>
            </a:r>
          </a:p>
          <a:p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        FORTRAN     6</a:t>
            </a:r>
          </a:p>
          <a:p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    Intro To SAS     5</a:t>
            </a:r>
          </a:p>
          <a:p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             JCL     4</a:t>
            </a:r>
          </a:p>
          <a:p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 Micro Computers     6</a:t>
            </a:r>
          </a:p>
          <a:p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          PASCAL     7</a:t>
            </a:r>
          </a:p>
          <a:p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8    #Total cases    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4">
            <a:extLst>
              <a:ext uri="{FF2B5EF4-FFF2-40B4-BE49-F238E27FC236}">
                <a16:creationId xmlns:a16="http://schemas.microsoft.com/office/drawing/2014/main" id="{3ADF6BCF-8C9D-A9BB-8186-A0A05EE24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Counted Blanks– Not Helpful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F7A931-2B07-E0E4-1EC1-DDBA42F2E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038600" cy="3505200"/>
          </a:xfrm>
          <a:ln>
            <a:solidFill>
              <a:schemeClr val="accent5"/>
            </a:solidFill>
          </a:ln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row_labels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Count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1                    51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   Advanced SAS     5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3         FORTRAN     6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   Intro To SAS     5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5             JCL     4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6 Micro Computers     6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7          PASCAL     7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8    #Total cases    14</a:t>
            </a:r>
            <a:endParaRPr lang="en-US" sz="2000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3C19EC6-B3C2-C3B8-3813-909F94EFC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4419600" cy="2133600"/>
          </a:xfrm>
          <a:ln>
            <a:solidFill>
              <a:schemeClr val="accent5"/>
            </a:solidFill>
          </a:ln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      | Percent of responses |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--------------- | -------------------- |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                </a:t>
            </a:r>
            <a:r>
              <a:rPr lang="en-US" sz="1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          60.7 |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   Advanced SAS |                  6.0 |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        FORTRAN |                  7.1 |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   Intro To SAS |                  6.0 |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            JCL |                  4.8 |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Micro Computers |                  7.1 |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         PASCAL |                  8.3 |</a:t>
            </a:r>
          </a:p>
        </p:txBody>
      </p:sp>
      <p:sp>
        <p:nvSpPr>
          <p:cNvPr id="60421" name="Slide Number Placeholder 3">
            <a:extLst>
              <a:ext uri="{FF2B5EF4-FFF2-40B4-BE49-F238E27FC236}">
                <a16:creationId xmlns:a16="http://schemas.microsoft.com/office/drawing/2014/main" id="{13B8060D-8CE5-8549-5D39-4781FE85B7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9E408FF-ABF5-4F07-B187-70F021FFA6A6}" type="slidenum">
              <a:rPr lang="en-US" altLang="en-US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52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60422" name="TextBox 7">
            <a:extLst>
              <a:ext uri="{FF2B5EF4-FFF2-40B4-BE49-F238E27FC236}">
                <a16:creationId xmlns:a16="http://schemas.microsoft.com/office/drawing/2014/main" id="{6F00763C-C210-6900-B043-3EDE99DBC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267200"/>
            <a:ext cx="44037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/>
              <a:t>The whole point is to get the percentages</a:t>
            </a:r>
          </a:p>
          <a:p>
            <a:r>
              <a:rPr lang="en-US" altLang="en-US" dirty="0"/>
              <a:t> without the missing values</a:t>
            </a:r>
          </a:p>
          <a:p>
            <a:endParaRPr lang="en-US" altLang="en-US" dirty="0"/>
          </a:p>
          <a:p>
            <a:r>
              <a:rPr lang="en-US" altLang="en-US" dirty="0" err="1"/>
              <a:t>Hurrumph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60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0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0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60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04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04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04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604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DC54890C-D982-F1D1-5059-5FC1437D4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1143000"/>
          </a:xfrm>
        </p:spPr>
        <p:txBody>
          <a:bodyPr/>
          <a:lstStyle/>
          <a:p>
            <a:r>
              <a:rPr lang="en-US" altLang="en-US"/>
              <a:t>Coding Solution</a:t>
            </a:r>
          </a:p>
        </p:txBody>
      </p:sp>
      <p:sp>
        <p:nvSpPr>
          <p:cNvPr id="61443" name="Content Placeholder 2">
            <a:extLst>
              <a:ext uri="{FF2B5EF4-FFF2-40B4-BE49-F238E27FC236}">
                <a16:creationId xmlns:a16="http://schemas.microsoft.com/office/drawing/2014/main" id="{4F01B45C-EEED-4EE9-554E-864A301DD8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" y="1295400"/>
            <a:ext cx="8686800" cy="25146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CountsAndCases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calc_cro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(Classes, 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mrset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(Resp1 %to% Resp6), total(label = "Count"))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Warning message: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calc_cro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 and '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calc_cro_cases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 were renamed to '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cross_cases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them with '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cross_cases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 in your code.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CountsAndCases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CountsAndCases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CountsAndCases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CountsAndCases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CountsAndCases$row_label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&gt;'',]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colnames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CountsAndCases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)[1]="Class"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Responses&lt;-sum(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CountsAndCases$Count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[1:length(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CountsAndCases$Count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)-1])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CountsAndCases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CountsAndCases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%&gt;%mutate(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PctOfResponses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=percent(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CountsAndCases$Count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/Responses))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Cases&lt;-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CountsAndCases$Count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[length(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CountsAndCases$Count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CountsAndCases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CountsAndCases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%&gt;%mutate(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PctOfCases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=percent(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CountsAndCases$Count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/Cases))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CountsAndCases</a:t>
            </a:r>
            <a:endParaRPr lang="en-US" alt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444" name="Content Placeholder 3">
            <a:extLst>
              <a:ext uri="{FF2B5EF4-FFF2-40B4-BE49-F238E27FC236}">
                <a16:creationId xmlns:a16="http://schemas.microsoft.com/office/drawing/2014/main" id="{0B5D6F0A-DA76-3F1F-EDD6-5D2D18E6D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58963" y="4400550"/>
            <a:ext cx="6858000" cy="23241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		   Count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PctOfResponses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PctOfCases</a:t>
            </a: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   Advanced SAS     5          15.2%      35.7%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         FORTRAN     6          18.2%      42.9%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   Intro To SAS     5          15.2%      35.7%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5             JCL     4          12.1%      28.6%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6 Micro Computers     6          18.2%      42.9%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7          PASCAL     7          21.2%      50.0%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8    #Total cases    14          42.4%     100.0%</a:t>
            </a:r>
          </a:p>
        </p:txBody>
      </p:sp>
      <p:sp>
        <p:nvSpPr>
          <p:cNvPr id="61445" name="Slide Number Placeholder 4">
            <a:extLst>
              <a:ext uri="{FF2B5EF4-FFF2-40B4-BE49-F238E27FC236}">
                <a16:creationId xmlns:a16="http://schemas.microsoft.com/office/drawing/2014/main" id="{B114E189-CCF3-BFF7-D90D-DECE883F92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A6D47B6-2D98-44E9-9106-49BC465B6D16}" type="slidenum">
              <a:rPr lang="en-US" altLang="en-US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53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1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1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1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1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1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1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7">
            <a:extLst>
              <a:ext uri="{FF2B5EF4-FFF2-40B4-BE49-F238E27FC236}">
                <a16:creationId xmlns:a16="http://schemas.microsoft.com/office/drawing/2014/main" id="{B980C698-5AF2-0685-1DA2-358DDDAD7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Game Plan For Rest of Semester</a:t>
            </a:r>
          </a:p>
        </p:txBody>
      </p:sp>
      <p:sp>
        <p:nvSpPr>
          <p:cNvPr id="62467" name="Slide Number Placeholder 4">
            <a:extLst>
              <a:ext uri="{FF2B5EF4-FFF2-40B4-BE49-F238E27FC236}">
                <a16:creationId xmlns:a16="http://schemas.microsoft.com/office/drawing/2014/main" id="{49C31BF4-5EBE-3CD2-9CC1-A92BA08053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B0F04A6-230F-46FD-BD8A-479DAFBC90EB}" type="slidenum">
              <a:rPr lang="en-US" altLang="en-US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54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62468" name="TextBox 11">
            <a:extLst>
              <a:ext uri="{FF2B5EF4-FFF2-40B4-BE49-F238E27FC236}">
                <a16:creationId xmlns:a16="http://schemas.microsoft.com/office/drawing/2014/main" id="{D8641FD6-0FBD-17B7-DB67-9B64BB2FC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1724025"/>
            <a:ext cx="13128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Quiz/Exam</a:t>
            </a:r>
          </a:p>
        </p:txBody>
      </p:sp>
      <p:sp>
        <p:nvSpPr>
          <p:cNvPr id="62469" name="TextBox 12">
            <a:extLst>
              <a:ext uri="{FF2B5EF4-FFF2-40B4-BE49-F238E27FC236}">
                <a16:creationId xmlns:a16="http://schemas.microsoft.com/office/drawing/2014/main" id="{0AB6F47F-9DC4-C2A6-9350-4B5C8329A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704975"/>
            <a:ext cx="1774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Homework Due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5E07BF-9670-3BD1-EFD0-945EFE5CC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903" y="2074863"/>
            <a:ext cx="6827520" cy="436130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7E011FC1-66B2-F375-2DD6-AC853FAA1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Get Data Into Form?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5977B-AA66-F570-52DB-0DC2AC46A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There are a number of potential ways to get distributed data into proper form for analysis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One of the strengths of SAS and R are their tools for processing data– so one could use SAS or R data processing to build customer centric view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Many times, however, the data will be stored in data base software, so the only way to process it is to use SQL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We will do both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81E3807D-3E4D-F670-258B-21A4367171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362D59-EAC3-4F93-88FC-706DF31ACC92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DF404331-BC83-B9E5-341D-E27A776D2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Connect to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4D6F6-F4B6-0A43-25D4-283B0C7D4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006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If you want to practice these steps then download </a:t>
            </a:r>
            <a:r>
              <a:rPr lang="en-US" dirty="0" err="1"/>
              <a:t>Northwind.rda</a:t>
            </a:r>
            <a:r>
              <a:rPr lang="en-US" dirty="0"/>
              <a:t> from Week 11 folder on Blackboard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Load the data to R either by double-clicking on the file on your hard drive or using the load command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Load(“path/</a:t>
            </a:r>
            <a:r>
              <a:rPr lang="en-US" dirty="0" err="1"/>
              <a:t>Northwind.rda</a:t>
            </a:r>
            <a:r>
              <a:rPr lang="en-US" dirty="0"/>
              <a:t>”)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Remember that quotes pasted from PowerPoint won’t work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You will need to load the orders table separately</a:t>
            </a:r>
          </a:p>
        </p:txBody>
      </p:sp>
      <p:sp>
        <p:nvSpPr>
          <p:cNvPr id="10244" name="Slide Number Placeholder 4">
            <a:extLst>
              <a:ext uri="{FF2B5EF4-FFF2-40B4-BE49-F238E27FC236}">
                <a16:creationId xmlns:a16="http://schemas.microsoft.com/office/drawing/2014/main" id="{FDE30617-BFAA-4ECB-F2D5-058ACA5F57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570A2C-5538-4F57-9C2B-6F6E21802B6A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61955565-2123-EAB5-5616-E5D97B749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sqldf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C8A7D-DFA2-593E-0305-5FAFB39FE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/>
              <a:t>Fortunately, one can run full SQL from within R using the </a:t>
            </a:r>
            <a:r>
              <a:rPr lang="en-US" sz="2800" dirty="0" err="1"/>
              <a:t>sqldf</a:t>
            </a:r>
            <a:r>
              <a:rPr lang="en-US" sz="2800" dirty="0"/>
              <a:t> library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1100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sqldf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repos='https://cloud.r-project.org', dependencies=TRUE)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sqldf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/>
              <a:t>As the name implies this library allows you to perform </a:t>
            </a:r>
            <a:r>
              <a:rPr lang="en-US" sz="2800" dirty="0" err="1"/>
              <a:t>sql</a:t>
            </a:r>
            <a:r>
              <a:rPr lang="en-US" sz="2800" dirty="0"/>
              <a:t> commands on R data frames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14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/>
              <a:t>For example, to retrieve the full record for all customers whose name begins with P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FNPSQL&lt;-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sqldf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`Customers`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 FirstName Like 'P%'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800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800" dirty="0"/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4ED5D439-F6EE-49FC-35A5-9EAC2AA7D4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82BF01-05DC-4595-B142-78DB48AE2D45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C133608C-323D-63E7-6ED1-C3B3DB4FD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Sqldf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DD672-074A-3AB6-EC8A-69CBB260F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Notice the (“  and “) enclose the query</a:t>
            </a:r>
          </a:p>
          <a:p>
            <a:pPr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FNPSQL&lt;-</a:t>
            </a:r>
            <a:r>
              <a:rPr lang="en-US" sz="24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sqldf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`Customers`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FirstName Like 'P%'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/>
              <a:t>If those not present, then not work</a:t>
            </a: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A659A503-FD0B-8CF5-30D3-B89267B441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E9A697-C153-4496-8A2D-5DF5FD37BBB2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18898</TotalTime>
  <Words>4086</Words>
  <Application>Microsoft Office PowerPoint</Application>
  <PresentationFormat>On-screen Show (4:3)</PresentationFormat>
  <Paragraphs>695</Paragraphs>
  <Slides>54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Arial</vt:lpstr>
      <vt:lpstr>Calibri</vt:lpstr>
      <vt:lpstr>Courier New</vt:lpstr>
      <vt:lpstr>Consolas</vt:lpstr>
      <vt:lpstr>Times New Roman</vt:lpstr>
      <vt:lpstr>inherit</vt:lpstr>
      <vt:lpstr>var(--ff-mono)</vt:lpstr>
      <vt:lpstr>SAS Monospace</vt:lpstr>
      <vt:lpstr>Office Theme</vt:lpstr>
      <vt:lpstr>Customer Centric Data &amp; SQL in R</vt:lpstr>
      <vt:lpstr>Data Form For Analysis</vt:lpstr>
      <vt:lpstr>Is This How Data is Stored?</vt:lpstr>
      <vt:lpstr>Example Data</vt:lpstr>
      <vt:lpstr>Northwind Relationship Diagram </vt:lpstr>
      <vt:lpstr>How Get Data Into Form?</vt:lpstr>
      <vt:lpstr>Connect to Database</vt:lpstr>
      <vt:lpstr>sqldf</vt:lpstr>
      <vt:lpstr>Sqldf Details</vt:lpstr>
      <vt:lpstr>A Few Additional Details</vt:lpstr>
      <vt:lpstr>Regular Expressions</vt:lpstr>
      <vt:lpstr>Whole Books On Regular Expressions</vt:lpstr>
      <vt:lpstr>Duplicating SQL Programming</vt:lpstr>
      <vt:lpstr>Show Query Example</vt:lpstr>
      <vt:lpstr>Show_query Is A Little Innaccurate</vt:lpstr>
      <vt:lpstr>Sqldf Not The Only Library</vt:lpstr>
      <vt:lpstr>R F M</vt:lpstr>
      <vt:lpstr>Frequency– Introduction</vt:lpstr>
      <vt:lpstr>Order By</vt:lpstr>
      <vt:lpstr>Functions &amp; Group By (Discuss)</vt:lpstr>
      <vt:lpstr>Base R Equivalent for Counts</vt:lpstr>
      <vt:lpstr>Recency</vt:lpstr>
      <vt:lpstr>Recency</vt:lpstr>
      <vt:lpstr>Recency from R (dplyr)</vt:lpstr>
      <vt:lpstr>SQL for Monetary Value</vt:lpstr>
      <vt:lpstr>Format For OrderTotal</vt:lpstr>
      <vt:lpstr>Now We Got It</vt:lpstr>
      <vt:lpstr>Monetary in R (dplyr)</vt:lpstr>
      <vt:lpstr>Aside: SAS For Monetary</vt:lpstr>
      <vt:lpstr>Merging Is Crucial</vt:lpstr>
      <vt:lpstr>All Kinds of Joins</vt:lpstr>
      <vt:lpstr>By Employee Type In R</vt:lpstr>
      <vt:lpstr>RFM All At Once in R</vt:lpstr>
      <vt:lpstr>RFM All At Once sqldf</vt:lpstr>
      <vt:lpstr>Homework Notes</vt:lpstr>
      <vt:lpstr>Homework Notes Continued</vt:lpstr>
      <vt:lpstr>Homework Notes Continued</vt:lpstr>
      <vt:lpstr>Homework Notes Continued</vt:lpstr>
      <vt:lpstr>ANOVA</vt:lpstr>
      <vt:lpstr>ANOVA Example</vt:lpstr>
      <vt:lpstr>ANOVA Example</vt:lpstr>
      <vt:lpstr>ANOVA Example Continued</vt:lpstr>
      <vt:lpstr>Final Results</vt:lpstr>
      <vt:lpstr>But Wait!  There’s More!</vt:lpstr>
      <vt:lpstr>Data Format for Multi Response</vt:lpstr>
      <vt:lpstr>Aside: Much Easier in SAS</vt:lpstr>
      <vt:lpstr>Aside SAS Continued</vt:lpstr>
      <vt:lpstr>Can We Mimic This in R?</vt:lpstr>
      <vt:lpstr>Apply to Our Data</vt:lpstr>
      <vt:lpstr>Replace Values At Source</vt:lpstr>
      <vt:lpstr>Google, Google, Search, Search</vt:lpstr>
      <vt:lpstr>Counted Blanks– Not Helpful</vt:lpstr>
      <vt:lpstr>Coding Solution</vt:lpstr>
      <vt:lpstr>Game Plan For Rest of Semester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Centric Data</dc:title>
  <dc:creator>John Sparks</dc:creator>
  <cp:lastModifiedBy>Sparks, John</cp:lastModifiedBy>
  <cp:revision>196</cp:revision>
  <dcterms:created xsi:type="dcterms:W3CDTF">2012-03-18T23:34:35Z</dcterms:created>
  <dcterms:modified xsi:type="dcterms:W3CDTF">2023-03-26T18:22:01Z</dcterms:modified>
</cp:coreProperties>
</file>