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6" r:id="rId6"/>
    <p:sldId id="264" r:id="rId7"/>
    <p:sldId id="263" r:id="rId8"/>
    <p:sldId id="265"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FE083F2-3525-4742-9517-67E2B08117A5}"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5DD8B5-A117-406B-8EBB-BE8BF851DD5D}" type="slidenum">
              <a:rPr lang="en-IN" smtClean="0"/>
              <a:t>‹#›</a:t>
            </a:fld>
            <a:endParaRPr lang="en-IN"/>
          </a:p>
        </p:txBody>
      </p:sp>
    </p:spTree>
    <p:extLst>
      <p:ext uri="{BB962C8B-B14F-4D97-AF65-F5344CB8AC3E}">
        <p14:creationId xmlns:p14="http://schemas.microsoft.com/office/powerpoint/2010/main" val="1668372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E083F2-3525-4742-9517-67E2B08117A5}"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5DD8B5-A117-406B-8EBB-BE8BF851DD5D}" type="slidenum">
              <a:rPr lang="en-IN" smtClean="0"/>
              <a:t>‹#›</a:t>
            </a:fld>
            <a:endParaRPr lang="en-IN"/>
          </a:p>
        </p:txBody>
      </p:sp>
    </p:spTree>
    <p:extLst>
      <p:ext uri="{BB962C8B-B14F-4D97-AF65-F5344CB8AC3E}">
        <p14:creationId xmlns:p14="http://schemas.microsoft.com/office/powerpoint/2010/main" val="21107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E083F2-3525-4742-9517-67E2B08117A5}"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5DD8B5-A117-406B-8EBB-BE8BF851DD5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7506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FE083F2-3525-4742-9517-67E2B08117A5}" type="datetimeFigureOut">
              <a:rPr lang="en-IN" smtClean="0"/>
              <a:t>29-09-2016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5DD8B5-A117-406B-8EBB-BE8BF851DD5D}" type="slidenum">
              <a:rPr lang="en-IN" smtClean="0"/>
              <a:t>‹#›</a:t>
            </a:fld>
            <a:endParaRPr lang="en-IN"/>
          </a:p>
        </p:txBody>
      </p:sp>
    </p:spTree>
    <p:extLst>
      <p:ext uri="{BB962C8B-B14F-4D97-AF65-F5344CB8AC3E}">
        <p14:creationId xmlns:p14="http://schemas.microsoft.com/office/powerpoint/2010/main" val="4213399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FE083F2-3525-4742-9517-67E2B08117A5}" type="datetimeFigureOut">
              <a:rPr lang="en-IN" smtClean="0"/>
              <a:t>29-09-2016</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5DD8B5-A117-406B-8EBB-BE8BF851DD5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9462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FE083F2-3525-4742-9517-67E2B08117A5}" type="datetimeFigureOut">
              <a:rPr lang="en-IN" smtClean="0"/>
              <a:t>29-09-2016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5DD8B5-A117-406B-8EBB-BE8BF851DD5D}" type="slidenum">
              <a:rPr lang="en-IN" smtClean="0"/>
              <a:t>‹#›</a:t>
            </a:fld>
            <a:endParaRPr lang="en-IN"/>
          </a:p>
        </p:txBody>
      </p:sp>
    </p:spTree>
    <p:extLst>
      <p:ext uri="{BB962C8B-B14F-4D97-AF65-F5344CB8AC3E}">
        <p14:creationId xmlns:p14="http://schemas.microsoft.com/office/powerpoint/2010/main" val="2995501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E083F2-3525-4742-9517-67E2B08117A5}"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5DD8B5-A117-406B-8EBB-BE8BF851DD5D}" type="slidenum">
              <a:rPr lang="en-IN" smtClean="0"/>
              <a:t>‹#›</a:t>
            </a:fld>
            <a:endParaRPr lang="en-IN"/>
          </a:p>
        </p:txBody>
      </p:sp>
    </p:spTree>
    <p:extLst>
      <p:ext uri="{BB962C8B-B14F-4D97-AF65-F5344CB8AC3E}">
        <p14:creationId xmlns:p14="http://schemas.microsoft.com/office/powerpoint/2010/main" val="1200052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E083F2-3525-4742-9517-67E2B08117A5}"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5DD8B5-A117-406B-8EBB-BE8BF851DD5D}" type="slidenum">
              <a:rPr lang="en-IN" smtClean="0"/>
              <a:t>‹#›</a:t>
            </a:fld>
            <a:endParaRPr lang="en-IN"/>
          </a:p>
        </p:txBody>
      </p:sp>
    </p:spTree>
    <p:extLst>
      <p:ext uri="{BB962C8B-B14F-4D97-AF65-F5344CB8AC3E}">
        <p14:creationId xmlns:p14="http://schemas.microsoft.com/office/powerpoint/2010/main" val="304267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E083F2-3525-4742-9517-67E2B08117A5}"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5DD8B5-A117-406B-8EBB-BE8BF851DD5D}" type="slidenum">
              <a:rPr lang="en-IN" smtClean="0"/>
              <a:t>‹#›</a:t>
            </a:fld>
            <a:endParaRPr lang="en-IN"/>
          </a:p>
        </p:txBody>
      </p:sp>
    </p:spTree>
    <p:extLst>
      <p:ext uri="{BB962C8B-B14F-4D97-AF65-F5344CB8AC3E}">
        <p14:creationId xmlns:p14="http://schemas.microsoft.com/office/powerpoint/2010/main" val="187130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E083F2-3525-4742-9517-67E2B08117A5}" type="datetimeFigureOut">
              <a:rPr lang="en-IN" smtClean="0"/>
              <a:t>29-09-2016</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5DD8B5-A117-406B-8EBB-BE8BF851DD5D}" type="slidenum">
              <a:rPr lang="en-IN" smtClean="0"/>
              <a:t>‹#›</a:t>
            </a:fld>
            <a:endParaRPr lang="en-IN"/>
          </a:p>
        </p:txBody>
      </p:sp>
    </p:spTree>
    <p:extLst>
      <p:ext uri="{BB962C8B-B14F-4D97-AF65-F5344CB8AC3E}">
        <p14:creationId xmlns:p14="http://schemas.microsoft.com/office/powerpoint/2010/main" val="256412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E083F2-3525-4742-9517-67E2B08117A5}" type="datetimeFigureOut">
              <a:rPr lang="en-IN" smtClean="0"/>
              <a:t>29-09-2016</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5DD8B5-A117-406B-8EBB-BE8BF851DD5D}" type="slidenum">
              <a:rPr lang="en-IN" smtClean="0"/>
              <a:t>‹#›</a:t>
            </a:fld>
            <a:endParaRPr lang="en-IN"/>
          </a:p>
        </p:txBody>
      </p:sp>
    </p:spTree>
    <p:extLst>
      <p:ext uri="{BB962C8B-B14F-4D97-AF65-F5344CB8AC3E}">
        <p14:creationId xmlns:p14="http://schemas.microsoft.com/office/powerpoint/2010/main" val="129947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E083F2-3525-4742-9517-67E2B08117A5}" type="datetimeFigureOut">
              <a:rPr lang="en-IN" smtClean="0"/>
              <a:t>29-09-2016</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5DD8B5-A117-406B-8EBB-BE8BF851DD5D}" type="slidenum">
              <a:rPr lang="en-IN" smtClean="0"/>
              <a:t>‹#›</a:t>
            </a:fld>
            <a:endParaRPr lang="en-IN"/>
          </a:p>
        </p:txBody>
      </p:sp>
    </p:spTree>
    <p:extLst>
      <p:ext uri="{BB962C8B-B14F-4D97-AF65-F5344CB8AC3E}">
        <p14:creationId xmlns:p14="http://schemas.microsoft.com/office/powerpoint/2010/main" val="3144408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E083F2-3525-4742-9517-67E2B08117A5}" type="datetimeFigureOut">
              <a:rPr lang="en-IN" smtClean="0"/>
              <a:t>29-09-2016</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5DD8B5-A117-406B-8EBB-BE8BF851DD5D}" type="slidenum">
              <a:rPr lang="en-IN" smtClean="0"/>
              <a:t>‹#›</a:t>
            </a:fld>
            <a:endParaRPr lang="en-IN"/>
          </a:p>
        </p:txBody>
      </p:sp>
    </p:spTree>
    <p:extLst>
      <p:ext uri="{BB962C8B-B14F-4D97-AF65-F5344CB8AC3E}">
        <p14:creationId xmlns:p14="http://schemas.microsoft.com/office/powerpoint/2010/main" val="143431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083F2-3525-4742-9517-67E2B08117A5}" type="datetimeFigureOut">
              <a:rPr lang="en-IN" smtClean="0"/>
              <a:t>29-09-2016</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5DD8B5-A117-406B-8EBB-BE8BF851DD5D}" type="slidenum">
              <a:rPr lang="en-IN" smtClean="0"/>
              <a:t>‹#›</a:t>
            </a:fld>
            <a:endParaRPr lang="en-IN"/>
          </a:p>
        </p:txBody>
      </p:sp>
    </p:spTree>
    <p:extLst>
      <p:ext uri="{BB962C8B-B14F-4D97-AF65-F5344CB8AC3E}">
        <p14:creationId xmlns:p14="http://schemas.microsoft.com/office/powerpoint/2010/main" val="181455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FE083F2-3525-4742-9517-67E2B08117A5}" type="datetimeFigureOut">
              <a:rPr lang="en-IN" smtClean="0"/>
              <a:t>29-09-2016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5DD8B5-A117-406B-8EBB-BE8BF851DD5D}" type="slidenum">
              <a:rPr lang="en-IN" smtClean="0"/>
              <a:t>‹#›</a:t>
            </a:fld>
            <a:endParaRPr lang="en-IN"/>
          </a:p>
        </p:txBody>
      </p:sp>
    </p:spTree>
    <p:extLst>
      <p:ext uri="{BB962C8B-B14F-4D97-AF65-F5344CB8AC3E}">
        <p14:creationId xmlns:p14="http://schemas.microsoft.com/office/powerpoint/2010/main" val="280548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FE083F2-3525-4742-9517-67E2B08117A5}" type="datetimeFigureOut">
              <a:rPr lang="en-IN" smtClean="0"/>
              <a:t>29-09-2016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5DD8B5-A117-406B-8EBB-BE8BF851DD5D}" type="slidenum">
              <a:rPr lang="en-IN" smtClean="0"/>
              <a:t>‹#›</a:t>
            </a:fld>
            <a:endParaRPr lang="en-IN"/>
          </a:p>
        </p:txBody>
      </p:sp>
    </p:spTree>
    <p:extLst>
      <p:ext uri="{BB962C8B-B14F-4D97-AF65-F5344CB8AC3E}">
        <p14:creationId xmlns:p14="http://schemas.microsoft.com/office/powerpoint/2010/main" val="192006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E083F2-3525-4742-9517-67E2B08117A5}" type="datetimeFigureOut">
              <a:rPr lang="en-IN" smtClean="0"/>
              <a:t>29-09-2016</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5DD8B5-A117-406B-8EBB-BE8BF851DD5D}" type="slidenum">
              <a:rPr lang="en-IN" smtClean="0"/>
              <a:t>‹#›</a:t>
            </a:fld>
            <a:endParaRPr lang="en-IN"/>
          </a:p>
        </p:txBody>
      </p:sp>
    </p:spTree>
    <p:extLst>
      <p:ext uri="{BB962C8B-B14F-4D97-AF65-F5344CB8AC3E}">
        <p14:creationId xmlns:p14="http://schemas.microsoft.com/office/powerpoint/2010/main" val="69116732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cialnetworking.lovetoknow.com/Safe_Chat_Rooms" TargetMode="External"/><Relationship Id="rId2" Type="http://schemas.openxmlformats.org/officeDocument/2006/relationships/hyperlink" Target="http://socialnetworking.lovetoknow.com/Social_Networking_Boom" TargetMode="External"/><Relationship Id="rId1" Type="http://schemas.openxmlformats.org/officeDocument/2006/relationships/slideLayout" Target="../slideLayouts/slideLayout2.xml"/><Relationship Id="rId5" Type="http://schemas.openxmlformats.org/officeDocument/2006/relationships/hyperlink" Target="http://www.advancedchat.com/collegechat/" TargetMode="External"/><Relationship Id="rId4" Type="http://schemas.openxmlformats.org/officeDocument/2006/relationships/hyperlink" Target="http://www.freechatnow.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tudentcompetitions.com/why-compet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48096" y="2575559"/>
            <a:ext cx="8915400" cy="2262188"/>
          </a:xfrm>
        </p:spPr>
        <p:txBody>
          <a:bodyPr>
            <a:normAutofit/>
          </a:bodyPr>
          <a:lstStyle/>
          <a:p>
            <a:pPr algn="ctr"/>
            <a:r>
              <a:rPr lang="en-IN" sz="5400" u="sng" dirty="0" smtClean="0"/>
              <a:t>ON THE GRID</a:t>
            </a:r>
            <a:endParaRPr lang="en-IN" sz="5400" u="sng" dirty="0"/>
          </a:p>
        </p:txBody>
      </p:sp>
      <p:sp>
        <p:nvSpPr>
          <p:cNvPr id="6" name="TextBox 5"/>
          <p:cNvSpPr txBox="1"/>
          <p:nvPr/>
        </p:nvSpPr>
        <p:spPr>
          <a:xfrm>
            <a:off x="1915886" y="452846"/>
            <a:ext cx="9109165" cy="1569660"/>
          </a:xfrm>
          <a:prstGeom prst="rect">
            <a:avLst/>
          </a:prstGeom>
          <a:noFill/>
        </p:spPr>
        <p:txBody>
          <a:bodyPr wrap="square" rtlCol="0">
            <a:spAutoFit/>
          </a:bodyPr>
          <a:lstStyle/>
          <a:p>
            <a:pPr algn="ctr"/>
            <a:r>
              <a:rPr lang="en-IN" sz="4800" u="sng" dirty="0" smtClean="0"/>
              <a:t>WEB TECHNOLOGIES</a:t>
            </a:r>
          </a:p>
          <a:p>
            <a:pPr algn="ctr"/>
            <a:r>
              <a:rPr lang="en-IN" sz="4800" u="sng" dirty="0" smtClean="0"/>
              <a:t>PROJECT</a:t>
            </a:r>
            <a:endParaRPr lang="en-IN" sz="4800" u="sng" dirty="0"/>
          </a:p>
        </p:txBody>
      </p:sp>
      <p:graphicFrame>
        <p:nvGraphicFramePr>
          <p:cNvPr id="8" name="Table 7"/>
          <p:cNvGraphicFramePr>
            <a:graphicFrameLocks noGrp="1"/>
          </p:cNvGraphicFramePr>
          <p:nvPr>
            <p:extLst>
              <p:ext uri="{D42A27DB-BD31-4B8C-83A1-F6EECF244321}">
                <p14:modId xmlns:p14="http://schemas.microsoft.com/office/powerpoint/2010/main" val="1131655969"/>
              </p:ext>
            </p:extLst>
          </p:nvPr>
        </p:nvGraphicFramePr>
        <p:xfrm>
          <a:off x="1648096" y="4920101"/>
          <a:ext cx="4665618" cy="1463040"/>
        </p:xfrm>
        <a:graphic>
          <a:graphicData uri="http://schemas.openxmlformats.org/drawingml/2006/table">
            <a:tbl>
              <a:tblPr firstRow="1" bandRow="1">
                <a:tableStyleId>{5C22544A-7EE6-4342-B048-85BDC9FD1C3A}</a:tableStyleId>
              </a:tblPr>
              <a:tblGrid>
                <a:gridCol w="2332809">
                  <a:extLst>
                    <a:ext uri="{9D8B030D-6E8A-4147-A177-3AD203B41FA5}">
                      <a16:colId xmlns:a16="http://schemas.microsoft.com/office/drawing/2014/main" val="257101964"/>
                    </a:ext>
                  </a:extLst>
                </a:gridCol>
                <a:gridCol w="2332809">
                  <a:extLst>
                    <a:ext uri="{9D8B030D-6E8A-4147-A177-3AD203B41FA5}">
                      <a16:colId xmlns:a16="http://schemas.microsoft.com/office/drawing/2014/main" val="2660959946"/>
                    </a:ext>
                  </a:extLst>
                </a:gridCol>
              </a:tblGrid>
              <a:tr h="0">
                <a:tc>
                  <a:txBody>
                    <a:bodyPr/>
                    <a:lstStyle/>
                    <a:p>
                      <a:r>
                        <a:rPr lang="en-IN" b="0" dirty="0" smtClean="0">
                          <a:solidFill>
                            <a:schemeClr val="tx1"/>
                          </a:solidFill>
                        </a:rPr>
                        <a:t>VAIBHAV KAKKAR</a:t>
                      </a:r>
                      <a:endParaRPr lang="en-IN" b="0" dirty="0">
                        <a:solidFill>
                          <a:schemeClr val="tx1"/>
                        </a:solidFill>
                      </a:endParaRPr>
                    </a:p>
                  </a:txBody>
                  <a:tcPr>
                    <a:solidFill>
                      <a:schemeClr val="bg1">
                        <a:lumMod val="75000"/>
                      </a:schemeClr>
                    </a:solidFill>
                  </a:tcPr>
                </a:tc>
                <a:tc>
                  <a:txBody>
                    <a:bodyPr/>
                    <a:lstStyle/>
                    <a:p>
                      <a:r>
                        <a:rPr lang="en-IN" b="0" dirty="0" smtClean="0">
                          <a:solidFill>
                            <a:schemeClr val="tx1"/>
                          </a:solidFill>
                        </a:rPr>
                        <a:t>15BIT0199</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1961531840"/>
                  </a:ext>
                </a:extLst>
              </a:tr>
              <a:tr h="0">
                <a:tc>
                  <a:txBody>
                    <a:bodyPr/>
                    <a:lstStyle/>
                    <a:p>
                      <a:r>
                        <a:rPr lang="en-IN" dirty="0" smtClean="0"/>
                        <a:t>ABHINAV SHARMA</a:t>
                      </a:r>
                      <a:endParaRPr lang="en-IN" dirty="0"/>
                    </a:p>
                  </a:txBody>
                  <a:tcPr/>
                </a:tc>
                <a:tc>
                  <a:txBody>
                    <a:bodyPr/>
                    <a:lstStyle/>
                    <a:p>
                      <a:pPr marL="0" algn="l" defTabSz="457200" rtl="0" eaLnBrk="1" latinLnBrk="0" hangingPunct="1"/>
                      <a:r>
                        <a:rPr lang="en-IN" dirty="0" smtClean="0"/>
                        <a:t>15BIT0333</a:t>
                      </a:r>
                      <a:endParaRPr lang="en-IN" sz="1800" b="1" kern="1200" dirty="0">
                        <a:solidFill>
                          <a:schemeClr val="lt1"/>
                        </a:solidFill>
                        <a:latin typeface="+mn-lt"/>
                        <a:ea typeface="+mn-ea"/>
                        <a:cs typeface="+mn-cs"/>
                      </a:endParaRPr>
                    </a:p>
                  </a:txBody>
                  <a:tcPr/>
                </a:tc>
                <a:extLst>
                  <a:ext uri="{0D108BD9-81ED-4DB2-BD59-A6C34878D82A}">
                    <a16:rowId xmlns:a16="http://schemas.microsoft.com/office/drawing/2014/main" val="837927675"/>
                  </a:ext>
                </a:extLst>
              </a:tr>
              <a:tr h="0">
                <a:tc>
                  <a:txBody>
                    <a:bodyPr/>
                    <a:lstStyle/>
                    <a:p>
                      <a:r>
                        <a:rPr lang="en-IN" dirty="0" smtClean="0"/>
                        <a:t>DHRUV</a:t>
                      </a:r>
                      <a:endParaRPr lang="en-IN" dirty="0"/>
                    </a:p>
                  </a:txBody>
                  <a:tcPr/>
                </a:tc>
                <a:tc>
                  <a:txBody>
                    <a:bodyPr/>
                    <a:lstStyle/>
                    <a:p>
                      <a:r>
                        <a:rPr lang="en-IN" dirty="0" smtClean="0"/>
                        <a:t>15BIT0093</a:t>
                      </a:r>
                      <a:endParaRPr lang="en-IN" dirty="0"/>
                    </a:p>
                  </a:txBody>
                  <a:tcPr/>
                </a:tc>
                <a:extLst>
                  <a:ext uri="{0D108BD9-81ED-4DB2-BD59-A6C34878D82A}">
                    <a16:rowId xmlns:a16="http://schemas.microsoft.com/office/drawing/2014/main" val="4189899498"/>
                  </a:ext>
                </a:extLst>
              </a:tr>
              <a:tr h="0">
                <a:tc>
                  <a:txBody>
                    <a:bodyPr/>
                    <a:lstStyle/>
                    <a:p>
                      <a:r>
                        <a:rPr lang="en-IN" dirty="0" smtClean="0"/>
                        <a:t>INDRANIL</a:t>
                      </a:r>
                      <a:r>
                        <a:rPr lang="en-IN" baseline="0" dirty="0" smtClean="0"/>
                        <a:t> ROY</a:t>
                      </a:r>
                      <a:endParaRPr lang="en-IN" dirty="0"/>
                    </a:p>
                  </a:txBody>
                  <a:tcPr/>
                </a:tc>
                <a:tc>
                  <a:txBody>
                    <a:bodyPr/>
                    <a:lstStyle/>
                    <a:p>
                      <a:r>
                        <a:rPr lang="en-IN" dirty="0" smtClean="0"/>
                        <a:t>15BIT0364</a:t>
                      </a:r>
                      <a:endParaRPr lang="en-IN" dirty="0"/>
                    </a:p>
                  </a:txBody>
                  <a:tcPr/>
                </a:tc>
                <a:extLst>
                  <a:ext uri="{0D108BD9-81ED-4DB2-BD59-A6C34878D82A}">
                    <a16:rowId xmlns:a16="http://schemas.microsoft.com/office/drawing/2014/main" val="1446844709"/>
                  </a:ext>
                </a:extLst>
              </a:tr>
            </a:tbl>
          </a:graphicData>
        </a:graphic>
      </p:graphicFrame>
      <p:sp>
        <p:nvSpPr>
          <p:cNvPr id="9" name="TextBox 8"/>
          <p:cNvSpPr txBox="1"/>
          <p:nvPr/>
        </p:nvSpPr>
        <p:spPr>
          <a:xfrm>
            <a:off x="1648096" y="4380411"/>
            <a:ext cx="2784567" cy="461665"/>
          </a:xfrm>
          <a:prstGeom prst="rect">
            <a:avLst/>
          </a:prstGeom>
          <a:noFill/>
        </p:spPr>
        <p:txBody>
          <a:bodyPr wrap="square" rtlCol="0">
            <a:spAutoFit/>
          </a:bodyPr>
          <a:lstStyle/>
          <a:p>
            <a:r>
              <a:rPr lang="en-IN" sz="2400" b="1" dirty="0" smtClean="0"/>
              <a:t>GROUP MEMBERS</a:t>
            </a:r>
          </a:p>
        </p:txBody>
      </p:sp>
      <p:sp>
        <p:nvSpPr>
          <p:cNvPr id="10" name="TextBox 9"/>
          <p:cNvSpPr txBox="1"/>
          <p:nvPr/>
        </p:nvSpPr>
        <p:spPr>
          <a:xfrm>
            <a:off x="7881257" y="5390800"/>
            <a:ext cx="4206240" cy="954107"/>
          </a:xfrm>
          <a:prstGeom prst="rect">
            <a:avLst/>
          </a:prstGeom>
          <a:noFill/>
        </p:spPr>
        <p:txBody>
          <a:bodyPr wrap="square" rtlCol="0">
            <a:spAutoFit/>
          </a:bodyPr>
          <a:lstStyle/>
          <a:p>
            <a:r>
              <a:rPr lang="en-IN" sz="2800" b="1" dirty="0" smtClean="0"/>
              <a:t>SUBMITTED TO-</a:t>
            </a:r>
          </a:p>
          <a:p>
            <a:r>
              <a:rPr lang="en-IN" sz="2800" b="1" dirty="0"/>
              <a:t>	</a:t>
            </a:r>
            <a:r>
              <a:rPr lang="en-IN" sz="2800" b="1" dirty="0" smtClean="0"/>
              <a:t>PROF. BRINDHA K</a:t>
            </a:r>
            <a:endParaRPr lang="en-IN" sz="2800" b="1" dirty="0"/>
          </a:p>
        </p:txBody>
      </p:sp>
    </p:spTree>
    <p:extLst>
      <p:ext uri="{BB962C8B-B14F-4D97-AF65-F5344CB8AC3E}">
        <p14:creationId xmlns:p14="http://schemas.microsoft.com/office/powerpoint/2010/main" val="1290879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714" y="104503"/>
            <a:ext cx="10363200" cy="6609806"/>
          </a:xfrm>
        </p:spPr>
        <p:txBody>
          <a:bodyPr>
            <a:normAutofit fontScale="25000" lnSpcReduction="20000"/>
          </a:bodyPr>
          <a:lstStyle/>
          <a:p>
            <a:pPr marL="0" indent="0">
              <a:buNone/>
            </a:pPr>
            <a:r>
              <a:rPr lang="en-IN" sz="5600" dirty="0"/>
              <a:t>&lt;div id="</a:t>
            </a:r>
            <a:r>
              <a:rPr lang="en-IN" sz="5600" dirty="0" err="1"/>
              <a:t>subheader</a:t>
            </a:r>
            <a:r>
              <a:rPr lang="en-IN" sz="5600" dirty="0"/>
              <a:t>"&gt;	</a:t>
            </a:r>
          </a:p>
          <a:p>
            <a:pPr marL="0" indent="0">
              <a:buNone/>
            </a:pPr>
            <a:r>
              <a:rPr lang="en-IN" sz="5600" dirty="0"/>
              <a:t>		&lt;h1&gt;About&lt;/h1&gt;</a:t>
            </a:r>
          </a:p>
          <a:p>
            <a:pPr marL="0" indent="0">
              <a:buNone/>
            </a:pPr>
            <a:r>
              <a:rPr lang="en-IN" sz="5600" dirty="0"/>
              <a:t>		&lt;span&gt; On the Grid &lt;/span</a:t>
            </a:r>
            <a:r>
              <a:rPr lang="en-IN" sz="5600" dirty="0" smtClean="0"/>
              <a:t>&gt;</a:t>
            </a:r>
            <a:r>
              <a:rPr lang="en-IN" dirty="0"/>
              <a:t>	</a:t>
            </a:r>
          </a:p>
          <a:p>
            <a:pPr marL="0" indent="0">
              <a:buNone/>
            </a:pPr>
            <a:r>
              <a:rPr lang="en-IN" sz="5600" dirty="0"/>
              <a:t>&lt;/div&gt;</a:t>
            </a:r>
          </a:p>
          <a:p>
            <a:pPr marL="0" indent="0">
              <a:buNone/>
            </a:pPr>
            <a:r>
              <a:rPr lang="en-IN" sz="5600" dirty="0"/>
              <a:t>&lt;div id="content"&gt;</a:t>
            </a:r>
          </a:p>
          <a:p>
            <a:pPr marL="0" indent="0">
              <a:buNone/>
            </a:pPr>
            <a:r>
              <a:rPr lang="en-IN" sz="5600" dirty="0"/>
              <a:t>&lt;div class= "row"&gt;</a:t>
            </a:r>
          </a:p>
          <a:p>
            <a:pPr marL="0" indent="0">
              <a:buNone/>
            </a:pPr>
            <a:r>
              <a:rPr lang="en-IN" sz="5600" dirty="0"/>
              <a:t>	&lt;h2 style="</a:t>
            </a:r>
            <a:r>
              <a:rPr lang="en-IN" sz="5600" dirty="0" err="1"/>
              <a:t>text-align:center;color</a:t>
            </a:r>
            <a:r>
              <a:rPr lang="en-IN" sz="5600" dirty="0"/>
              <a:t>: #ec6841; font-size:35px;font-family:"Open Sans"&gt;ON THE GRID&lt;/h2</a:t>
            </a:r>
            <a:r>
              <a:rPr lang="en-IN" sz="5600" dirty="0" smtClean="0"/>
              <a:t>&gt;</a:t>
            </a:r>
            <a:r>
              <a:rPr lang="en-IN" sz="5600" dirty="0"/>
              <a:t>	</a:t>
            </a:r>
          </a:p>
          <a:p>
            <a:pPr marL="0" indent="0">
              <a:buNone/>
            </a:pPr>
            <a:r>
              <a:rPr lang="en-IN" sz="5600" dirty="0"/>
              <a:t>	&lt;div class="details"&gt;</a:t>
            </a:r>
          </a:p>
          <a:p>
            <a:pPr marL="0" indent="0">
              <a:buNone/>
            </a:pPr>
            <a:r>
              <a:rPr lang="en-IN" sz="5600" dirty="0"/>
              <a:t>	&lt;p&gt;ON THE GRID is a website, built to increase the networking among college students. It presents a unique platform where the students can make use of various Intra-college features like: -</a:t>
            </a:r>
          </a:p>
          <a:p>
            <a:pPr marL="0" indent="0">
              <a:buNone/>
            </a:pPr>
            <a:r>
              <a:rPr lang="en-IN" sz="5600" dirty="0"/>
              <a:t>	&lt;</a:t>
            </a:r>
            <a:r>
              <a:rPr lang="en-IN" sz="5600" dirty="0" err="1"/>
              <a:t>ul</a:t>
            </a:r>
            <a:r>
              <a:rPr lang="en-IN" sz="5600" dirty="0"/>
              <a:t>&gt;</a:t>
            </a:r>
          </a:p>
          <a:p>
            <a:pPr marL="0" indent="0">
              <a:buNone/>
            </a:pPr>
            <a:r>
              <a:rPr lang="en-IN" sz="5600" dirty="0"/>
              <a:t>		&lt;li&gt;E-commerce: For instance, junior students can buy study materials from their seniors&lt;/li</a:t>
            </a:r>
            <a:r>
              <a:rPr lang="en-IN" sz="5600" dirty="0" smtClean="0"/>
              <a:t>&gt;</a:t>
            </a:r>
            <a:endParaRPr lang="en-IN" sz="5600" dirty="0"/>
          </a:p>
          <a:p>
            <a:pPr marL="0" indent="0">
              <a:buNone/>
            </a:pPr>
            <a:r>
              <a:rPr lang="en-IN" sz="5600" dirty="0"/>
              <a:t>		&lt;li&gt;File sharing:  Students can make use of cloud media sharing and embedded media content&lt;/li&gt;</a:t>
            </a:r>
          </a:p>
          <a:p>
            <a:pPr marL="0" indent="0">
              <a:buNone/>
            </a:pPr>
            <a:r>
              <a:rPr lang="en-IN" sz="5600" dirty="0"/>
              <a:t>		&lt;li&gt;Social Networking:  Students can socialise with other students with a better chance of actually meeting and interacting with them&lt;/li&gt;</a:t>
            </a:r>
          </a:p>
          <a:p>
            <a:pPr marL="0" indent="0">
              <a:buNone/>
            </a:pPr>
            <a:r>
              <a:rPr lang="en-IN" sz="5600" dirty="0"/>
              <a:t>		&lt;li&gt;Informative chat forums:  Junior students can take advices from their seniors regarding their courses; students can discuss about their projects; academic as well as non-academic queries can also be discussed &lt;/li&gt;</a:t>
            </a:r>
          </a:p>
          <a:p>
            <a:pPr marL="0" indent="0">
              <a:buNone/>
            </a:pPr>
            <a:r>
              <a:rPr lang="en-IN" sz="5600" dirty="0"/>
              <a:t>		&lt;li&gt;Online competitions: For instance, hack-a-thons, time-bound coding contests, art </a:t>
            </a:r>
            <a:r>
              <a:rPr lang="en-IN" sz="5600" dirty="0" err="1"/>
              <a:t>competions</a:t>
            </a:r>
            <a:r>
              <a:rPr lang="en-IN" sz="5600" dirty="0"/>
              <a:t>.&lt;/li&gt;</a:t>
            </a:r>
          </a:p>
          <a:p>
            <a:pPr marL="0" indent="0">
              <a:buNone/>
            </a:pPr>
            <a:r>
              <a:rPr lang="en-IN" sz="5600" dirty="0"/>
              <a:t>	&lt;/</a:t>
            </a:r>
            <a:r>
              <a:rPr lang="en-IN" sz="5600" dirty="0" err="1" smtClean="0"/>
              <a:t>ul</a:t>
            </a:r>
            <a:r>
              <a:rPr lang="en-IN" sz="5600" dirty="0" smtClean="0"/>
              <a:t>&gt;</a:t>
            </a:r>
          </a:p>
          <a:p>
            <a:pPr marL="0" indent="0">
              <a:buNone/>
            </a:pPr>
            <a:r>
              <a:rPr lang="en-IN" sz="5600" dirty="0" smtClean="0"/>
              <a:t>	&lt;</a:t>
            </a:r>
            <a:r>
              <a:rPr lang="en-IN" sz="5600" dirty="0" err="1" smtClean="0"/>
              <a:t>br</a:t>
            </a:r>
            <a:r>
              <a:rPr lang="en-IN" sz="5600" dirty="0" smtClean="0"/>
              <a:t>&gt;</a:t>
            </a:r>
          </a:p>
          <a:p>
            <a:pPr marL="0" indent="0">
              <a:buNone/>
            </a:pPr>
            <a:r>
              <a:rPr lang="en-IN" sz="5600" dirty="0"/>
              <a:t>	&lt;p&gt;OTG would not be bound to only a single college's network. It aims to expand the grid to as many colleges as possible, thus increasing the reach and opportunities available to the students. Multiple individual college networks combine to form an ultimate network where students can interact, learn, share and grow. Inter-college online contests would help in building a healthy competition among the students and an online ranking will keep the track of all the activities and rank all the colleges based on their performances. &lt;/p&gt;</a:t>
            </a:r>
          </a:p>
          <a:p>
            <a:pPr marL="0" indent="0">
              <a:buNone/>
            </a:pPr>
            <a:r>
              <a:rPr lang="en-IN" sz="5600" dirty="0"/>
              <a:t>	</a:t>
            </a:r>
            <a:endParaRPr lang="en-IN" dirty="0"/>
          </a:p>
        </p:txBody>
      </p:sp>
    </p:spTree>
    <p:extLst>
      <p:ext uri="{BB962C8B-B14F-4D97-AF65-F5344CB8AC3E}">
        <p14:creationId xmlns:p14="http://schemas.microsoft.com/office/powerpoint/2010/main" val="306163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6549" y="95793"/>
            <a:ext cx="9980022" cy="6601097"/>
          </a:xfrm>
        </p:spPr>
        <p:txBody>
          <a:bodyPr>
            <a:normAutofit fontScale="25000" lnSpcReduction="20000"/>
          </a:bodyPr>
          <a:lstStyle/>
          <a:p>
            <a:pPr marL="0" indent="0">
              <a:buNone/>
            </a:pPr>
            <a:r>
              <a:rPr lang="en-IN" sz="5600" dirty="0"/>
              <a:t>&lt;p&gt;The initial format of the OTG website is planned to be based on a hierarchy which would consist of multiple grids of various types: - &lt;/p&gt;</a:t>
            </a:r>
          </a:p>
          <a:p>
            <a:pPr marL="0" indent="0">
              <a:buNone/>
            </a:pPr>
            <a:r>
              <a:rPr lang="en-IN" sz="5600" dirty="0"/>
              <a:t>	&lt;</a:t>
            </a:r>
            <a:r>
              <a:rPr lang="en-IN" sz="5600" dirty="0" err="1"/>
              <a:t>ul</a:t>
            </a:r>
            <a:r>
              <a:rPr lang="en-IN" sz="5600" dirty="0"/>
              <a:t>&gt;</a:t>
            </a:r>
          </a:p>
          <a:p>
            <a:pPr marL="0" indent="0">
              <a:buNone/>
            </a:pPr>
            <a:r>
              <a:rPr lang="en-IN" sz="5600" dirty="0"/>
              <a:t>		&lt;li&gt;Every individual student will have his/her own grid consisting of students he/she already knows and/or someone they reached to using OTG. &lt;/li&gt;</a:t>
            </a:r>
          </a:p>
          <a:p>
            <a:pPr marL="0" indent="0">
              <a:buNone/>
            </a:pPr>
            <a:r>
              <a:rPr lang="en-IN" sz="5600" dirty="0"/>
              <a:t>		&lt;li&gt;Students will also be the part of their own college's grid.&lt;/li&gt;</a:t>
            </a:r>
          </a:p>
          <a:p>
            <a:pPr marL="0" indent="0">
              <a:buNone/>
            </a:pPr>
            <a:r>
              <a:rPr lang="en-IN" sz="5600" dirty="0"/>
              <a:t>		&lt;li&gt;Colleges will be part of regional grids to have better statistical reports in the overall college rankings. &lt;/li&gt;</a:t>
            </a:r>
          </a:p>
          <a:p>
            <a:pPr marL="0" indent="0">
              <a:buNone/>
            </a:pPr>
            <a:r>
              <a:rPr lang="en-IN" sz="5600" dirty="0"/>
              <a:t>		&lt;li&gt;Special grids can be made available for certain fields (e.g. technology, music, etc.)&lt;/li&gt;</a:t>
            </a:r>
          </a:p>
          <a:p>
            <a:pPr marL="0" indent="0">
              <a:buNone/>
            </a:pPr>
            <a:r>
              <a:rPr lang="en-IN" sz="5600" dirty="0"/>
              <a:t>		&lt;li&gt;The accessible and available features would differ with different types of grids.&lt;/li&gt;</a:t>
            </a:r>
          </a:p>
          <a:p>
            <a:pPr marL="0" indent="0">
              <a:buNone/>
            </a:pPr>
            <a:r>
              <a:rPr lang="en-IN" sz="5600" dirty="0"/>
              <a:t>	&lt;/</a:t>
            </a:r>
            <a:r>
              <a:rPr lang="en-IN" sz="5600" dirty="0" err="1"/>
              <a:t>ul</a:t>
            </a:r>
            <a:r>
              <a:rPr lang="en-IN" sz="5600" dirty="0"/>
              <a:t>&gt;</a:t>
            </a:r>
          </a:p>
          <a:p>
            <a:pPr marL="0" indent="0">
              <a:buNone/>
            </a:pPr>
            <a:endParaRPr lang="en-IN" sz="5600" dirty="0"/>
          </a:p>
          <a:p>
            <a:pPr marL="0" indent="0">
              <a:buNone/>
            </a:pPr>
            <a:r>
              <a:rPr lang="en-IN" sz="5600" dirty="0"/>
              <a:t>	&lt;p&gt;This website would open up a whole new world of opportunities for the aspiring students, give them an important platform for their overall development, and carve a niche for themselves On The Grid.</a:t>
            </a:r>
          </a:p>
          <a:p>
            <a:pPr marL="0" indent="0">
              <a:buNone/>
            </a:pPr>
            <a:r>
              <a:rPr lang="en-IN" sz="5600" dirty="0"/>
              <a:t>	&lt;/p&gt;</a:t>
            </a:r>
          </a:p>
          <a:p>
            <a:pPr marL="0" indent="0">
              <a:buNone/>
            </a:pPr>
            <a:r>
              <a:rPr lang="en-IN" sz="5600" dirty="0"/>
              <a:t>	&lt;/div&gt;</a:t>
            </a:r>
          </a:p>
          <a:p>
            <a:pPr marL="0" indent="0">
              <a:buNone/>
            </a:pPr>
            <a:r>
              <a:rPr lang="en-IN" sz="5600" dirty="0"/>
              <a:t>&lt;/div&gt;</a:t>
            </a:r>
          </a:p>
          <a:p>
            <a:pPr marL="0" indent="0">
              <a:buNone/>
            </a:pPr>
            <a:r>
              <a:rPr lang="en-IN" sz="5600" dirty="0"/>
              <a:t>&lt;/div&gt;</a:t>
            </a:r>
          </a:p>
          <a:p>
            <a:pPr marL="0" indent="0">
              <a:buNone/>
            </a:pPr>
            <a:r>
              <a:rPr lang="en-IN" sz="5600" dirty="0"/>
              <a:t>&lt;</a:t>
            </a:r>
            <a:r>
              <a:rPr lang="en-IN" sz="5600" dirty="0" err="1"/>
              <a:t>br</a:t>
            </a:r>
            <a:r>
              <a:rPr lang="en-IN" sz="5600" dirty="0"/>
              <a:t>&gt;</a:t>
            </a:r>
          </a:p>
          <a:p>
            <a:pPr marL="0" indent="0">
              <a:buNone/>
            </a:pPr>
            <a:r>
              <a:rPr lang="en-IN" sz="5600" dirty="0"/>
              <a:t>&lt;hr/&gt;</a:t>
            </a:r>
          </a:p>
          <a:p>
            <a:pPr marL="0" indent="0">
              <a:buNone/>
            </a:pPr>
            <a:r>
              <a:rPr lang="en-IN" sz="5600" dirty="0"/>
              <a:t>&lt;</a:t>
            </a:r>
            <a:r>
              <a:rPr lang="en-IN" sz="5600" dirty="0" err="1"/>
              <a:t>br</a:t>
            </a:r>
            <a:r>
              <a:rPr lang="en-IN" sz="5600" dirty="0"/>
              <a:t>&gt;</a:t>
            </a:r>
          </a:p>
          <a:p>
            <a:pPr marL="0" indent="0">
              <a:buNone/>
            </a:pPr>
            <a:r>
              <a:rPr lang="en-IN" sz="5600" dirty="0"/>
              <a:t>&lt;/body&gt;</a:t>
            </a:r>
          </a:p>
          <a:p>
            <a:pPr marL="0" indent="0">
              <a:buNone/>
            </a:pPr>
            <a:r>
              <a:rPr lang="en-IN" sz="5600" dirty="0"/>
              <a:t>&lt;/html&gt;</a:t>
            </a:r>
          </a:p>
          <a:p>
            <a:pPr marL="0" indent="0">
              <a:buNone/>
            </a:pPr>
            <a:endParaRPr lang="en-IN" sz="5600" dirty="0"/>
          </a:p>
          <a:p>
            <a:pPr marL="0" indent="0">
              <a:buNone/>
            </a:pPr>
            <a:endParaRPr lang="en-IN" dirty="0"/>
          </a:p>
        </p:txBody>
      </p:sp>
    </p:spTree>
    <p:extLst>
      <p:ext uri="{BB962C8B-B14F-4D97-AF65-F5344CB8AC3E}">
        <p14:creationId xmlns:p14="http://schemas.microsoft.com/office/powerpoint/2010/main" val="123141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17976" y="1059994"/>
            <a:ext cx="10008263" cy="5262979"/>
          </a:xfrm>
          <a:prstGeom prst="rect">
            <a:avLst/>
          </a:prstGeom>
        </p:spPr>
        <p:txBody>
          <a:bodyPr wrap="square">
            <a:spAutoFit/>
          </a:bodyPr>
          <a:lstStyle/>
          <a:p>
            <a:r>
              <a:rPr lang="en-IN" sz="2400" b="1" i="1" u="sng" dirty="0">
                <a:latin typeface="Times New Roman" panose="02020603050405020304" pitchFamily="18" charset="0"/>
              </a:rPr>
              <a:t>ON THE GRID</a:t>
            </a:r>
            <a:r>
              <a:rPr lang="en-IN" sz="2400" dirty="0">
                <a:latin typeface="Times New Roman" panose="02020603050405020304" pitchFamily="18" charset="0"/>
              </a:rPr>
              <a:t> </a:t>
            </a:r>
            <a:r>
              <a:rPr lang="en-IN" sz="2400" dirty="0">
                <a:solidFill>
                  <a:srgbClr val="727272"/>
                </a:solidFill>
                <a:latin typeface="Times New Roman" panose="02020603050405020304" pitchFamily="18" charset="0"/>
              </a:rPr>
              <a:t>is a website, built to increase the networking among college students. It presents a unique platform where the students can make use of various Intra-college features like: -</a:t>
            </a:r>
          </a:p>
          <a:p>
            <a:pPr>
              <a:buFont typeface="Arial" panose="020B0604020202020204" pitchFamily="34" charset="0"/>
              <a:buChar char="•"/>
            </a:pPr>
            <a:r>
              <a:rPr lang="en-IN" sz="2400" b="1" u="sng" dirty="0" smtClean="0">
                <a:latin typeface="Times New Roman" panose="02020603050405020304" pitchFamily="18" charset="0"/>
              </a:rPr>
              <a:t>File </a:t>
            </a:r>
            <a:r>
              <a:rPr lang="en-IN" sz="2400" b="1" u="sng" dirty="0">
                <a:latin typeface="Times New Roman" panose="02020603050405020304" pitchFamily="18" charset="0"/>
              </a:rPr>
              <a:t>sharing: </a:t>
            </a:r>
            <a:r>
              <a:rPr lang="en-IN" sz="2400" dirty="0">
                <a:solidFill>
                  <a:srgbClr val="727272"/>
                </a:solidFill>
                <a:latin typeface="Times New Roman" panose="02020603050405020304" pitchFamily="18" charset="0"/>
              </a:rPr>
              <a:t>Students can make use of cloud media sharing and embedded media content</a:t>
            </a:r>
          </a:p>
          <a:p>
            <a:pPr>
              <a:buFont typeface="Arial" panose="020B0604020202020204" pitchFamily="34" charset="0"/>
              <a:buChar char="•"/>
            </a:pPr>
            <a:r>
              <a:rPr lang="en-IN" sz="2400" b="1" u="sng" dirty="0">
                <a:latin typeface="Times New Roman" panose="02020603050405020304" pitchFamily="18" charset="0"/>
              </a:rPr>
              <a:t>Social Networking</a:t>
            </a:r>
            <a:r>
              <a:rPr lang="en-IN" sz="2400" dirty="0">
                <a:solidFill>
                  <a:srgbClr val="727272"/>
                </a:solidFill>
                <a:latin typeface="Times New Roman" panose="02020603050405020304" pitchFamily="18" charset="0"/>
              </a:rPr>
              <a:t>: Students can socialise with other students with a better chance of actually meeting and interacting with them</a:t>
            </a:r>
          </a:p>
          <a:p>
            <a:pPr>
              <a:buFont typeface="Arial" panose="020B0604020202020204" pitchFamily="34" charset="0"/>
              <a:buChar char="•"/>
            </a:pPr>
            <a:r>
              <a:rPr lang="en-IN" sz="2400" b="1" u="sng" dirty="0">
                <a:latin typeface="Times New Roman" panose="02020603050405020304" pitchFamily="18" charset="0"/>
              </a:rPr>
              <a:t>Informative chat forums</a:t>
            </a:r>
            <a:r>
              <a:rPr lang="en-IN" sz="2400" dirty="0">
                <a:solidFill>
                  <a:srgbClr val="727272"/>
                </a:solidFill>
                <a:latin typeface="Times New Roman" panose="02020603050405020304" pitchFamily="18" charset="0"/>
              </a:rPr>
              <a:t>: Junior students can take advices from their seniors regarding their courses; students can discuss about their projects; academic as well as non-academic queries can also be discussed</a:t>
            </a:r>
          </a:p>
          <a:p>
            <a:pPr>
              <a:buFont typeface="Arial" panose="020B0604020202020204" pitchFamily="34" charset="0"/>
              <a:buChar char="•"/>
            </a:pPr>
            <a:r>
              <a:rPr lang="en-IN" sz="2400" b="1" u="sng" dirty="0">
                <a:latin typeface="Times New Roman" panose="02020603050405020304" pitchFamily="18" charset="0"/>
              </a:rPr>
              <a:t>Online competitions</a:t>
            </a:r>
            <a:r>
              <a:rPr lang="en-IN" sz="2400" dirty="0">
                <a:solidFill>
                  <a:srgbClr val="727272"/>
                </a:solidFill>
                <a:latin typeface="Times New Roman" panose="02020603050405020304" pitchFamily="18" charset="0"/>
              </a:rPr>
              <a:t>: For instance, hack-a-thons, time-bound coding contests, art </a:t>
            </a:r>
            <a:r>
              <a:rPr lang="en-IN" sz="2400" dirty="0" err="1">
                <a:solidFill>
                  <a:srgbClr val="727272"/>
                </a:solidFill>
                <a:latin typeface="Times New Roman" panose="02020603050405020304" pitchFamily="18" charset="0"/>
              </a:rPr>
              <a:t>competions</a:t>
            </a:r>
            <a:r>
              <a:rPr lang="en-IN" sz="2400" dirty="0">
                <a:solidFill>
                  <a:srgbClr val="727272"/>
                </a:solidFill>
                <a:latin typeface="Times New Roman" panose="02020603050405020304" pitchFamily="18" charset="0"/>
              </a:rPr>
              <a:t>.</a:t>
            </a:r>
          </a:p>
          <a:p>
            <a:r>
              <a:rPr lang="en-IN" sz="2400" dirty="0"/>
              <a:t/>
            </a:r>
            <a:br>
              <a:rPr lang="en-IN" sz="2400" dirty="0"/>
            </a:br>
            <a:endParaRPr lang="en-IN" sz="2400" dirty="0"/>
          </a:p>
        </p:txBody>
      </p:sp>
    </p:spTree>
    <p:extLst>
      <p:ext uri="{BB962C8B-B14F-4D97-AF65-F5344CB8AC3E}">
        <p14:creationId xmlns:p14="http://schemas.microsoft.com/office/powerpoint/2010/main" val="69008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000" b="1" u="sng" dirty="0" smtClean="0"/>
              <a:t>OTG FRAMEWORK		</a:t>
            </a:r>
            <a:endParaRPr lang="en-IN" sz="4000" b="1" u="sng" dirty="0"/>
          </a:p>
        </p:txBody>
      </p:sp>
      <p:sp>
        <p:nvSpPr>
          <p:cNvPr id="6" name="Content Placeholder 5"/>
          <p:cNvSpPr>
            <a:spLocks noGrp="1"/>
          </p:cNvSpPr>
          <p:nvPr>
            <p:ph idx="1"/>
          </p:nvPr>
        </p:nvSpPr>
        <p:spPr>
          <a:xfrm>
            <a:off x="2415041" y="1905000"/>
            <a:ext cx="8915400" cy="3777622"/>
          </a:xfrm>
        </p:spPr>
        <p:txBody>
          <a:bodyPr>
            <a:normAutofit/>
          </a:bodyPr>
          <a:lstStyle/>
          <a:p>
            <a:r>
              <a:rPr lang="en-IN" sz="2000" dirty="0"/>
              <a:t>OTG would not be bound to only a single college's network</a:t>
            </a:r>
            <a:r>
              <a:rPr lang="en-IN" sz="2000" dirty="0" smtClean="0"/>
              <a:t>.</a:t>
            </a:r>
          </a:p>
          <a:p>
            <a:r>
              <a:rPr lang="en-IN" sz="2000" dirty="0" smtClean="0"/>
              <a:t>It </a:t>
            </a:r>
            <a:r>
              <a:rPr lang="en-IN" sz="2000" dirty="0"/>
              <a:t>aims to expand the grid to as many colleges as possible, thus increasing the reach and opportunities available to the students</a:t>
            </a:r>
            <a:r>
              <a:rPr lang="en-IN" sz="2000" dirty="0" smtClean="0"/>
              <a:t>.</a:t>
            </a:r>
          </a:p>
          <a:p>
            <a:r>
              <a:rPr lang="en-IN" sz="2000" dirty="0" smtClean="0"/>
              <a:t>Multiple </a:t>
            </a:r>
            <a:r>
              <a:rPr lang="en-IN" sz="2000" dirty="0"/>
              <a:t>individual college networks combine to form an ultimate network where students can interact, learn, share and grow</a:t>
            </a:r>
            <a:r>
              <a:rPr lang="en-IN" sz="2000" dirty="0" smtClean="0"/>
              <a:t>.</a:t>
            </a:r>
          </a:p>
          <a:p>
            <a:r>
              <a:rPr lang="en-IN" sz="2000" dirty="0" smtClean="0"/>
              <a:t>Inter-college </a:t>
            </a:r>
            <a:r>
              <a:rPr lang="en-IN" sz="2000" dirty="0"/>
              <a:t>online contests would help in building a healthy competition among the students and an online ranking will keep the track of all the activities and rank all the colleges based on their performances.</a:t>
            </a:r>
          </a:p>
        </p:txBody>
      </p:sp>
    </p:spTree>
    <p:extLst>
      <p:ext uri="{BB962C8B-B14F-4D97-AF65-F5344CB8AC3E}">
        <p14:creationId xmlns:p14="http://schemas.microsoft.com/office/powerpoint/2010/main" val="1052622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000" y="493482"/>
            <a:ext cx="8911687" cy="1280890"/>
          </a:xfrm>
        </p:spPr>
        <p:txBody>
          <a:bodyPr/>
          <a:lstStyle/>
          <a:p>
            <a:r>
              <a:rPr lang="en-IN" b="1" u="sng" dirty="0" smtClean="0"/>
              <a:t>OTG WORKING FORMAT</a:t>
            </a:r>
            <a:endParaRPr lang="en-IN" b="1" u="sng" dirty="0"/>
          </a:p>
        </p:txBody>
      </p:sp>
      <p:sp>
        <p:nvSpPr>
          <p:cNvPr id="3" name="Content Placeholder 2"/>
          <p:cNvSpPr>
            <a:spLocks noGrp="1"/>
          </p:cNvSpPr>
          <p:nvPr>
            <p:ph idx="1"/>
          </p:nvPr>
        </p:nvSpPr>
        <p:spPr>
          <a:xfrm>
            <a:off x="2168434" y="1402080"/>
            <a:ext cx="9336178" cy="4509142"/>
          </a:xfrm>
        </p:spPr>
        <p:txBody>
          <a:bodyPr>
            <a:noAutofit/>
          </a:bodyPr>
          <a:lstStyle/>
          <a:p>
            <a:pPr marL="0" indent="0">
              <a:buNone/>
            </a:pPr>
            <a:r>
              <a:rPr lang="en-IN" sz="2000" dirty="0"/>
              <a:t>The initial format of the OTG website is planned to be based on a hierarchy which would consist of multiple grids of various types: </a:t>
            </a:r>
            <a:r>
              <a:rPr lang="en-IN" sz="2000" dirty="0" smtClean="0"/>
              <a:t>-</a:t>
            </a:r>
          </a:p>
          <a:p>
            <a:r>
              <a:rPr lang="en-IN" sz="2000" dirty="0"/>
              <a:t>Every individual student will have his/her own grid consisting of students he/she already knows and/or someone they reached to using OTG.</a:t>
            </a:r>
          </a:p>
          <a:p>
            <a:r>
              <a:rPr lang="en-IN" sz="2000" dirty="0"/>
              <a:t>Students will also be the part of their own college's grid.</a:t>
            </a:r>
          </a:p>
          <a:p>
            <a:r>
              <a:rPr lang="en-IN" sz="2000" dirty="0"/>
              <a:t>Colleges will be part of regional grids to have better statistical reports in the overall college rankings.</a:t>
            </a:r>
          </a:p>
          <a:p>
            <a:r>
              <a:rPr lang="en-IN" sz="2000" dirty="0"/>
              <a:t>Special grids can be made available for certain fields (e.g. technology, music, etc.)</a:t>
            </a:r>
          </a:p>
          <a:p>
            <a:r>
              <a:rPr lang="en-IN" sz="2000" dirty="0"/>
              <a:t>The accessible and available features would differ with different types of grids</a:t>
            </a:r>
            <a:r>
              <a:rPr lang="en-IN" sz="2000" dirty="0" smtClean="0"/>
              <a:t>.</a:t>
            </a:r>
            <a:endParaRPr lang="en-IN" sz="2000" dirty="0"/>
          </a:p>
        </p:txBody>
      </p:sp>
    </p:spTree>
    <p:extLst>
      <p:ext uri="{BB962C8B-B14F-4D97-AF65-F5344CB8AC3E}">
        <p14:creationId xmlns:p14="http://schemas.microsoft.com/office/powerpoint/2010/main" val="62697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160" y="319310"/>
            <a:ext cx="8911687" cy="1280890"/>
          </a:xfrm>
        </p:spPr>
        <p:txBody>
          <a:bodyPr>
            <a:normAutofit/>
          </a:bodyPr>
          <a:lstStyle/>
          <a:p>
            <a:r>
              <a:rPr lang="en-IN" sz="4400" b="1" u="sng" dirty="0" smtClean="0"/>
              <a:t>FILE SHARING </a:t>
            </a:r>
            <a:endParaRPr lang="en-IN" sz="4400" b="1" u="sng" dirty="0"/>
          </a:p>
        </p:txBody>
      </p:sp>
      <p:sp>
        <p:nvSpPr>
          <p:cNvPr id="3" name="Content Placeholder 2"/>
          <p:cNvSpPr>
            <a:spLocks noGrp="1"/>
          </p:cNvSpPr>
          <p:nvPr>
            <p:ph idx="1"/>
          </p:nvPr>
        </p:nvSpPr>
        <p:spPr>
          <a:xfrm>
            <a:off x="1936069" y="1506583"/>
            <a:ext cx="8915400" cy="3777622"/>
          </a:xfrm>
        </p:spPr>
        <p:txBody>
          <a:bodyPr>
            <a:noAutofit/>
          </a:bodyPr>
          <a:lstStyle/>
          <a:p>
            <a:pPr marL="0" indent="0">
              <a:buNone/>
            </a:pPr>
            <a:r>
              <a:rPr lang="en-IN" sz="2000" b="1" dirty="0"/>
              <a:t>You control access to files</a:t>
            </a:r>
          </a:p>
          <a:p>
            <a:r>
              <a:rPr lang="en-IN" sz="2000" dirty="0"/>
              <a:t>In our networked world, file sharing isn’t restricted to inside the office. But inside or out, you control who sees and edits each file. And you can create, edit, and review with others to avoid back-and-forth hassles and save time in the process.</a:t>
            </a:r>
          </a:p>
          <a:p>
            <a:r>
              <a:rPr lang="en-IN" sz="2000" b="1" dirty="0"/>
              <a:t>Work together on the same file</a:t>
            </a:r>
          </a:p>
          <a:p>
            <a:r>
              <a:rPr lang="en-IN" sz="2000" dirty="0"/>
              <a:t>No more emailing documents around and losing track of the latest version. Easily add, respond to, and track comments and status updates on one version of the document.</a:t>
            </a:r>
          </a:p>
          <a:p>
            <a:r>
              <a:rPr lang="en-IN" sz="2000" b="1" dirty="0"/>
              <a:t>The power of social networking</a:t>
            </a:r>
          </a:p>
          <a:p>
            <a:r>
              <a:rPr lang="en-IN" sz="2000" dirty="0"/>
              <a:t>Social networking enhances collaboration and sparks innovation. Get updates on documents and sites delivered automatically.</a:t>
            </a:r>
          </a:p>
          <a:p>
            <a:endParaRPr lang="en-IN" sz="2000" dirty="0"/>
          </a:p>
        </p:txBody>
      </p:sp>
      <p:pic>
        <p:nvPicPr>
          <p:cNvPr id="2050" name="Picture 2" descr="Image result for e commerce in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9083" y="4713514"/>
            <a:ext cx="3671026" cy="1643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87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4447" y="1785257"/>
            <a:ext cx="8915400" cy="3777622"/>
          </a:xfrm>
        </p:spPr>
        <p:txBody>
          <a:bodyPr/>
          <a:lstStyle/>
          <a:p>
            <a:r>
              <a:rPr lang="en-IN" dirty="0" smtClean="0"/>
              <a:t>Options for using this feature:</a:t>
            </a:r>
          </a:p>
          <a:p>
            <a:pPr>
              <a:buFont typeface="+mj-lt"/>
              <a:buAutoNum type="arabicPeriod"/>
            </a:pPr>
            <a:r>
              <a:rPr lang="en-IN" dirty="0" smtClean="0"/>
              <a:t>DROPBOX</a:t>
            </a:r>
          </a:p>
          <a:p>
            <a:pPr>
              <a:buFont typeface="+mj-lt"/>
              <a:buAutoNum type="arabicPeriod"/>
            </a:pPr>
            <a:r>
              <a:rPr lang="en-IN" dirty="0" smtClean="0"/>
              <a:t>SUGARSYNC</a:t>
            </a:r>
          </a:p>
          <a:p>
            <a:pPr>
              <a:buFont typeface="+mj-lt"/>
              <a:buAutoNum type="arabicPeriod"/>
            </a:pPr>
            <a:r>
              <a:rPr lang="en-IN" dirty="0" smtClean="0"/>
              <a:t>SHAREFILE</a:t>
            </a:r>
          </a:p>
          <a:p>
            <a:pPr>
              <a:buFont typeface="+mj-lt"/>
              <a:buAutoNum type="arabicPeriod"/>
            </a:pPr>
            <a:r>
              <a:rPr lang="en-IN" dirty="0" smtClean="0"/>
              <a:t>OPENDRIVE</a:t>
            </a:r>
          </a:p>
          <a:p>
            <a:pPr>
              <a:buFont typeface="+mj-lt"/>
              <a:buAutoNum type="arabicPeriod"/>
            </a:pPr>
            <a:r>
              <a:rPr lang="en-IN" dirty="0" smtClean="0"/>
              <a:t>JUSTCLOUD</a:t>
            </a:r>
          </a:p>
          <a:p>
            <a:pPr>
              <a:buFont typeface="+mj-lt"/>
              <a:buAutoNum type="arabicPeriod"/>
            </a:pPr>
            <a:r>
              <a:rPr lang="en-IN" dirty="0" smtClean="0"/>
              <a:t>GOOGE DRIVE</a:t>
            </a:r>
            <a:endParaRPr lang="en-IN" dirty="0"/>
          </a:p>
        </p:txBody>
      </p:sp>
      <p:pic>
        <p:nvPicPr>
          <p:cNvPr id="1026" name="Picture 2" descr="Image result for online file sha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746" y="2676937"/>
            <a:ext cx="4238710" cy="3618411"/>
          </a:xfrm>
          <a:prstGeom prst="rect">
            <a:avLst/>
          </a:prstGeom>
          <a:ln>
            <a:solidFill>
              <a:schemeClr val="accent1">
                <a:alpha val="28000"/>
              </a:schemeClr>
            </a:solidFill>
          </a:ln>
          <a:effectLst>
            <a:outerShdw blurRad="927100" dist="50800" dir="5400000" algn="ctr" rotWithShape="0">
              <a:srgbClr val="000000">
                <a:alpha val="66000"/>
              </a:srgbClr>
            </a:outerShdw>
          </a:effectLst>
        </p:spPr>
      </p:pic>
    </p:spTree>
    <p:extLst>
      <p:ext uri="{BB962C8B-B14F-4D97-AF65-F5344CB8AC3E}">
        <p14:creationId xmlns:p14="http://schemas.microsoft.com/office/powerpoint/2010/main" val="322353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039" y="267058"/>
            <a:ext cx="8911687" cy="1280890"/>
          </a:xfrm>
        </p:spPr>
        <p:txBody>
          <a:bodyPr>
            <a:normAutofit/>
          </a:bodyPr>
          <a:lstStyle/>
          <a:p>
            <a:r>
              <a:rPr lang="en-IN" sz="4000" b="1" u="sng" dirty="0" smtClean="0"/>
              <a:t>CHAT ROOM	</a:t>
            </a:r>
            <a:endParaRPr lang="en-IN" sz="4000" b="1" u="sng" dirty="0"/>
          </a:p>
        </p:txBody>
      </p:sp>
      <p:sp>
        <p:nvSpPr>
          <p:cNvPr id="3" name="Content Placeholder 2"/>
          <p:cNvSpPr>
            <a:spLocks noGrp="1"/>
          </p:cNvSpPr>
          <p:nvPr>
            <p:ph idx="1"/>
          </p:nvPr>
        </p:nvSpPr>
        <p:spPr>
          <a:xfrm>
            <a:off x="1924594" y="1158240"/>
            <a:ext cx="9580018" cy="4752982"/>
          </a:xfrm>
        </p:spPr>
        <p:txBody>
          <a:bodyPr>
            <a:normAutofit/>
          </a:bodyPr>
          <a:lstStyle/>
          <a:p>
            <a:r>
              <a:rPr lang="en-IN" dirty="0" smtClean="0"/>
              <a:t>Free college chat rooms are </a:t>
            </a:r>
            <a:r>
              <a:rPr lang="en-IN" dirty="0" smtClean="0">
                <a:hlinkClick r:id="rId2" tooltip="Social Networking Boom"/>
              </a:rPr>
              <a:t>social networking</a:t>
            </a:r>
            <a:r>
              <a:rPr lang="en-IN" dirty="0" smtClean="0"/>
              <a:t> opportunities for college students who want to connect with people with similar interests.</a:t>
            </a:r>
          </a:p>
          <a:p>
            <a:r>
              <a:rPr lang="en-IN" dirty="0" smtClean="0"/>
              <a:t> Find college chats to be a great way of communicating and meeting other college students around the country. </a:t>
            </a:r>
            <a:r>
              <a:rPr lang="en-IN" dirty="0" smtClean="0">
                <a:hlinkClick r:id="rId3" tooltip="Safe Chat Rooms"/>
              </a:rPr>
              <a:t>Chat rooms</a:t>
            </a:r>
            <a:r>
              <a:rPr lang="en-IN" dirty="0" smtClean="0"/>
              <a:t> continue to gain in popularity among college students.</a:t>
            </a:r>
          </a:p>
          <a:p>
            <a:r>
              <a:rPr lang="en-IN" dirty="0"/>
              <a:t>Most often chat rooms are established based on a theme or area of interest so those who gather in them have something to talk about. </a:t>
            </a:r>
            <a:endParaRPr lang="en-IN" dirty="0" smtClean="0"/>
          </a:p>
          <a:p>
            <a:r>
              <a:rPr lang="en-IN" dirty="0">
                <a:hlinkClick r:id="rId4"/>
              </a:rPr>
              <a:t>Free Chat Now</a:t>
            </a:r>
            <a:r>
              <a:rPr lang="en-IN" dirty="0"/>
              <a:t> is a fairly new online chat community. Their chat network is made up of a variety of chat rooms </a:t>
            </a:r>
            <a:r>
              <a:rPr lang="en-IN" dirty="0" smtClean="0"/>
              <a:t>including:</a:t>
            </a:r>
          </a:p>
          <a:p>
            <a:pPr>
              <a:buFont typeface="+mj-lt"/>
              <a:buAutoNum type="arabicPeriod"/>
            </a:pPr>
            <a:r>
              <a:rPr lang="en-IN" dirty="0" smtClean="0"/>
              <a:t>general </a:t>
            </a:r>
            <a:r>
              <a:rPr lang="en-IN" dirty="0"/>
              <a:t>chat </a:t>
            </a:r>
            <a:r>
              <a:rPr lang="en-IN" dirty="0" smtClean="0"/>
              <a:t>room</a:t>
            </a:r>
          </a:p>
          <a:p>
            <a:pPr>
              <a:buFont typeface="+mj-lt"/>
              <a:buAutoNum type="arabicPeriod"/>
            </a:pPr>
            <a:r>
              <a:rPr lang="en-IN" dirty="0" smtClean="0"/>
              <a:t>college </a:t>
            </a:r>
            <a:r>
              <a:rPr lang="en-IN" dirty="0"/>
              <a:t>dorm chat </a:t>
            </a:r>
            <a:r>
              <a:rPr lang="en-IN" dirty="0" smtClean="0"/>
              <a:t>room</a:t>
            </a:r>
          </a:p>
          <a:p>
            <a:r>
              <a:rPr lang="en-IN" dirty="0">
                <a:hlinkClick r:id="rId5"/>
              </a:rPr>
              <a:t>Advance Chat</a:t>
            </a:r>
            <a:r>
              <a:rPr lang="en-IN" dirty="0"/>
              <a:t> offers two free college chat rooms including College Chat 1 and College Chat </a:t>
            </a:r>
            <a:r>
              <a:rPr lang="en-IN" dirty="0" err="1"/>
              <a:t>Center</a:t>
            </a:r>
            <a:r>
              <a:rPr lang="en-IN" dirty="0"/>
              <a:t>. These rooms are set up for friendly regular, repeat chatters to visit their online friends.</a:t>
            </a:r>
            <a:endParaRPr lang="en-IN" dirty="0" smtClean="0"/>
          </a:p>
          <a:p>
            <a:endParaRPr lang="en-IN" dirty="0"/>
          </a:p>
        </p:txBody>
      </p:sp>
    </p:spTree>
    <p:extLst>
      <p:ext uri="{BB962C8B-B14F-4D97-AF65-F5344CB8AC3E}">
        <p14:creationId xmlns:p14="http://schemas.microsoft.com/office/powerpoint/2010/main" val="160535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u="sng" cap="all" dirty="0"/>
              <a:t>COMPETITIONS</a:t>
            </a:r>
            <a:br>
              <a:rPr lang="en-IN" sz="4000" b="1" u="sng" cap="all" dirty="0"/>
            </a:br>
            <a:endParaRPr lang="en-IN" sz="4000" b="1" u="sng" dirty="0"/>
          </a:p>
        </p:txBody>
      </p:sp>
      <p:sp>
        <p:nvSpPr>
          <p:cNvPr id="3" name="Content Placeholder 2"/>
          <p:cNvSpPr>
            <a:spLocks noGrp="1"/>
          </p:cNvSpPr>
          <p:nvPr>
            <p:ph idx="1"/>
          </p:nvPr>
        </p:nvSpPr>
        <p:spPr>
          <a:xfrm>
            <a:off x="2092823" y="1550126"/>
            <a:ext cx="8915400" cy="3777622"/>
          </a:xfrm>
        </p:spPr>
        <p:txBody>
          <a:bodyPr/>
          <a:lstStyle/>
          <a:p>
            <a:r>
              <a:rPr lang="en-IN" sz="2400" dirty="0" smtClean="0">
                <a:hlinkClick r:id="rId2"/>
              </a:rPr>
              <a:t>Why </a:t>
            </a:r>
            <a:r>
              <a:rPr lang="en-IN" sz="2400" dirty="0">
                <a:hlinkClick r:id="rId2"/>
              </a:rPr>
              <a:t>compete?</a:t>
            </a:r>
            <a:r>
              <a:rPr lang="en-IN" sz="2400" dirty="0"/>
              <a:t> Competitions are about a lot more than great prizes and having fun. They allow participants to learn, show their certified skills, compare their results and share their talents with employers.</a:t>
            </a:r>
          </a:p>
          <a:p>
            <a:endParaRPr lang="en-IN" dirty="0"/>
          </a:p>
        </p:txBody>
      </p:sp>
      <p:pic>
        <p:nvPicPr>
          <p:cNvPr id="4" name="Picture 3"/>
          <p:cNvPicPr>
            <a:picLocks noChangeAspect="1"/>
          </p:cNvPicPr>
          <p:nvPr/>
        </p:nvPicPr>
        <p:blipFill>
          <a:blip r:embed="rId3"/>
          <a:stretch>
            <a:fillRect/>
          </a:stretch>
        </p:blipFill>
        <p:spPr>
          <a:xfrm>
            <a:off x="2793002" y="3436891"/>
            <a:ext cx="6418218" cy="2563313"/>
          </a:xfrm>
          <a:prstGeom prst="rect">
            <a:avLst/>
          </a:prstGeom>
          <a:effectLst>
            <a:outerShdw blurRad="444500" dist="88900" dir="5880000" algn="ctr" rotWithShape="0">
              <a:srgbClr val="000000">
                <a:alpha val="99000"/>
              </a:srgbClr>
            </a:outerShdw>
            <a:softEdge rad="0"/>
          </a:effectLst>
        </p:spPr>
      </p:pic>
    </p:spTree>
    <p:extLst>
      <p:ext uri="{BB962C8B-B14F-4D97-AF65-F5344CB8AC3E}">
        <p14:creationId xmlns:p14="http://schemas.microsoft.com/office/powerpoint/2010/main" val="267067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891" y="423813"/>
            <a:ext cx="8911687" cy="1280890"/>
          </a:xfrm>
        </p:spPr>
        <p:txBody>
          <a:bodyPr/>
          <a:lstStyle/>
          <a:p>
            <a:r>
              <a:rPr lang="en-IN" b="1" u="sng" dirty="0" smtClean="0"/>
              <a:t>HTML CODE FOR OTG WEBPAGE</a:t>
            </a:r>
            <a:endParaRPr lang="en-IN" b="1" u="sng" dirty="0"/>
          </a:p>
        </p:txBody>
      </p:sp>
      <p:sp>
        <p:nvSpPr>
          <p:cNvPr id="3" name="Content Placeholder 2"/>
          <p:cNvSpPr>
            <a:spLocks noGrp="1"/>
          </p:cNvSpPr>
          <p:nvPr>
            <p:ph idx="1"/>
          </p:nvPr>
        </p:nvSpPr>
        <p:spPr>
          <a:xfrm>
            <a:off x="2124891" y="1288869"/>
            <a:ext cx="9501052" cy="5381897"/>
          </a:xfrm>
        </p:spPr>
        <p:txBody>
          <a:bodyPr>
            <a:normAutofit fontScale="25000" lnSpcReduction="20000"/>
          </a:bodyPr>
          <a:lstStyle/>
          <a:p>
            <a:pPr marL="0" indent="0">
              <a:buNone/>
            </a:pPr>
            <a:r>
              <a:rPr lang="en-IN" sz="5600" dirty="0"/>
              <a:t>&lt;html&gt;</a:t>
            </a:r>
          </a:p>
          <a:p>
            <a:pPr marL="0" indent="0">
              <a:buNone/>
            </a:pPr>
            <a:r>
              <a:rPr lang="en-IN" sz="5600" dirty="0"/>
              <a:t>&lt;meta charset = "utf-8"&gt;</a:t>
            </a:r>
          </a:p>
          <a:p>
            <a:pPr marL="0" indent="0">
              <a:buNone/>
            </a:pPr>
            <a:r>
              <a:rPr lang="en-IN" sz="5600" dirty="0"/>
              <a:t>&lt;link </a:t>
            </a:r>
            <a:r>
              <a:rPr lang="en-IN" sz="5600" dirty="0" err="1"/>
              <a:t>rel</a:t>
            </a:r>
            <a:r>
              <a:rPr lang="en-IN" sz="5600" dirty="0"/>
              <a:t>="stylesheet" type="text/</a:t>
            </a:r>
            <a:r>
              <a:rPr lang="en-IN" sz="5600" dirty="0" err="1"/>
              <a:t>css</a:t>
            </a:r>
            <a:r>
              <a:rPr lang="en-IN" sz="5600" dirty="0"/>
              <a:t>" </a:t>
            </a:r>
            <a:r>
              <a:rPr lang="en-IN" sz="5600" dirty="0" err="1"/>
              <a:t>href</a:t>
            </a:r>
            <a:r>
              <a:rPr lang="en-IN" sz="5600" dirty="0"/>
              <a:t>="main1.css"&gt;</a:t>
            </a:r>
          </a:p>
          <a:p>
            <a:pPr marL="0" indent="0">
              <a:buNone/>
            </a:pPr>
            <a:r>
              <a:rPr lang="en-IN" sz="5600" dirty="0"/>
              <a:t>&lt;body&gt;</a:t>
            </a:r>
          </a:p>
          <a:p>
            <a:pPr marL="0" indent="0">
              <a:buNone/>
            </a:pPr>
            <a:r>
              <a:rPr lang="en-IN" sz="5600" dirty="0"/>
              <a:t>&lt;div class ="header"&gt;</a:t>
            </a:r>
          </a:p>
          <a:p>
            <a:pPr marL="0" indent="0">
              <a:buNone/>
            </a:pPr>
            <a:r>
              <a:rPr lang="en-IN" sz="5600" dirty="0"/>
              <a:t>	&lt;div class = "logo</a:t>
            </a:r>
            <a:r>
              <a:rPr lang="en-IN" sz="5600" dirty="0" smtClean="0"/>
              <a:t>"&gt;&lt;</a:t>
            </a:r>
            <a:r>
              <a:rPr lang="en-IN" sz="5600" dirty="0" err="1"/>
              <a:t>img</a:t>
            </a:r>
            <a:r>
              <a:rPr lang="en-IN" sz="5600" dirty="0"/>
              <a:t> </a:t>
            </a:r>
            <a:r>
              <a:rPr lang="en-IN" sz="5600" dirty="0" err="1"/>
              <a:t>src</a:t>
            </a:r>
            <a:r>
              <a:rPr lang="en-IN" sz="5600" dirty="0"/>
              <a:t> = "logo1.jpg" </a:t>
            </a:r>
            <a:r>
              <a:rPr lang="en-IN" sz="5600" dirty="0" smtClean="0"/>
              <a:t>/&gt;&lt;</a:t>
            </a:r>
            <a:r>
              <a:rPr lang="en-IN" sz="5600" dirty="0"/>
              <a:t>hr </a:t>
            </a:r>
            <a:r>
              <a:rPr lang="en-IN" sz="5600" dirty="0" smtClean="0"/>
              <a:t>/&gt;&lt;/</a:t>
            </a:r>
            <a:r>
              <a:rPr lang="en-IN" sz="5600" dirty="0"/>
              <a:t>div</a:t>
            </a:r>
            <a:r>
              <a:rPr lang="en-IN" sz="5600" dirty="0" smtClean="0"/>
              <a:t>&gt;</a:t>
            </a:r>
            <a:endParaRPr lang="en-IN" sz="5600" dirty="0"/>
          </a:p>
          <a:p>
            <a:pPr marL="0" indent="0">
              <a:buNone/>
            </a:pPr>
            <a:r>
              <a:rPr lang="en-IN" sz="5600" dirty="0"/>
              <a:t>	&lt;</a:t>
            </a:r>
            <a:r>
              <a:rPr lang="en-IN" sz="5600" dirty="0" err="1"/>
              <a:t>nav</a:t>
            </a:r>
            <a:r>
              <a:rPr lang="en-IN" sz="5600" dirty="0" smtClean="0"/>
              <a:t>&gt;</a:t>
            </a:r>
          </a:p>
          <a:p>
            <a:pPr marL="0" indent="0">
              <a:buNone/>
            </a:pPr>
            <a:r>
              <a:rPr lang="en-IN" sz="5600" dirty="0" smtClean="0"/>
              <a:t>	</a:t>
            </a:r>
            <a:r>
              <a:rPr lang="en-IN" sz="5600" dirty="0"/>
              <a:t>	&lt;</a:t>
            </a:r>
            <a:r>
              <a:rPr lang="en-IN" sz="5600" dirty="0" err="1"/>
              <a:t>ul</a:t>
            </a:r>
            <a:r>
              <a:rPr lang="en-IN" sz="5600" dirty="0"/>
              <a:t>&gt;</a:t>
            </a:r>
          </a:p>
          <a:p>
            <a:pPr marL="0" indent="0">
              <a:buNone/>
            </a:pPr>
            <a:r>
              <a:rPr lang="en-IN" sz="5600" dirty="0"/>
              <a:t>			&lt;a </a:t>
            </a:r>
            <a:r>
              <a:rPr lang="en-IN" sz="5600" dirty="0" err="1"/>
              <a:t>href</a:t>
            </a:r>
            <a:r>
              <a:rPr lang="en-IN" sz="5600" dirty="0"/>
              <a:t>="#"&gt;&lt;li&gt;Home&lt;/li&gt;&lt;/a&gt;</a:t>
            </a:r>
          </a:p>
          <a:p>
            <a:pPr marL="0" indent="0">
              <a:buNone/>
            </a:pPr>
            <a:r>
              <a:rPr lang="en-IN" sz="5600" dirty="0"/>
              <a:t>			&lt;a </a:t>
            </a:r>
            <a:r>
              <a:rPr lang="en-IN" sz="5600" dirty="0" err="1"/>
              <a:t>href</a:t>
            </a:r>
            <a:r>
              <a:rPr lang="en-IN" sz="5600" dirty="0"/>
              <a:t>="#"&gt;&lt;li&gt;E-Commerce&lt;/li&gt;&lt;/a&gt;</a:t>
            </a:r>
          </a:p>
          <a:p>
            <a:pPr marL="0" indent="0">
              <a:buNone/>
            </a:pPr>
            <a:r>
              <a:rPr lang="en-IN" sz="5600" dirty="0"/>
              <a:t>			&lt;a </a:t>
            </a:r>
            <a:r>
              <a:rPr lang="en-IN" sz="5600" dirty="0" err="1"/>
              <a:t>href</a:t>
            </a:r>
            <a:r>
              <a:rPr lang="en-IN" sz="5600" dirty="0"/>
              <a:t>="#"&gt;&lt;li&gt;File-sharing&lt;/li&gt;&lt;/a&gt;</a:t>
            </a:r>
          </a:p>
          <a:p>
            <a:pPr marL="0" indent="0">
              <a:buNone/>
            </a:pPr>
            <a:r>
              <a:rPr lang="en-IN" sz="5600" dirty="0"/>
              <a:t>			&lt;a </a:t>
            </a:r>
            <a:r>
              <a:rPr lang="en-IN" sz="5600" dirty="0" err="1"/>
              <a:t>href</a:t>
            </a:r>
            <a:r>
              <a:rPr lang="en-IN" sz="5600" dirty="0"/>
              <a:t>="#"&gt;&lt;li&gt;Social Networking&lt;/li&gt;&lt;/a&gt;</a:t>
            </a:r>
          </a:p>
          <a:p>
            <a:pPr marL="0" indent="0">
              <a:buNone/>
            </a:pPr>
            <a:r>
              <a:rPr lang="en-IN" sz="5600" dirty="0"/>
              <a:t>			&lt;a </a:t>
            </a:r>
            <a:r>
              <a:rPr lang="en-IN" sz="5600" dirty="0" err="1"/>
              <a:t>href</a:t>
            </a:r>
            <a:r>
              <a:rPr lang="en-IN" sz="5600" dirty="0"/>
              <a:t>="forum.html"&gt;&lt;li&gt; Forum&lt;/li&gt;&lt;/a&gt;</a:t>
            </a:r>
          </a:p>
          <a:p>
            <a:pPr marL="0" indent="0">
              <a:buNone/>
            </a:pPr>
            <a:r>
              <a:rPr lang="en-IN" sz="5600" dirty="0"/>
              <a:t>			&lt;a </a:t>
            </a:r>
            <a:r>
              <a:rPr lang="en-IN" sz="5600" dirty="0" err="1"/>
              <a:t>href</a:t>
            </a:r>
            <a:r>
              <a:rPr lang="en-IN" sz="5600" dirty="0"/>
              <a:t>="#"&gt;&lt;li&gt;Competition&lt;/li&gt;&lt;/a&gt;</a:t>
            </a:r>
          </a:p>
          <a:p>
            <a:pPr marL="0" indent="0">
              <a:buNone/>
            </a:pPr>
            <a:r>
              <a:rPr lang="en-IN" sz="5600" dirty="0"/>
              <a:t>			&lt;a </a:t>
            </a:r>
            <a:r>
              <a:rPr lang="en-IN" sz="5600" dirty="0" err="1"/>
              <a:t>href</a:t>
            </a:r>
            <a:r>
              <a:rPr lang="en-IN" sz="5600" dirty="0"/>
              <a:t>="contact.html"&gt;&lt;li&gt;Contact&lt;/li&gt;&lt;/a&gt;</a:t>
            </a:r>
          </a:p>
          <a:p>
            <a:pPr marL="0" indent="0">
              <a:buNone/>
            </a:pPr>
            <a:r>
              <a:rPr lang="en-IN" sz="5600" dirty="0"/>
              <a:t>		&lt;/</a:t>
            </a:r>
            <a:r>
              <a:rPr lang="en-IN" sz="5600" dirty="0" err="1"/>
              <a:t>ul</a:t>
            </a:r>
            <a:r>
              <a:rPr lang="en-IN" sz="5600" dirty="0" smtClean="0"/>
              <a:t>&gt;</a:t>
            </a:r>
          </a:p>
          <a:p>
            <a:pPr marL="0" indent="0">
              <a:buNone/>
            </a:pPr>
            <a:r>
              <a:rPr lang="en-IN" sz="5600" dirty="0"/>
              <a:t>	&lt;/</a:t>
            </a:r>
            <a:r>
              <a:rPr lang="en-IN" sz="5600" dirty="0" err="1"/>
              <a:t>nav</a:t>
            </a:r>
            <a:r>
              <a:rPr lang="en-IN" sz="5600" dirty="0"/>
              <a:t>&gt;</a:t>
            </a:r>
          </a:p>
          <a:p>
            <a:pPr marL="0" indent="0">
              <a:buNone/>
            </a:pPr>
            <a:r>
              <a:rPr lang="en-IN" sz="5600" dirty="0"/>
              <a:t>&lt;/div</a:t>
            </a:r>
            <a:r>
              <a:rPr lang="en-IN" sz="5600" dirty="0" smtClean="0"/>
              <a:t>&gt;</a:t>
            </a:r>
            <a:endParaRPr lang="en-IN" sz="5600" dirty="0"/>
          </a:p>
        </p:txBody>
      </p:sp>
    </p:spTree>
    <p:extLst>
      <p:ext uri="{BB962C8B-B14F-4D97-AF65-F5344CB8AC3E}">
        <p14:creationId xmlns:p14="http://schemas.microsoft.com/office/powerpoint/2010/main" val="5923037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181</TotalTime>
  <Words>559</Words>
  <Application>Microsoft Office PowerPoint</Application>
  <PresentationFormat>Widescreen</PresentationFormat>
  <Paragraphs>113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ON THE GRID</vt:lpstr>
      <vt:lpstr>PowerPoint Presentation</vt:lpstr>
      <vt:lpstr>OTG FRAMEWORK  </vt:lpstr>
      <vt:lpstr>OTG WORKING FORMAT</vt:lpstr>
      <vt:lpstr>FILE SHARING </vt:lpstr>
      <vt:lpstr>PowerPoint Presentation</vt:lpstr>
      <vt:lpstr>CHAT ROOM </vt:lpstr>
      <vt:lpstr>COMPETITIONS </vt:lpstr>
      <vt:lpstr>HTML CODE FOR OTG WEBPAGE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GRID</dc:title>
  <dc:creator>vaibhav kakkar</dc:creator>
  <cp:lastModifiedBy>vaibhav kakkar</cp:lastModifiedBy>
  <cp:revision>13</cp:revision>
  <dcterms:created xsi:type="dcterms:W3CDTF">2016-09-24T22:43:56Z</dcterms:created>
  <dcterms:modified xsi:type="dcterms:W3CDTF">2016-09-29T06:26:14Z</dcterms:modified>
</cp:coreProperties>
</file>