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5" roundtripDataSignature="AMtx7mheM67paxCY7bFt6ftfQca8O4M7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9" name="Google Shape;3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" type="body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4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4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17" name="Google Shape;17;p38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55" name="Google Shape;55;p40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40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0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2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68" name="Google Shape;68;p42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chive.ics.uci.edu/ml/datasets/statlog+(german+credit+data)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chive.ics.uci.edu/ml/datasets/statlog+(german+credit+data))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kaggle.com/uciml/red-wine-quality-cortez-et-al-2009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sz="4000"/>
              <a:t>Decision Tree and Ensemble Methods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950" y="1376300"/>
            <a:ext cx="6831200" cy="49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Hands on exercise on Decision Tree</a:t>
            </a:r>
            <a:endParaRPr sz="3600"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he dataset used here is Credit data </a:t>
            </a:r>
            <a:r>
              <a:rPr i="1" lang="en-IN" sz="1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I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https://archive.ics.uci.edu/ml/datasets/statlog+(german+credit+data))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Some important functions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Importing libraries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numpy as np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pandas as pd 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sklearn.tree import DecisionTreeClassifier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feature in credit_df.columns : 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# loop through all columns in the dataframe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credit_df[feature].dtype == ‘object’ :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# only apply for columns with categorical variables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credit_df[feature] =pd.categorical(credit_df[feature]).codes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358125" y="1600200"/>
            <a:ext cx="11224200" cy="52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Splitting data into training and test sets for independent attributes</a:t>
            </a:r>
            <a:endParaRPr sz="2400"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train_set = credit_df.head(500)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test_set = credit_df.tail(500)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the target column (“default”) into separate vectors for training set and test set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train_labels = train_set.pop(“default”)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test_labels = test_set.pop(“default”)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Invoking the decision tree classifier function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dt_model = DecisionTreeClassifier (criterion = ‘entropy’, random_state=1)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dt_model.fit(train_set, train_labels)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2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DecisionTreeClassifier (class_weight=None, criterion = ‘entropy’, max_depth=None, max_features=None, etc…)</a:t>
            </a:r>
            <a:endParaRPr i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dt_model.score(test_set, test_labels)</a:t>
            </a:r>
            <a:endParaRPr i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dt_model.score(train_set, train_labels)</a:t>
            </a:r>
            <a:endParaRPr i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3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Ensemble is a group of models that are used together for prediction  both in classification and regression class.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employ various methods to achieve this for eg: tuning hyper parameters, up-sampling/ down-sampling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motivation behind ensemble is the belief that a committee of experts working together are more likely to be accurate than individual experts.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Ensemble methods- Characteristics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/>
          </a:p>
        </p:txBody>
      </p:sp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For effective ensemble we have to ensure -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a. The models are as different from each other as possible.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The errors of each model should be independent.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2. The models in the ensemble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a. Are not regularized and hence each model tend to overfit	prone to variance errors.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The variance errors across all models put together cancel out at the time of            aggregation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5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Bias-Variance error</a:t>
            </a:r>
            <a:endParaRPr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Bias are the simplifying assumptions made by a model to make the target function easier to learn.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Variance is the amount that the estimate of the target function will change if different training data was used.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goal of any supervised machine learning algorithm is to achieve low bias and low variance. In turn the algorithm should achieve good prediction performance.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600">
                <a:latin typeface="Times New Roman"/>
                <a:ea typeface="Times New Roman"/>
                <a:cs typeface="Times New Roman"/>
                <a:sym typeface="Times New Roman"/>
              </a:rPr>
              <a:t>(P.S. The parameterization of machine learning algorithms is often a battle to balance out bias and variance)</a:t>
            </a:r>
            <a:br>
              <a:rPr lang="en-IN" sz="2400"/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653142" y="35197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Bias and variance using bulls-eye diagram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100" y="1732190"/>
            <a:ext cx="4781768" cy="411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Bagging concept and hands on exercise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Two families of ensemble methods are usually distinguished :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Averaging methods: The driving principle is to build several estimators independently and then to average/vote their predictors.</a:t>
            </a:r>
            <a:endParaRPr/>
          </a:p>
          <a:p>
            <a:pPr indent="-2540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 methods: Base estimators are built sequentially and one tries to reduce the bias of the combined estimator.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Bagging (Bootstrap Aggregation) </a:t>
            </a:r>
            <a:endParaRPr sz="3600"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609600" y="1417637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improve the stability of classification and regression models.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reduces variance errors and helps to avoid overfitting.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with any type of machine learning model, mostly used with decision tree.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with replacement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multiple samples of a given size.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Introduction to Decision tree and hands on exercise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Bias-Variance error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Bagging concept and hands on exercise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 concept and hands on exercise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Random Forest and hands on exercise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Bagging example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3783684" y="1839069"/>
            <a:ext cx="4533190" cy="3190022"/>
            <a:chOff x="3174084" y="108"/>
            <a:chExt cx="4533190" cy="3190022"/>
          </a:xfrm>
        </p:grpSpPr>
        <p:sp>
          <p:nvSpPr>
            <p:cNvPr id="256" name="Google Shape;256;p20"/>
            <p:cNvSpPr/>
            <p:nvPr/>
          </p:nvSpPr>
          <p:spPr>
            <a:xfrm>
              <a:off x="4811070" y="108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4835658" y="24696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803694" y="839588"/>
              <a:ext cx="1636985" cy="33579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" name="Google Shape;259;p20"/>
            <p:cNvSpPr/>
            <p:nvPr/>
          </p:nvSpPr>
          <p:spPr>
            <a:xfrm>
              <a:off x="3174084" y="1175380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3198672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sample1 with replacement</a:t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757974" y="2014859"/>
              <a:ext cx="91440" cy="33579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" name="Google Shape;262;p20"/>
            <p:cNvSpPr/>
            <p:nvPr/>
          </p:nvSpPr>
          <p:spPr>
            <a:xfrm>
              <a:off x="3174084" y="2350651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3198672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Model1</a:t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5394959" y="839588"/>
              <a:ext cx="91440" cy="33579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4811070" y="1175380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4835658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sample2 with replacement</a:t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5394959" y="2014859"/>
              <a:ext cx="91440" cy="33579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" name="Google Shape;268;p20"/>
            <p:cNvSpPr/>
            <p:nvPr/>
          </p:nvSpPr>
          <p:spPr>
            <a:xfrm>
              <a:off x="4811070" y="2350651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4835658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Model2</a:t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5440680" y="839588"/>
              <a:ext cx="1636985" cy="33579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" name="Google Shape;271;p20"/>
            <p:cNvSpPr/>
            <p:nvPr/>
          </p:nvSpPr>
          <p:spPr>
            <a:xfrm>
              <a:off x="6448055" y="1175380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 txBox="1"/>
            <p:nvPr/>
          </p:nvSpPr>
          <p:spPr>
            <a:xfrm>
              <a:off x="6472643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sample3 with replacement</a:t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7031945" y="2014859"/>
              <a:ext cx="91440" cy="33579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" name="Google Shape;274;p20"/>
            <p:cNvSpPr/>
            <p:nvPr/>
          </p:nvSpPr>
          <p:spPr>
            <a:xfrm>
              <a:off x="6448055" y="2350651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6472643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Model3</a:t>
              </a:r>
              <a:endParaRPr/>
            </a:p>
          </p:txBody>
        </p:sp>
      </p:grpSp>
      <p:sp>
        <p:nvSpPr>
          <p:cNvPr id="276" name="Google Shape;276;p20"/>
          <p:cNvSpPr/>
          <p:nvPr/>
        </p:nvSpPr>
        <p:spPr>
          <a:xfrm rot="5400000">
            <a:off x="5826760" y="3175000"/>
            <a:ext cx="508000" cy="450088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3718560" y="5821680"/>
            <a:ext cx="4612640" cy="558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based on voting for classification and average for regression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Hands on exercise on Bagging</a:t>
            </a:r>
            <a:endParaRPr sz="3600"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dataset used here is Credit data </a:t>
            </a:r>
            <a:r>
              <a:rPr i="1" lang="en-IN" sz="1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I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https://archive.ics.uci.edu/ml/datasets/statlog+(german+credit+data))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Some important functions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Importing libraries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numpy as np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pandas as pd 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sklearn.tree import DecisionTreeClassifier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feature in credit_df.columns :  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loop through all columns in the dataframe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credit_df[feature].dtype == ‘object’ : 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only apply for columns with categorical variables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credit_df[feature] =pd.categorical(credit_df[feature]).codes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data into training and test sets for independent attributes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train_set = credit_df.head(700)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test_set = credit_df.tail(300)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Invoking the decision tree classifier function using entropy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dt_model = DecisionTreeClassifier (criterion = ‘entropy’)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dt_model.fit(train_set, train_labels)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DecisionTreeClassifier (class_weight=None, criterion=‘entropy’, max_depth=None, etc..)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dt_model.score(train_set, train_labels) 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Overfit due to large complex tree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600"/>
          </a:p>
        </p:txBody>
      </p:sp>
      <p:sp>
        <p:nvSpPr>
          <p:cNvPr id="295" name="Google Shape;295;p23"/>
          <p:cNvSpPr txBox="1"/>
          <p:nvPr>
            <p:ph idx="1" type="body"/>
          </p:nvPr>
        </p:nvSpPr>
        <p:spPr>
          <a:xfrm>
            <a:off x="609600" y="1417637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Importing bagging classifier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sklearn.ensemble import BaggingClassifier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bgcl = BaggingClassifier(n_estimators=50, max_samples=.8, oob_score= True)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bgcl = bgcl.fit(credit_df, credit_labels)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print(bgcl.oob_score)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Boosting concept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 is a general ensemble method that creates a strong classifier from a number of weak classifiers.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Similar to bagging, but the learners are grown sequentially; except for the first, each subsequent learner is grown from previously grown learners.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If the learner is a Decision tree, each of the trees can be small, with just a few terminal nodes (determined by the parameter d supplied)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https://i.ytimg.com/vi/kJsrF9YAfjc/maxresdefault.jpg" id="308" name="Google Shape;3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Types of Boosting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AdaBoosting: It is so called as the weights are re-assigned to each instance, with higher weights to incorrectly classified instance.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Gradient Boosting:  By fitting new models to the residuals, the overall learner gradually improves in areas where residuals are initially high.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609600" y="59394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Difference between Adaboost and GradientBoost</a:t>
            </a:r>
            <a:endParaRPr sz="3600"/>
          </a:p>
        </p:txBody>
      </p:sp>
      <p:pic>
        <p:nvPicPr>
          <p:cNvPr descr="https://static.packt-cdn.com/products/9781788295758/graphics/B07777_04_table1-1.jpg" id="320" name="Google Shape;3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1526223"/>
            <a:ext cx="880110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Hands on exercise on Boosting</a:t>
            </a:r>
            <a:endParaRPr sz="3600"/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Ensemble learning – AdaBoosting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sklearn.ensemble import AdaBoostClassifier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abcl = AdaBoostClassifier(base_estimator=dt_model, n_estimators=50)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abcl = abcl.fit(train_set, train_labels)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test_pred = abcl.predict(test_set)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abcl.score(test_set, test_labels)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Ensemble learning – GradientBoost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sklearn.ensemble import GradientBoostingClassifier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gbcl = GradientBoostingClassifier(n_estimators=50,learning_rate=0.09, max_depth=5)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gbcl= gbcl.fit(train_set, train_labels)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test_pred = gbcl.predict(test_set)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gbcl.score(test_set, test_labels)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Introduction to Decision Tree</a:t>
            </a:r>
            <a:endParaRPr sz="4000"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Decision Tree is used for regression and classification, more often classification.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Can be used for binary classification such as whether an applicant for loan is likely to turn into defaulter or not.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Decision tree algorithm finds the relation between the target column and the independent variables and express it as a tree structure.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It does so by binary splitting data using functions based on comparison operators on the independent columns.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b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609600" y="1234757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Each tree in the ensemble is built from a sample drawn with replacement (bootstrap) from the training set.</a:t>
            </a:r>
            <a:endParaRPr/>
          </a:p>
          <a:p>
            <a:pPr indent="-2540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In addition, when splitting a node during the construction of a tree, the split that is chosen is no longer the best split among all the features.</a:t>
            </a:r>
            <a:endParaRPr/>
          </a:p>
          <a:p>
            <a:pPr indent="-2540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Instead, the split that is picked is the best split among a random subset of the features.</a:t>
            </a:r>
            <a:endParaRPr/>
          </a:p>
          <a:p>
            <a:pPr indent="-2540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Due to averaging, its variance decreases, usually more than compensating the increase in bias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Hands on exercise on Random Forest</a:t>
            </a:r>
            <a:endParaRPr sz="3200"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Ensemble RandomForest Classifier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Import RandomForest Classifier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sklearn.ensemble import RandomForestClassifier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rfcl = RandomForestClassifier(n_estimators = 6)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rfcl = rfcl.fit(train_set, train_labels)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test_pred = rfcl.predict(test_set)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rfcl.score(test_set, test_labels)</a:t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Case Study - Wine quality production </a:t>
            </a:r>
            <a:endParaRPr sz="3600"/>
          </a:p>
        </p:txBody>
      </p:sp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Context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 dataset is related to red variants of the Portuguese “Vinho Verde” wine. Due to privacy and logistic issues, only physicochemical (inputs) and sensory (output) variables are available ( eg: there is no data about grape types, wine brand, wine selling price, etc.)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These datasets can be viewed as classification or regression tasks. The classes are ordered and not balanced (eg, there are much more normal wines than excellent or poor ones).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/>
              <a:t>Dataset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u="sng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https://www.kaggle.com/uciml/red-wine-quality-cortez-et-al-2009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3000"/>
              <a:t>Problem Statement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Wine Quality Prediction - Here, we will apply a method of assessing wine quality using a Decision Tree, and test it against the wine-quality dataset from the UC Irvine machine learning repository. The wine dataset is a classic and very easy multi-class classification dataset.  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3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Data Attributes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Fixed Acidity                                             10. Sulphates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Volatile acidity                                          11. Alcohol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Citric acid                                                   12. Quality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Residual sugar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Chlorides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Free sulphur dioxide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Total sulphur dioxide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Density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Steps to follow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52425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Import all necessary libraries and load the data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Print the descriptive statistics of each &amp; every column using describe() function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Using univariate analysis check the individual attributes for their basic statistic such as central values, spread, tails etc.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Use pairplots and correlation method to observe the relationship between different variables and state your insights.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Split the wine_df into training and test set in the ratio of 70:30 (Training:Test) based on dependent and independent variables.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Create the decision tree model using “entropy” method of finding the split columns and fit it to training data.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5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7. Print the accuracy of the model &amp; print the 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8. Regularize the decision tree by limiting the max. depth of trees and print the   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9. Apply the Random forest model and print the accuracy of Random forest 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10. Apply Adaboost Ensemble Algorithm for the same data and print the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11. Apply Bagging Classifier Algorithm and print the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12. Apply GradientBoost Classifier Algorithm for the same data and print the accuracy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7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Common measures of Impurity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measure of uncertainty.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Given that there are two possible outcomes for a given action.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can express the relation between probability and impurity of target column in a mathematical form.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Gini Index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Is calculated by subtracting the sum of the squared probabilities of each class from one.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Perfectly classified, Gini Index would be zero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Uses squared proportion of classes.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1. Calculate GINI for overall rectangle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429000"/>
            <a:ext cx="4013200" cy="247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6"/>
          <p:cNvGrpSpPr/>
          <p:nvPr/>
        </p:nvGrpSpPr>
        <p:grpSpPr>
          <a:xfrm>
            <a:off x="6600897" y="3313915"/>
            <a:ext cx="3316216" cy="752322"/>
            <a:chOff x="6417133" y="1883525"/>
            <a:chExt cx="3316216" cy="752322"/>
          </a:xfrm>
        </p:grpSpPr>
        <p:sp>
          <p:nvSpPr>
            <p:cNvPr id="120" name="Google Shape;120;p6"/>
            <p:cNvSpPr txBox="1"/>
            <p:nvPr/>
          </p:nvSpPr>
          <p:spPr>
            <a:xfrm>
              <a:off x="6417133" y="1883525"/>
              <a:ext cx="2211696" cy="75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 txBox="1"/>
            <p:nvPr/>
          </p:nvSpPr>
          <p:spPr>
            <a:xfrm>
              <a:off x="9088429" y="2092483"/>
              <a:ext cx="64492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cxnSp>
        <p:nvCxnSpPr>
          <p:cNvPr id="123" name="Google Shape;123;p6"/>
          <p:cNvCxnSpPr>
            <a:endCxn id="120" idx="1"/>
          </p:cNvCxnSpPr>
          <p:nvPr/>
        </p:nvCxnSpPr>
        <p:spPr>
          <a:xfrm flipH="1" rot="10800000">
            <a:off x="5471997" y="3690076"/>
            <a:ext cx="1128900" cy="27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6550" y="1527666"/>
            <a:ext cx="3271928" cy="133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685969" y="83065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2. Calculation of GINI Index for left and right rectangles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6664" y="3156299"/>
            <a:ext cx="2343150" cy="9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7"/>
          <p:cNvGrpSpPr/>
          <p:nvPr/>
        </p:nvGrpSpPr>
        <p:grpSpPr>
          <a:xfrm>
            <a:off x="457200" y="3698535"/>
            <a:ext cx="3591420" cy="752322"/>
            <a:chOff x="6417133" y="1883525"/>
            <a:chExt cx="3591420" cy="752322"/>
          </a:xfrm>
        </p:grpSpPr>
        <p:sp>
          <p:nvSpPr>
            <p:cNvPr id="132" name="Google Shape;132;p7"/>
            <p:cNvSpPr txBox="1"/>
            <p:nvPr/>
          </p:nvSpPr>
          <p:spPr>
            <a:xfrm>
              <a:off x="6417133" y="1883525"/>
              <a:ext cx="1926361" cy="75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3" name="Google Shape;133;p7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 txBox="1"/>
            <p:nvPr/>
          </p:nvSpPr>
          <p:spPr>
            <a:xfrm>
              <a:off x="9088429" y="2092483"/>
              <a:ext cx="92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4165769" y="2496456"/>
            <a:ext cx="4013200" cy="2848655"/>
            <a:chOff x="4198143" y="3256408"/>
            <a:chExt cx="4013200" cy="2848655"/>
          </a:xfrm>
        </p:grpSpPr>
        <p:grpSp>
          <p:nvGrpSpPr>
            <p:cNvPr id="136" name="Google Shape;136;p7"/>
            <p:cNvGrpSpPr/>
            <p:nvPr/>
          </p:nvGrpSpPr>
          <p:grpSpPr>
            <a:xfrm>
              <a:off x="4198143" y="3628345"/>
              <a:ext cx="4013200" cy="2476718"/>
              <a:chOff x="152400" y="4365407"/>
              <a:chExt cx="4013200" cy="2476718"/>
            </a:xfrm>
          </p:grpSpPr>
          <p:pic>
            <p:nvPicPr>
              <p:cNvPr id="137" name="Google Shape;137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4365407"/>
                <a:ext cx="4013200" cy="247671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8" name="Google Shape;138;p7"/>
              <p:cNvCxnSpPr/>
              <p:nvPr/>
            </p:nvCxnSpPr>
            <p:spPr>
              <a:xfrm>
                <a:off x="1524000" y="4365407"/>
                <a:ext cx="0" cy="218779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p7"/>
            <p:cNvSpPr/>
            <p:nvPr/>
          </p:nvSpPr>
          <p:spPr>
            <a:xfrm>
              <a:off x="4491393" y="3256408"/>
              <a:ext cx="2890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GINI index for the left &amp; right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8273425" y="4453416"/>
            <a:ext cx="3209905" cy="752322"/>
            <a:chOff x="6417133" y="1883525"/>
            <a:chExt cx="3209905" cy="752322"/>
          </a:xfrm>
        </p:grpSpPr>
        <p:sp>
          <p:nvSpPr>
            <p:cNvPr id="141" name="Google Shape;141;p7"/>
            <p:cNvSpPr txBox="1"/>
            <p:nvPr/>
          </p:nvSpPr>
          <p:spPr>
            <a:xfrm>
              <a:off x="6417133" y="1883525"/>
              <a:ext cx="2211696" cy="75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 txBox="1"/>
            <p:nvPr/>
          </p:nvSpPr>
          <p:spPr>
            <a:xfrm>
              <a:off x="9088429" y="2092483"/>
              <a:ext cx="5386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609600" y="49235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3. weighted average of impurity measures </a:t>
            </a:r>
            <a:endParaRPr/>
          </a:p>
        </p:txBody>
      </p:sp>
      <p:grpSp>
        <p:nvGrpSpPr>
          <p:cNvPr id="149" name="Google Shape;149;p8"/>
          <p:cNvGrpSpPr/>
          <p:nvPr/>
        </p:nvGrpSpPr>
        <p:grpSpPr>
          <a:xfrm>
            <a:off x="457200" y="2798649"/>
            <a:ext cx="3591420" cy="752322"/>
            <a:chOff x="6417133" y="1883525"/>
            <a:chExt cx="3591420" cy="752322"/>
          </a:xfrm>
        </p:grpSpPr>
        <p:sp>
          <p:nvSpPr>
            <p:cNvPr id="150" name="Google Shape;150;p8"/>
            <p:cNvSpPr txBox="1"/>
            <p:nvPr/>
          </p:nvSpPr>
          <p:spPr>
            <a:xfrm>
              <a:off x="6417133" y="1883525"/>
              <a:ext cx="1926361" cy="75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51" name="Google Shape;151;p8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 txBox="1"/>
            <p:nvPr/>
          </p:nvSpPr>
          <p:spPr>
            <a:xfrm>
              <a:off x="9088429" y="2092483"/>
              <a:ext cx="92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4165769" y="1524000"/>
            <a:ext cx="4013200" cy="2848655"/>
            <a:chOff x="4198143" y="3256408"/>
            <a:chExt cx="4013200" cy="2848655"/>
          </a:xfrm>
        </p:grpSpPr>
        <p:grpSp>
          <p:nvGrpSpPr>
            <p:cNvPr id="154" name="Google Shape;154;p8"/>
            <p:cNvGrpSpPr/>
            <p:nvPr/>
          </p:nvGrpSpPr>
          <p:grpSpPr>
            <a:xfrm>
              <a:off x="4198143" y="3628345"/>
              <a:ext cx="4013200" cy="2476718"/>
              <a:chOff x="152400" y="4365407"/>
              <a:chExt cx="4013200" cy="2476718"/>
            </a:xfrm>
          </p:grpSpPr>
          <p:pic>
            <p:nvPicPr>
              <p:cNvPr id="155" name="Google Shape;155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2400" y="4365407"/>
                <a:ext cx="4013200" cy="247671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6" name="Google Shape;156;p8"/>
              <p:cNvCxnSpPr/>
              <p:nvPr/>
            </p:nvCxnSpPr>
            <p:spPr>
              <a:xfrm>
                <a:off x="1524000" y="4365407"/>
                <a:ext cx="0" cy="218779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7" name="Google Shape;157;p8"/>
            <p:cNvSpPr/>
            <p:nvPr/>
          </p:nvSpPr>
          <p:spPr>
            <a:xfrm>
              <a:off x="4491393" y="3256408"/>
              <a:ext cx="2890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GINI index for the left &amp; right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8"/>
          <p:cNvGrpSpPr/>
          <p:nvPr/>
        </p:nvGrpSpPr>
        <p:grpSpPr>
          <a:xfrm>
            <a:off x="8273425" y="2624617"/>
            <a:ext cx="3209905" cy="752322"/>
            <a:chOff x="6417133" y="1883525"/>
            <a:chExt cx="3209905" cy="752322"/>
          </a:xfrm>
        </p:grpSpPr>
        <p:sp>
          <p:nvSpPr>
            <p:cNvPr id="159" name="Google Shape;159;p8"/>
            <p:cNvSpPr txBox="1"/>
            <p:nvPr/>
          </p:nvSpPr>
          <p:spPr>
            <a:xfrm>
              <a:off x="6417133" y="1883525"/>
              <a:ext cx="2211696" cy="75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60" name="Google Shape;160;p8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9088429" y="2092483"/>
              <a:ext cx="5386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62" name="Google Shape;162;p8"/>
          <p:cNvSpPr txBox="1"/>
          <p:nvPr/>
        </p:nvSpPr>
        <p:spPr>
          <a:xfrm>
            <a:off x="3766486" y="5057642"/>
            <a:ext cx="4506939" cy="55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1967010" y="3521983"/>
            <a:ext cx="1828800" cy="16264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8"/>
          <p:cNvCxnSpPr/>
          <p:nvPr/>
        </p:nvCxnSpPr>
        <p:spPr>
          <a:xfrm>
            <a:off x="3341759" y="3336017"/>
            <a:ext cx="1502639" cy="175997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8"/>
          <p:cNvCxnSpPr/>
          <p:nvPr/>
        </p:nvCxnSpPr>
        <p:spPr>
          <a:xfrm flipH="1">
            <a:off x="6128757" y="3376939"/>
            <a:ext cx="2874222" cy="168070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8"/>
          <p:cNvCxnSpPr>
            <a:stCxn id="161" idx="2"/>
          </p:cNvCxnSpPr>
          <p:nvPr/>
        </p:nvCxnSpPr>
        <p:spPr>
          <a:xfrm flipH="1">
            <a:off x="7248325" y="3141352"/>
            <a:ext cx="3965700" cy="198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GINI Index before &amp; after the split</a:t>
            </a:r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>
            <a:off x="2392857" y="1600199"/>
            <a:ext cx="7406285" cy="4525963"/>
            <a:chOff x="1783257" y="-1"/>
            <a:chExt cx="7406285" cy="4525963"/>
          </a:xfrm>
        </p:grpSpPr>
        <p:sp>
          <p:nvSpPr>
            <p:cNvPr id="173" name="Google Shape;173;p9"/>
            <p:cNvSpPr/>
            <p:nvPr/>
          </p:nvSpPr>
          <p:spPr>
            <a:xfrm>
              <a:off x="2709042" y="769413"/>
              <a:ext cx="5554714" cy="2987135"/>
            </a:xfrm>
            <a:prstGeom prst="round2DiagRect">
              <a:avLst>
                <a:gd fmla="val 0" name="adj1"/>
                <a:gd fmla="val 16670" name="adj2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9"/>
            <p:cNvCxnSpPr/>
            <p:nvPr/>
          </p:nvCxnSpPr>
          <p:spPr>
            <a:xfrm>
              <a:off x="5486400" y="1086231"/>
              <a:ext cx="740" cy="2353500"/>
            </a:xfrm>
            <a:prstGeom prst="straightConnector1">
              <a:avLst/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 cap="flat" cmpd="sng" w="9525">
              <a:solidFill>
                <a:srgbClr val="E1C1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9"/>
            <p:cNvSpPr/>
            <p:nvPr/>
          </p:nvSpPr>
          <p:spPr>
            <a:xfrm>
              <a:off x="2894199" y="995711"/>
              <a:ext cx="2407042" cy="2534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 txBox="1"/>
            <p:nvPr/>
          </p:nvSpPr>
          <p:spPr>
            <a:xfrm>
              <a:off x="2894199" y="995711"/>
              <a:ext cx="2407042" cy="2534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32400" lIns="232400" spcFirstLastPara="1" rIns="232400" wrap="square" tIns="23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6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0.5</a:t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671557" y="995711"/>
              <a:ext cx="2407042" cy="2534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9"/>
            <p:cNvSpPr txBox="1"/>
            <p:nvPr/>
          </p:nvSpPr>
          <p:spPr>
            <a:xfrm>
              <a:off x="5671557" y="995711"/>
              <a:ext cx="2407042" cy="2534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32400" lIns="232400" spcFirstLastPara="1" rIns="232400" wrap="square" tIns="23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6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0.359</a:t>
              </a: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-5400000">
              <a:off x="616803" y="1166453"/>
              <a:ext cx="3258693" cy="925785"/>
            </a:xfrm>
            <a:prstGeom prst="rightArrow">
              <a:avLst>
                <a:gd fmla="val 49830" name="adj1"/>
                <a:gd fmla="val 60660" name="adj2"/>
              </a:avLst>
            </a:prstGeom>
            <a:solidFill>
              <a:srgbClr val="E1C1C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 txBox="1"/>
            <p:nvPr/>
          </p:nvSpPr>
          <p:spPr>
            <a:xfrm rot="-5400000">
              <a:off x="756721" y="1538604"/>
              <a:ext cx="2978857" cy="461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Gini Index of original rectangle</a:t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rot="5400000">
              <a:off x="7097303" y="2433723"/>
              <a:ext cx="3258693" cy="925785"/>
            </a:xfrm>
            <a:prstGeom prst="rightArrow">
              <a:avLst>
                <a:gd fmla="val 49830" name="adj1"/>
                <a:gd fmla="val 60660" name="adj2"/>
              </a:avLst>
            </a:prstGeom>
            <a:solidFill>
              <a:srgbClr val="EDF1E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 txBox="1"/>
            <p:nvPr/>
          </p:nvSpPr>
          <p:spPr>
            <a:xfrm rot="5400000">
              <a:off x="7237221" y="2526038"/>
              <a:ext cx="2978857" cy="461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Gini index after split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