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5" r:id="rId1"/>
    <p:sldMasterId id="2147483656" r:id="rId2"/>
    <p:sldMasterId id="2147483657" r:id="rId3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492" r:id="rId13"/>
    <p:sldId id="489" r:id="rId14"/>
    <p:sldId id="265" r:id="rId15"/>
    <p:sldId id="273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  <p:embeddedFontLst>
    <p:embeddedFont>
      <p:font typeface="Corbel" panose="020B0503020204020204" pitchFamily="34" charset="0"/>
      <p:regular r:id="rId25"/>
      <p:bold r:id="rId26"/>
      <p:italic r:id="rId27"/>
      <p:boldItalic r:id="rId28"/>
    </p:embeddedFont>
    <p:embeddedFont>
      <p:font typeface="Candara" panose="020E0502030303020204" pitchFamily="34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24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font" Target="fonts/font10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967b7b6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967b7b6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4967b7b642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967b7b64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967b7b64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4967b7b642_0_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18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967b7b64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967b7b64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4967b7b642_0_1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2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" descr="E:\Brand &amp; all that\Greatlearning Logo\Greatlearning Logo.jpg"/>
          <p:cNvPicPr preferRelativeResize="0"/>
          <p:nvPr/>
        </p:nvPicPr>
        <p:blipFill rotWithShape="1">
          <a:blip r:embed="rId7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7" descr="E:\Brand &amp; all that\Greatlearning Logo\Greatlearning Logo.jpg"/>
          <p:cNvPicPr preferRelativeResize="0"/>
          <p:nvPr/>
        </p:nvPicPr>
        <p:blipFill rotWithShape="1">
          <a:blip r:embed="rId3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9" descr="E:\Brand &amp; all that\Greatlearning Logo\Greatlearning Logo.jpg"/>
          <p:cNvPicPr preferRelativeResize="0"/>
          <p:nvPr/>
        </p:nvPicPr>
        <p:blipFill rotWithShape="1">
          <a:blip r:embed="rId3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ciml/breast-cancer-wisconsin-dat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what0919/intrusion-detecti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ctrTitle"/>
          </p:nvPr>
        </p:nvSpPr>
        <p:spPr>
          <a:xfrm>
            <a:off x="2438400" y="2797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IN"/>
              <a:t>K- Nearest Neighbours (KNN)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5B32-D98B-4E9B-B60D-8846C3F9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Choosing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DF2FE-7F7F-4E5B-B9D9-A474621DD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higher values of </a:t>
            </a:r>
            <a:r>
              <a:rPr lang="en-IN" sz="2800" i="1" dirty="0"/>
              <a:t>k </a:t>
            </a:r>
            <a:r>
              <a:rPr lang="en-IN" sz="2800" dirty="0"/>
              <a:t>provide smoothing</a:t>
            </a:r>
          </a:p>
          <a:p>
            <a:r>
              <a:rPr lang="en-IN" sz="2800" dirty="0"/>
              <a:t>reduces the risk of overfitting due to noise in the training data</a:t>
            </a:r>
          </a:p>
          <a:p>
            <a:r>
              <a:rPr lang="en-IN" sz="2800" dirty="0"/>
              <a:t>If </a:t>
            </a:r>
            <a:r>
              <a:rPr lang="en-IN" sz="2800" i="1" dirty="0"/>
              <a:t>k </a:t>
            </a:r>
            <a:r>
              <a:rPr lang="en-IN" sz="2800" dirty="0"/>
              <a:t>is too low, we may be fitting to the noise in the data</a:t>
            </a:r>
          </a:p>
          <a:p>
            <a:r>
              <a:rPr lang="en-IN" sz="2800" dirty="0"/>
              <a:t>if </a:t>
            </a:r>
            <a:r>
              <a:rPr lang="en-IN" sz="2800" i="1" dirty="0"/>
              <a:t>k </a:t>
            </a:r>
            <a:r>
              <a:rPr lang="en-IN" sz="2800" dirty="0"/>
              <a:t>is too high, we will miss out on the method’s ability to capture the local structure in the data, one of its main advantages.</a:t>
            </a:r>
          </a:p>
          <a:p>
            <a:r>
              <a:rPr lang="en-IN" sz="2800" dirty="0"/>
              <a:t>In the extreme, </a:t>
            </a:r>
            <a:r>
              <a:rPr lang="en-IN" sz="2800" i="1" dirty="0"/>
              <a:t>k </a:t>
            </a:r>
            <a:r>
              <a:rPr lang="en-IN" sz="2800" dirty="0"/>
              <a:t>= </a:t>
            </a:r>
            <a:r>
              <a:rPr lang="en-IN" sz="2800" i="1" dirty="0"/>
              <a:t>n </a:t>
            </a:r>
            <a:r>
              <a:rPr lang="en-IN" sz="2800" dirty="0"/>
              <a:t>= the number of records in the training dataset - all records to the majority class in the training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51C60-3508-4839-8EE9-5653C99E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Sowmya Vivek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66639-1495-47C4-AD6A-C1DFBD6F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B9C7-6F61-4B55-A978-35CE4BD40B26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0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DDC0-F58A-4BC1-9FEE-B713BED9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choose the optimum value of 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CAE16-B4AE-4709-8137-17CE9AE3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Sowmya Vivek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8CA5C-BC66-41BE-BFA7-9E14988D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B9C7-6F61-4B55-A978-35CE4BD40B26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1026" name="Picture 2" descr="training error">
            <a:extLst>
              <a:ext uri="{FF2B5EF4-FFF2-40B4-BE49-F238E27FC236}">
                <a16:creationId xmlns:a16="http://schemas.microsoft.com/office/drawing/2014/main" id="{00989EE3-B906-4AA6-BDE9-4FB57DD8BB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 b="3742"/>
          <a:stretch/>
        </p:blipFill>
        <p:spPr bwMode="auto">
          <a:xfrm>
            <a:off x="228600" y="1942903"/>
            <a:ext cx="5257800" cy="281669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2B3323-6A33-401D-B49D-98915D0EBBFA}"/>
              </a:ext>
            </a:extLst>
          </p:cNvPr>
          <p:cNvSpPr/>
          <p:nvPr/>
        </p:nvSpPr>
        <p:spPr>
          <a:xfrm>
            <a:off x="152400" y="1486079"/>
            <a:ext cx="274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95858"/>
                </a:solidFill>
                <a:latin typeface="roboto"/>
              </a:rPr>
              <a:t>Training error rate vs K</a:t>
            </a:r>
            <a:endParaRPr lang="en-IN" b="1" dirty="0"/>
          </a:p>
        </p:txBody>
      </p:sp>
      <p:pic>
        <p:nvPicPr>
          <p:cNvPr id="8" name="Picture 2" descr="training error_1">
            <a:extLst>
              <a:ext uri="{FF2B5EF4-FFF2-40B4-BE49-F238E27FC236}">
                <a16:creationId xmlns:a16="http://schemas.microsoft.com/office/drawing/2014/main" id="{EC00C581-54E1-43D7-9460-77C891C1C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244" y="1937734"/>
            <a:ext cx="5711631" cy="282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1667485-9590-48F6-BA4C-339EF1924EC7}"/>
              </a:ext>
            </a:extLst>
          </p:cNvPr>
          <p:cNvSpPr/>
          <p:nvPr/>
        </p:nvSpPr>
        <p:spPr>
          <a:xfrm>
            <a:off x="5861244" y="1486079"/>
            <a:ext cx="3130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95858"/>
                </a:solidFill>
                <a:latin typeface="roboto"/>
              </a:rPr>
              <a:t>Validation error rate vs K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8C6BD1-AA47-4F28-9553-76D40B0529EE}"/>
              </a:ext>
            </a:extLst>
          </p:cNvPr>
          <p:cNvSpPr/>
          <p:nvPr/>
        </p:nvSpPr>
        <p:spPr>
          <a:xfrm>
            <a:off x="152400" y="4841919"/>
            <a:ext cx="11049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595858"/>
                </a:solidFill>
                <a:latin typeface="roboto"/>
              </a:rPr>
              <a:t>To get the optimal value of K, you can segregate the training and validation from the initial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595858"/>
                </a:solidFill>
                <a:latin typeface="roboto"/>
              </a:rPr>
              <a:t>Now plot the validation error curve to get the optimal value of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595858"/>
                </a:solidFill>
                <a:latin typeface="roboto"/>
              </a:rPr>
              <a:t>This value of K should be used for all predictions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43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Pros and Cons of KNN</a:t>
            </a:r>
            <a:b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60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800" b="1">
                <a:latin typeface="Times New Roman"/>
                <a:ea typeface="Times New Roman"/>
                <a:cs typeface="Times New Roman"/>
                <a:sym typeface="Times New Roman"/>
              </a:rPr>
              <a:t>Advantages 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Not impacted by Outliers 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Makes no assumptions about distributions of classes in feature space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 b="1">
                <a:latin typeface="Times New Roman"/>
                <a:ea typeface="Times New Roman"/>
                <a:cs typeface="Times New Roman"/>
                <a:sym typeface="Times New Roman"/>
              </a:rPr>
              <a:t>Disadvantages 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Fixing the optimal value of K is a challenge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Does not output any models. Calculates distances for every new point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042D-5FED-4C00-9E40-39C16800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Industry applications of </a:t>
            </a:r>
            <a:r>
              <a:rPr lang="en-IN" dirty="0" err="1"/>
              <a:t>kNN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13C7F-EC64-4E6B-9682-27E59FA60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Pattern recognition in Optical character recognition</a:t>
            </a:r>
          </a:p>
          <a:p>
            <a:r>
              <a:rPr lang="en-IN" dirty="0"/>
              <a:t>Concept search in semantic models in NLP</a:t>
            </a:r>
          </a:p>
          <a:p>
            <a:r>
              <a:rPr lang="en-IN" dirty="0"/>
              <a:t>Detect similar buying patterns in customer analytics</a:t>
            </a:r>
          </a:p>
          <a:p>
            <a:r>
              <a:rPr lang="en-IN" dirty="0"/>
              <a:t>Text classification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0567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dirty="0">
                <a:latin typeface="Times New Roman"/>
                <a:ea typeface="Times New Roman"/>
                <a:cs typeface="Times New Roman"/>
                <a:sym typeface="Times New Roman"/>
              </a:rPr>
              <a:t>Hands on exercise on KNN</a:t>
            </a:r>
            <a:br>
              <a:rPr lang="en-IN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600" dirty="0"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The dataset used here is Breast Cancer Wisconsin data (</a:t>
            </a:r>
            <a:r>
              <a:rPr lang="en-I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https://www.kaggle.com/uciml/breast-cancer-wisconsin-data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Some important functions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1. Importing Libraries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000" i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pandas as pd</a:t>
            </a:r>
            <a:endParaRPr sz="2000" i="1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000" i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seaborn as sns</a:t>
            </a:r>
            <a:endParaRPr sz="2000" i="1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000" i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numpy as np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000" i="1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2. Assigning Kneighbour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000" i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NNH = KNeighborsClassifier(n_neighbors= 5 , weights = 'distance' )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000" i="1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3. Recognise the data types of each variables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000" i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bc_df['diagnosis'] = bc_df.diagnosis.astype('category')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000" i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bc_df.dtypes</a:t>
            </a:r>
            <a:endParaRPr sz="2000" i="1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000" i="1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4. Summary of the dataset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000" i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bc_df.describe().transpose()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000" i="1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5. Create a separate dataframe consisting only of the features i.e independent attributes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000" i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bc_feature_df = bc_df.drop(labels= "diagnosis" , axis = 1)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000" i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bc_feature_df.head()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000" i="1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146;p2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dirty="0">
                <a:latin typeface="Times New Roman"/>
                <a:ea typeface="Times New Roman"/>
                <a:cs typeface="Times New Roman"/>
                <a:sym typeface="Times New Roman"/>
              </a:rPr>
              <a:t>Hands on exercise on KNN</a:t>
            </a:r>
            <a:br>
              <a:rPr lang="en-IN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6. Split X and y into training and test set in 75:25 ratio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000" i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X_train, X_test, y_train, y_test = train_test_split(X, y, test_size=0.30, random_state=1)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000" i="1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7. Call Nearest Neighbour algorithm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000" i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NNH.fit(X_train, y_train)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000" i="1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8. For every test data point, predict it's label based on 5 nearest neighbours in this model. The majority class will be assigned to the test data point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000" i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predicted_labels = NNH.predict(X_test)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000" i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NNH.score(X_test, y_test)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000" i="1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146;p2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dirty="0">
                <a:latin typeface="Times New Roman"/>
                <a:ea typeface="Times New Roman"/>
                <a:cs typeface="Times New Roman"/>
                <a:sym typeface="Times New Roman"/>
              </a:rPr>
              <a:t>Hands on exercise on KNN</a:t>
            </a:r>
            <a:br>
              <a:rPr lang="en-IN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latin typeface="Calibri"/>
                <a:ea typeface="Calibri"/>
                <a:cs typeface="Calibri"/>
                <a:sym typeface="Calibri"/>
              </a:rPr>
              <a:t>Case Study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1090400" cy="524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1905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400" b="1">
                <a:latin typeface="Corbel"/>
                <a:ea typeface="Corbel"/>
                <a:cs typeface="Corbel"/>
                <a:sym typeface="Corbel"/>
              </a:rPr>
              <a:t>Context:</a:t>
            </a:r>
            <a:endParaRPr sz="4400" b="1"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IN" sz="2400">
                <a:latin typeface="Corbel"/>
                <a:ea typeface="Corbel"/>
                <a:cs typeface="Corbel"/>
                <a:sym typeface="Corbel"/>
              </a:rPr>
              <a:t>The dataset to be audited was provided which consists of a wide variety of intrusions simulated in a military network environment It created an environment to acquire raw TCP/IP dump data for a network by simulating a typical US Air Force LAN. The LAN was focused like a real environment and blasted with multiple attacks. For each TCP/IP connection, 41 quantitative and qualitative features are obtained from normal and attack data (3 qualitative and 38 quantitative features) .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IN" sz="2400">
                <a:latin typeface="Corbel"/>
                <a:ea typeface="Corbel"/>
                <a:cs typeface="Corbel"/>
                <a:sym typeface="Corbel"/>
              </a:rPr>
              <a:t>The class variable has two categories: 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IN" sz="2400">
                <a:latin typeface="Corbel"/>
                <a:ea typeface="Corbel"/>
                <a:cs typeface="Corbel"/>
                <a:sym typeface="Corbel"/>
              </a:rPr>
              <a:t>• Normal 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Corbel"/>
                <a:ea typeface="Corbel"/>
                <a:cs typeface="Corbel"/>
                <a:sym typeface="Corbel"/>
              </a:rPr>
              <a:t>• Anomalous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Dataset Info</a:t>
            </a:r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1905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b="1">
                <a:latin typeface="Arial"/>
                <a:ea typeface="Arial"/>
                <a:cs typeface="Arial"/>
                <a:sym typeface="Arial"/>
              </a:rPr>
              <a:t>Dataset: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u="sng">
                <a:solidFill>
                  <a:srgbClr val="337AB7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https://www.kaggle.com/what0919/intrusion-detection</a:t>
            </a:r>
            <a:endParaRPr sz="2400" u="sng">
              <a:solidFill>
                <a:srgbClr val="337AB7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Data basically represents the packet data for a time duration of 2 seconds.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1-9 Columns: basic features of packet (type 1)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10-22 columns: employ the content features (type 2)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23-31 columns: employ the traffic features with 2 seconds of time window (type 4)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32-41 columns: employ the host based features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Objective and Steps</a:t>
            </a:r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To detect Network Intrusion using KNN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IN" sz="2400" b="1">
                <a:latin typeface="Arial"/>
                <a:ea typeface="Arial"/>
                <a:cs typeface="Arial"/>
                <a:sym typeface="Arial"/>
              </a:rPr>
              <a:t>Steps: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Import Libraries and Data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Data Preparation and analysis(standardization)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Split the dataset into training and test datasets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Build the model and train and test on training and test sets respectively using scikit-learn. Print the Accuracy of the model with different values of k=3,5,9.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Cross Validation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4000" b="0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 </a:t>
            </a:r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Introduction to KNN</a:t>
            </a:r>
            <a:endParaRPr/>
          </a:p>
          <a:p>
            <a:pPr marL="4953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Euclidian Distance</a:t>
            </a:r>
            <a:endParaRPr/>
          </a:p>
          <a:p>
            <a:pPr marL="4953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Determine K neighbours</a:t>
            </a:r>
            <a:endParaRPr/>
          </a:p>
          <a:p>
            <a:pPr marL="4953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Approach to find Nearest Neighbours</a:t>
            </a:r>
            <a:endParaRPr/>
          </a:p>
          <a:p>
            <a:pPr marL="4953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Pros and Cons of KNN</a:t>
            </a:r>
            <a:endParaRPr/>
          </a:p>
          <a:p>
            <a:pPr marL="4953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Hands on exercise on KNN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3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Case Study</a:t>
            </a:r>
            <a:b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3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3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3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2"/>
          <p:cNvSpPr txBox="1"/>
          <p:nvPr/>
        </p:nvSpPr>
        <p:spPr>
          <a:xfrm>
            <a:off x="609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2"/>
          <p:cNvSpPr txBox="1"/>
          <p:nvPr/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/>
        </p:nvSpPr>
        <p:spPr>
          <a:xfrm>
            <a:off x="4219575" y="4572000"/>
            <a:ext cx="34544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imes New Roman"/>
              <a:buNone/>
            </a:pPr>
            <a:r>
              <a:rPr lang="en-IN" sz="54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9050" y="3798887"/>
            <a:ext cx="302895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325" y="1450975"/>
            <a:ext cx="4359275" cy="26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/>
          <p:nvPr/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Introduction to KNN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It is an instance-based method for predicting class or value of a given query.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Classification is computed from a simple majority vote of the nearest neighbours of each point.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Not suited if the data is noisy and the target classes do not have clear demarcation in terms of attribute values.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Euclidian Distance</a:t>
            </a:r>
            <a:b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The training data is represented by the scattered data points in the feature space.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The colour of the data points indicate the class they belong to.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The grey point is the query point who's class has to be fixed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0" lvl="1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8671" y="2099860"/>
            <a:ext cx="7974658" cy="352664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1;p14"/>
          <p:cNvSpPr txBox="1">
            <a:spLocks noGrp="1"/>
          </p:cNvSpPr>
          <p:nvPr>
            <p:ph type="title"/>
          </p:nvPr>
        </p:nvSpPr>
        <p:spPr>
          <a:xfrm>
            <a:off x="609600" y="47783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Euclidian Distance</a:t>
            </a:r>
            <a:b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Euclidian Distance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Measuring similarity with distance between the points using Euclidian method.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5635" y="2597579"/>
            <a:ext cx="5715500" cy="3528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Determine K neighbours</a:t>
            </a:r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Scikit-learn implements two different nearest neighbours classifiers – K Nearest Neighbour Classifier and Radius Neighbour Classifier.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Radius Neighbour Classifier implements learning based on number of neighbours within a fixed radius r of each training point.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Determining the optimal K is a challenge. In general, larger value of K suppresses impact of noise but prone to majority class dominating.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600" dirty="0">
                <a:latin typeface="Times New Roman"/>
                <a:ea typeface="Times New Roman"/>
                <a:cs typeface="Times New Roman"/>
                <a:sym typeface="Times New Roman"/>
              </a:rPr>
              <a:t>Approach to find Nearest Neighbours</a:t>
            </a:r>
            <a:br>
              <a:rPr lang="en-IN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600" dirty="0"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609600" y="1417637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approach to find nearest neighbours using distance between the query point and all other points is called the brute force.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KD tree based nearest neighbour approach helps reduce the time from the order of N^2 to DNlogN where D is number of dimensions.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distance formula is highly dependent on how features/attributes are measured.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Those dimensions which have larger possible range of values will dominate the result of the distance calculation using Euclidian formula.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To ensure all the dimensions have similar scale, we normalize the data on all the dimensions/ attributes.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There are multiple ways of normalizing the data. We will use Z-score standardization. 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8592" y="5394960"/>
            <a:ext cx="1746306" cy="9137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7;p1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600" dirty="0">
                <a:latin typeface="Times New Roman"/>
                <a:ea typeface="Times New Roman"/>
                <a:cs typeface="Times New Roman"/>
                <a:sym typeface="Times New Roman"/>
              </a:rPr>
              <a:t>Approach to find Nearest Neighbours</a:t>
            </a:r>
            <a:br>
              <a:rPr lang="en-IN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985</Words>
  <Application>Microsoft Office PowerPoint</Application>
  <PresentationFormat>Widescreen</PresentationFormat>
  <Paragraphs>150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Corbel</vt:lpstr>
      <vt:lpstr>Candara</vt:lpstr>
      <vt:lpstr>Arial</vt:lpstr>
      <vt:lpstr>roboto</vt:lpstr>
      <vt:lpstr>Times New Roman</vt:lpstr>
      <vt:lpstr>Calibri</vt:lpstr>
      <vt:lpstr>Office Theme</vt:lpstr>
      <vt:lpstr>1_Office Theme</vt:lpstr>
      <vt:lpstr>5_Office Theme</vt:lpstr>
      <vt:lpstr>K- Nearest Neighbours (KNN)</vt:lpstr>
      <vt:lpstr>Learning Objectives </vt:lpstr>
      <vt:lpstr>Introduction to KNN</vt:lpstr>
      <vt:lpstr>Euclidian Distance </vt:lpstr>
      <vt:lpstr>Euclidian Distance </vt:lpstr>
      <vt:lpstr>Euclidian Distance</vt:lpstr>
      <vt:lpstr>Determine K neighbours</vt:lpstr>
      <vt:lpstr> Approach to find Nearest Neighbours </vt:lpstr>
      <vt:lpstr> Approach to find Nearest Neighbours </vt:lpstr>
      <vt:lpstr>Choosing k</vt:lpstr>
      <vt:lpstr>How to choose the optimum value of k</vt:lpstr>
      <vt:lpstr>Pros and Cons of KNN </vt:lpstr>
      <vt:lpstr>Industry applications of kNN</vt:lpstr>
      <vt:lpstr>Hands on exercise on KNN </vt:lpstr>
      <vt:lpstr>Hands on exercise on KNN </vt:lpstr>
      <vt:lpstr>Hands on exercise on KNN </vt:lpstr>
      <vt:lpstr>Case Study </vt:lpstr>
      <vt:lpstr>Dataset Info</vt:lpstr>
      <vt:lpstr>Objective and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 Nearest Neighbours (KNN)</dc:title>
  <dc:creator>Sowmya Vivek</dc:creator>
  <cp:lastModifiedBy>GL</cp:lastModifiedBy>
  <cp:revision>4</cp:revision>
  <dcterms:modified xsi:type="dcterms:W3CDTF">2019-06-05T10:01:48Z</dcterms:modified>
</cp:coreProperties>
</file>