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6" r:id="rId1"/>
    <p:sldMasterId id="2147483657" r:id="rId2"/>
    <p:sldMasterId id="2147483658" r:id="rId3"/>
  </p:sldMasterIdLst>
  <p:notesMasterIdLst>
    <p:notesMasterId r:id="rId42"/>
  </p:notesMasterIdLst>
  <p:sldIdLst>
    <p:sldId id="256" r:id="rId4"/>
    <p:sldId id="257" r:id="rId5"/>
    <p:sldId id="258" r:id="rId6"/>
    <p:sldId id="541" r:id="rId7"/>
    <p:sldId id="259" r:id="rId8"/>
    <p:sldId id="542" r:id="rId9"/>
    <p:sldId id="260" r:id="rId10"/>
    <p:sldId id="543" r:id="rId11"/>
    <p:sldId id="544" r:id="rId12"/>
    <p:sldId id="261" r:id="rId13"/>
    <p:sldId id="262" r:id="rId14"/>
    <p:sldId id="304" r:id="rId15"/>
    <p:sldId id="305" r:id="rId16"/>
    <p:sldId id="370" r:id="rId17"/>
    <p:sldId id="263" r:id="rId18"/>
    <p:sldId id="264" r:id="rId19"/>
    <p:sldId id="265" r:id="rId20"/>
    <p:sldId id="266" r:id="rId21"/>
    <p:sldId id="545" r:id="rId22"/>
    <p:sldId id="518" r:id="rId23"/>
    <p:sldId id="546" r:id="rId24"/>
    <p:sldId id="405" r:id="rId25"/>
    <p:sldId id="406" r:id="rId26"/>
    <p:sldId id="547" r:id="rId27"/>
    <p:sldId id="282" r:id="rId28"/>
    <p:sldId id="279" r:id="rId29"/>
    <p:sldId id="548" r:id="rId30"/>
    <p:sldId id="408" r:id="rId31"/>
    <p:sldId id="283" r:id="rId32"/>
    <p:sldId id="407" r:id="rId33"/>
    <p:sldId id="271" r:id="rId34"/>
    <p:sldId id="272" r:id="rId35"/>
    <p:sldId id="273" r:id="rId36"/>
    <p:sldId id="274" r:id="rId37"/>
    <p:sldId id="275" r:id="rId38"/>
    <p:sldId id="276" r:id="rId39"/>
    <p:sldId id="277" r:id="rId40"/>
    <p:sldId id="278" r:id="rId41"/>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Corbel" panose="020B0503020204020204" pitchFamily="34" charset="0"/>
      <p:regular r:id="rId47"/>
      <p:bold r:id="rId48"/>
      <p:italic r:id="rId49"/>
      <p:boldItalic r:id="rId50"/>
    </p:embeddedFont>
    <p:embeddedFont>
      <p:font typeface="Candara" panose="020E0502030303020204" pitchFamily="34" charset="0"/>
      <p:regular r:id="rId51"/>
      <p:bold r:id="rId52"/>
      <p:italic r:id="rId53"/>
      <p:boldItalic r:id="rId54"/>
    </p:embeddedFont>
    <p:embeddedFont>
      <p:font typeface="Cambria Math" panose="02040503050406030204" pitchFamily="18"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0"/>
      </p:cViewPr>
      <p:guideLst>
        <p:guide orient="horz" pos="2160"/>
        <p:guide pos="3840"/>
      </p:guideLst>
    </p:cSldViewPr>
  </p:slideViewPr>
  <p:notesTextViewPr>
    <p:cViewPr>
      <p:scale>
        <a:sx n="1" d="1"/>
        <a:sy n="1" d="1"/>
      </p:scale>
      <p:origin x="0" y="0"/>
    </p:cViewPr>
  </p:notesTextViewPr>
  <p:sorterViewPr>
    <p:cViewPr>
      <p:scale>
        <a:sx n="100" d="100"/>
        <a:sy n="100" d="100"/>
      </p:scale>
      <p:origin x="0" y="-4104"/>
    </p:cViewPr>
  </p:sorter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4.fntdata"/><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7.fntdata"/><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2.fntdata"/><Relationship Id="rId52"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643BAC-F9E7-4F5B-8501-31309DE6DB8F}" type="doc">
      <dgm:prSet loTypeId="urn:microsoft.com/office/officeart/2005/8/layout/process1" loCatId="process" qsTypeId="urn:microsoft.com/office/officeart/2005/8/quickstyle/simple3" qsCatId="simple" csTypeId="urn:microsoft.com/office/officeart/2005/8/colors/colorful1" csCatId="colorful" phldr="1"/>
      <dgm:spPr/>
    </dgm:pt>
    <dgm:pt modelId="{0C2FBB9F-05BB-4EC0-84CC-F0A747EDBA55}">
      <dgm:prSet phldrT="[Text]"/>
      <dgm:spPr/>
      <dgm:t>
        <a:bodyPr/>
        <a:lstStyle/>
        <a:p>
          <a:r>
            <a:rPr lang="en-IN" dirty="0"/>
            <a:t>Churn rate – 8%</a:t>
          </a:r>
        </a:p>
      </dgm:t>
    </dgm:pt>
    <dgm:pt modelId="{453CD03E-6EA9-4170-8C20-A99C289210EA}" type="parTrans" cxnId="{D36E09D1-109D-4CC3-9643-C977F9540970}">
      <dgm:prSet/>
      <dgm:spPr/>
      <dgm:t>
        <a:bodyPr/>
        <a:lstStyle/>
        <a:p>
          <a:endParaRPr lang="en-IN"/>
        </a:p>
      </dgm:t>
    </dgm:pt>
    <dgm:pt modelId="{111165F4-694E-4F29-BA5A-628DD26C19B6}" type="sibTrans" cxnId="{D36E09D1-109D-4CC3-9643-C977F9540970}">
      <dgm:prSet/>
      <dgm:spPr/>
      <dgm:t>
        <a:bodyPr/>
        <a:lstStyle/>
        <a:p>
          <a:endParaRPr lang="en-IN"/>
        </a:p>
      </dgm:t>
    </dgm:pt>
    <dgm:pt modelId="{26BF4D8B-9C69-4AC5-BCE4-1B282B2DD511}">
      <dgm:prSet phldrT="[Text]"/>
      <dgm:spPr/>
      <dgm:t>
        <a:bodyPr/>
        <a:lstStyle/>
        <a:p>
          <a:r>
            <a:rPr lang="en-IN" dirty="0"/>
            <a:t>Model predicts that no one churns</a:t>
          </a:r>
        </a:p>
      </dgm:t>
    </dgm:pt>
    <dgm:pt modelId="{72B695E9-C93C-478B-9E71-7387D0A3DD7C}" type="parTrans" cxnId="{5B80A462-ABA9-4D62-B76A-AE7005E86A37}">
      <dgm:prSet/>
      <dgm:spPr/>
      <dgm:t>
        <a:bodyPr/>
        <a:lstStyle/>
        <a:p>
          <a:endParaRPr lang="en-IN"/>
        </a:p>
      </dgm:t>
    </dgm:pt>
    <dgm:pt modelId="{EB4571D4-800E-4F3B-9F09-86BFDEA0BC1A}" type="sibTrans" cxnId="{5B80A462-ABA9-4D62-B76A-AE7005E86A37}">
      <dgm:prSet/>
      <dgm:spPr/>
      <dgm:t>
        <a:bodyPr/>
        <a:lstStyle/>
        <a:p>
          <a:endParaRPr lang="en-IN"/>
        </a:p>
      </dgm:t>
    </dgm:pt>
    <dgm:pt modelId="{ADABCCA5-392C-4D6D-BC1E-858EC517549A}">
      <dgm:prSet phldrT="[Text]"/>
      <dgm:spPr/>
      <dgm:t>
        <a:bodyPr/>
        <a:lstStyle/>
        <a:p>
          <a:r>
            <a:rPr lang="en-IN" dirty="0"/>
            <a:t>Accuracy – 92%</a:t>
          </a:r>
        </a:p>
      </dgm:t>
    </dgm:pt>
    <dgm:pt modelId="{E633556E-DCA2-4FBA-A2F2-916979696595}" type="parTrans" cxnId="{2E84D9F4-DC8C-45D8-B6B7-6C42DDF228C5}">
      <dgm:prSet/>
      <dgm:spPr/>
      <dgm:t>
        <a:bodyPr/>
        <a:lstStyle/>
        <a:p>
          <a:endParaRPr lang="en-IN"/>
        </a:p>
      </dgm:t>
    </dgm:pt>
    <dgm:pt modelId="{E06AC5E3-DE70-47C3-92E6-D7766767147E}" type="sibTrans" cxnId="{2E84D9F4-DC8C-45D8-B6B7-6C42DDF228C5}">
      <dgm:prSet/>
      <dgm:spPr/>
      <dgm:t>
        <a:bodyPr/>
        <a:lstStyle/>
        <a:p>
          <a:endParaRPr lang="en-IN"/>
        </a:p>
      </dgm:t>
    </dgm:pt>
    <dgm:pt modelId="{D8A4F5AF-890A-4B44-846A-6A046CBB25F7}">
      <dgm:prSet phldrT="[Text]"/>
      <dgm:spPr/>
      <dgm:t>
        <a:bodyPr/>
        <a:lstStyle/>
        <a:p>
          <a:r>
            <a:rPr lang="en-IN" dirty="0"/>
            <a:t># Total customers – 100</a:t>
          </a:r>
          <a:br>
            <a:rPr lang="en-IN" dirty="0"/>
          </a:br>
          <a:r>
            <a:rPr lang="en-IN" dirty="0"/>
            <a:t># of customers who churn - 8</a:t>
          </a:r>
        </a:p>
      </dgm:t>
    </dgm:pt>
    <dgm:pt modelId="{6D2386CD-6081-4357-8024-9856CCE46EC5}" type="parTrans" cxnId="{BCF47A13-3063-4256-9C02-87B1EED319A5}">
      <dgm:prSet/>
      <dgm:spPr/>
      <dgm:t>
        <a:bodyPr/>
        <a:lstStyle/>
        <a:p>
          <a:endParaRPr lang="en-IN"/>
        </a:p>
      </dgm:t>
    </dgm:pt>
    <dgm:pt modelId="{5A4F699B-F841-463A-B232-050BE2BAE5F0}" type="sibTrans" cxnId="{BCF47A13-3063-4256-9C02-87B1EED319A5}">
      <dgm:prSet/>
      <dgm:spPr/>
      <dgm:t>
        <a:bodyPr/>
        <a:lstStyle/>
        <a:p>
          <a:endParaRPr lang="en-IN"/>
        </a:p>
      </dgm:t>
    </dgm:pt>
    <dgm:pt modelId="{441482E9-5D38-47AB-888A-ABC981AFCDFA}">
      <dgm:prSet phldrT="[Text]"/>
      <dgm:spPr/>
      <dgm:t>
        <a:bodyPr/>
        <a:lstStyle/>
        <a:p>
          <a:r>
            <a:rPr lang="en-IN" dirty="0"/>
            <a:t>Misses out critical customers who churn</a:t>
          </a:r>
        </a:p>
      </dgm:t>
    </dgm:pt>
    <dgm:pt modelId="{F4336419-99BC-4D2B-B010-9B6174A9E164}" type="parTrans" cxnId="{A206C42A-9B8E-4DFA-8D90-70AAF559473A}">
      <dgm:prSet/>
      <dgm:spPr/>
      <dgm:t>
        <a:bodyPr/>
        <a:lstStyle/>
        <a:p>
          <a:endParaRPr lang="en-IN"/>
        </a:p>
      </dgm:t>
    </dgm:pt>
    <dgm:pt modelId="{89603B6A-94F7-4DC3-BF45-218E958C4FDD}" type="sibTrans" cxnId="{A206C42A-9B8E-4DFA-8D90-70AAF559473A}">
      <dgm:prSet/>
      <dgm:spPr/>
      <dgm:t>
        <a:bodyPr/>
        <a:lstStyle/>
        <a:p>
          <a:endParaRPr lang="en-IN"/>
        </a:p>
      </dgm:t>
    </dgm:pt>
    <dgm:pt modelId="{4BCE0746-0DC1-4B0D-9620-8AE6D798D372}" type="pres">
      <dgm:prSet presAssocID="{F3643BAC-F9E7-4F5B-8501-31309DE6DB8F}" presName="Name0" presStyleCnt="0">
        <dgm:presLayoutVars>
          <dgm:dir/>
          <dgm:resizeHandles val="exact"/>
        </dgm:presLayoutVars>
      </dgm:prSet>
      <dgm:spPr/>
    </dgm:pt>
    <dgm:pt modelId="{B3BD4E5C-62D9-4E79-9F9E-0EAF2FC3ECF1}" type="pres">
      <dgm:prSet presAssocID="{D8A4F5AF-890A-4B44-846A-6A046CBB25F7}" presName="node" presStyleLbl="node1" presStyleIdx="0" presStyleCnt="5">
        <dgm:presLayoutVars>
          <dgm:bulletEnabled val="1"/>
        </dgm:presLayoutVars>
      </dgm:prSet>
      <dgm:spPr/>
      <dgm:t>
        <a:bodyPr/>
        <a:lstStyle/>
        <a:p>
          <a:endParaRPr lang="en-US"/>
        </a:p>
      </dgm:t>
    </dgm:pt>
    <dgm:pt modelId="{BD64422B-FBA2-40B2-9967-9F08749D9433}" type="pres">
      <dgm:prSet presAssocID="{5A4F699B-F841-463A-B232-050BE2BAE5F0}" presName="sibTrans" presStyleLbl="sibTrans2D1" presStyleIdx="0" presStyleCnt="4"/>
      <dgm:spPr/>
      <dgm:t>
        <a:bodyPr/>
        <a:lstStyle/>
        <a:p>
          <a:endParaRPr lang="en-US"/>
        </a:p>
      </dgm:t>
    </dgm:pt>
    <dgm:pt modelId="{E0ECDD6A-F787-4EA4-9969-9BF6B9A20597}" type="pres">
      <dgm:prSet presAssocID="{5A4F699B-F841-463A-B232-050BE2BAE5F0}" presName="connectorText" presStyleLbl="sibTrans2D1" presStyleIdx="0" presStyleCnt="4"/>
      <dgm:spPr/>
      <dgm:t>
        <a:bodyPr/>
        <a:lstStyle/>
        <a:p>
          <a:endParaRPr lang="en-US"/>
        </a:p>
      </dgm:t>
    </dgm:pt>
    <dgm:pt modelId="{CD307272-CE15-4705-9B8D-4501C50D3080}" type="pres">
      <dgm:prSet presAssocID="{0C2FBB9F-05BB-4EC0-84CC-F0A747EDBA55}" presName="node" presStyleLbl="node1" presStyleIdx="1" presStyleCnt="5">
        <dgm:presLayoutVars>
          <dgm:bulletEnabled val="1"/>
        </dgm:presLayoutVars>
      </dgm:prSet>
      <dgm:spPr/>
      <dgm:t>
        <a:bodyPr/>
        <a:lstStyle/>
        <a:p>
          <a:endParaRPr lang="en-US"/>
        </a:p>
      </dgm:t>
    </dgm:pt>
    <dgm:pt modelId="{9BC4FBF0-1381-4735-948B-8B8F238A1313}" type="pres">
      <dgm:prSet presAssocID="{111165F4-694E-4F29-BA5A-628DD26C19B6}" presName="sibTrans" presStyleLbl="sibTrans2D1" presStyleIdx="1" presStyleCnt="4"/>
      <dgm:spPr/>
      <dgm:t>
        <a:bodyPr/>
        <a:lstStyle/>
        <a:p>
          <a:endParaRPr lang="en-US"/>
        </a:p>
      </dgm:t>
    </dgm:pt>
    <dgm:pt modelId="{8DDF597A-98C9-45FC-BFF4-4145BB22D9EB}" type="pres">
      <dgm:prSet presAssocID="{111165F4-694E-4F29-BA5A-628DD26C19B6}" presName="connectorText" presStyleLbl="sibTrans2D1" presStyleIdx="1" presStyleCnt="4"/>
      <dgm:spPr/>
      <dgm:t>
        <a:bodyPr/>
        <a:lstStyle/>
        <a:p>
          <a:endParaRPr lang="en-US"/>
        </a:p>
      </dgm:t>
    </dgm:pt>
    <dgm:pt modelId="{5338E0FD-5ACB-4E99-95C1-1DB5C895782F}" type="pres">
      <dgm:prSet presAssocID="{26BF4D8B-9C69-4AC5-BCE4-1B282B2DD511}" presName="node" presStyleLbl="node1" presStyleIdx="2" presStyleCnt="5">
        <dgm:presLayoutVars>
          <dgm:bulletEnabled val="1"/>
        </dgm:presLayoutVars>
      </dgm:prSet>
      <dgm:spPr/>
      <dgm:t>
        <a:bodyPr/>
        <a:lstStyle/>
        <a:p>
          <a:endParaRPr lang="en-US"/>
        </a:p>
      </dgm:t>
    </dgm:pt>
    <dgm:pt modelId="{1DCE4C69-E429-4E00-83CF-BA46E5A4725D}" type="pres">
      <dgm:prSet presAssocID="{EB4571D4-800E-4F3B-9F09-86BFDEA0BC1A}" presName="sibTrans" presStyleLbl="sibTrans2D1" presStyleIdx="2" presStyleCnt="4"/>
      <dgm:spPr/>
      <dgm:t>
        <a:bodyPr/>
        <a:lstStyle/>
        <a:p>
          <a:endParaRPr lang="en-US"/>
        </a:p>
      </dgm:t>
    </dgm:pt>
    <dgm:pt modelId="{07DC84F7-DAD3-49F5-8727-9FA30A63C886}" type="pres">
      <dgm:prSet presAssocID="{EB4571D4-800E-4F3B-9F09-86BFDEA0BC1A}" presName="connectorText" presStyleLbl="sibTrans2D1" presStyleIdx="2" presStyleCnt="4"/>
      <dgm:spPr/>
      <dgm:t>
        <a:bodyPr/>
        <a:lstStyle/>
        <a:p>
          <a:endParaRPr lang="en-US"/>
        </a:p>
      </dgm:t>
    </dgm:pt>
    <dgm:pt modelId="{A154FA3C-C1DC-46AF-BEA0-D214884A7A96}" type="pres">
      <dgm:prSet presAssocID="{ADABCCA5-392C-4D6D-BC1E-858EC517549A}" presName="node" presStyleLbl="node1" presStyleIdx="3" presStyleCnt="5">
        <dgm:presLayoutVars>
          <dgm:bulletEnabled val="1"/>
        </dgm:presLayoutVars>
      </dgm:prSet>
      <dgm:spPr/>
      <dgm:t>
        <a:bodyPr/>
        <a:lstStyle/>
        <a:p>
          <a:endParaRPr lang="en-US"/>
        </a:p>
      </dgm:t>
    </dgm:pt>
    <dgm:pt modelId="{B56327F8-24B2-4D62-82AB-4120B2D0BEA0}" type="pres">
      <dgm:prSet presAssocID="{E06AC5E3-DE70-47C3-92E6-D7766767147E}" presName="sibTrans" presStyleLbl="sibTrans2D1" presStyleIdx="3" presStyleCnt="4"/>
      <dgm:spPr/>
      <dgm:t>
        <a:bodyPr/>
        <a:lstStyle/>
        <a:p>
          <a:endParaRPr lang="en-US"/>
        </a:p>
      </dgm:t>
    </dgm:pt>
    <dgm:pt modelId="{3AFE8B07-8200-49F0-A821-909B5B0D1EBF}" type="pres">
      <dgm:prSet presAssocID="{E06AC5E3-DE70-47C3-92E6-D7766767147E}" presName="connectorText" presStyleLbl="sibTrans2D1" presStyleIdx="3" presStyleCnt="4"/>
      <dgm:spPr/>
      <dgm:t>
        <a:bodyPr/>
        <a:lstStyle/>
        <a:p>
          <a:endParaRPr lang="en-US"/>
        </a:p>
      </dgm:t>
    </dgm:pt>
    <dgm:pt modelId="{8CB802E2-A70F-47D9-8257-2C67641FE685}" type="pres">
      <dgm:prSet presAssocID="{441482E9-5D38-47AB-888A-ABC981AFCDFA}" presName="node" presStyleLbl="node1" presStyleIdx="4" presStyleCnt="5">
        <dgm:presLayoutVars>
          <dgm:bulletEnabled val="1"/>
        </dgm:presLayoutVars>
      </dgm:prSet>
      <dgm:spPr/>
      <dgm:t>
        <a:bodyPr/>
        <a:lstStyle/>
        <a:p>
          <a:endParaRPr lang="en-US"/>
        </a:p>
      </dgm:t>
    </dgm:pt>
  </dgm:ptLst>
  <dgm:cxnLst>
    <dgm:cxn modelId="{FA3E7663-61D1-44A5-AB10-9DBEBE5B49C1}" type="presOf" srcId="{0C2FBB9F-05BB-4EC0-84CC-F0A747EDBA55}" destId="{CD307272-CE15-4705-9B8D-4501C50D3080}" srcOrd="0" destOrd="0" presId="urn:microsoft.com/office/officeart/2005/8/layout/process1"/>
    <dgm:cxn modelId="{E7BEDD72-B328-46BB-BFA8-D1319799A2BE}" type="presOf" srcId="{5A4F699B-F841-463A-B232-050BE2BAE5F0}" destId="{E0ECDD6A-F787-4EA4-9969-9BF6B9A20597}" srcOrd="1" destOrd="0" presId="urn:microsoft.com/office/officeart/2005/8/layout/process1"/>
    <dgm:cxn modelId="{F38804D0-F89E-46C1-9FE9-C7F31B6D170E}" type="presOf" srcId="{EB4571D4-800E-4F3B-9F09-86BFDEA0BC1A}" destId="{07DC84F7-DAD3-49F5-8727-9FA30A63C886}" srcOrd="1" destOrd="0" presId="urn:microsoft.com/office/officeart/2005/8/layout/process1"/>
    <dgm:cxn modelId="{4D887663-77F7-4ACD-B094-F5C2F7FA5D4F}" type="presOf" srcId="{E06AC5E3-DE70-47C3-92E6-D7766767147E}" destId="{B56327F8-24B2-4D62-82AB-4120B2D0BEA0}" srcOrd="0" destOrd="0" presId="urn:microsoft.com/office/officeart/2005/8/layout/process1"/>
    <dgm:cxn modelId="{8948EC55-CB30-4F6F-9238-68C786A12949}" type="presOf" srcId="{111165F4-694E-4F29-BA5A-628DD26C19B6}" destId="{9BC4FBF0-1381-4735-948B-8B8F238A1313}" srcOrd="0" destOrd="0" presId="urn:microsoft.com/office/officeart/2005/8/layout/process1"/>
    <dgm:cxn modelId="{6B02A419-9AED-413D-B8DE-8E5ED6B9FAD5}" type="presOf" srcId="{ADABCCA5-392C-4D6D-BC1E-858EC517549A}" destId="{A154FA3C-C1DC-46AF-BEA0-D214884A7A96}" srcOrd="0" destOrd="0" presId="urn:microsoft.com/office/officeart/2005/8/layout/process1"/>
    <dgm:cxn modelId="{E766790F-F5DE-41B9-8D20-226E9A51AA6A}" type="presOf" srcId="{5A4F699B-F841-463A-B232-050BE2BAE5F0}" destId="{BD64422B-FBA2-40B2-9967-9F08749D9433}" srcOrd="0" destOrd="0" presId="urn:microsoft.com/office/officeart/2005/8/layout/process1"/>
    <dgm:cxn modelId="{054A9330-DE7D-45BB-85C9-E0E632AE4653}" type="presOf" srcId="{441482E9-5D38-47AB-888A-ABC981AFCDFA}" destId="{8CB802E2-A70F-47D9-8257-2C67641FE685}" srcOrd="0" destOrd="0" presId="urn:microsoft.com/office/officeart/2005/8/layout/process1"/>
    <dgm:cxn modelId="{B1F01A03-5E9D-485C-A595-C9431F665FF2}" type="presOf" srcId="{E06AC5E3-DE70-47C3-92E6-D7766767147E}" destId="{3AFE8B07-8200-49F0-A821-909B5B0D1EBF}" srcOrd="1" destOrd="0" presId="urn:microsoft.com/office/officeart/2005/8/layout/process1"/>
    <dgm:cxn modelId="{A206C42A-9B8E-4DFA-8D90-70AAF559473A}" srcId="{F3643BAC-F9E7-4F5B-8501-31309DE6DB8F}" destId="{441482E9-5D38-47AB-888A-ABC981AFCDFA}" srcOrd="4" destOrd="0" parTransId="{F4336419-99BC-4D2B-B010-9B6174A9E164}" sibTransId="{89603B6A-94F7-4DC3-BF45-218E958C4FDD}"/>
    <dgm:cxn modelId="{1B1CE9EF-5A60-40F2-912F-057C909EF577}" type="presOf" srcId="{F3643BAC-F9E7-4F5B-8501-31309DE6DB8F}" destId="{4BCE0746-0DC1-4B0D-9620-8AE6D798D372}" srcOrd="0" destOrd="0" presId="urn:microsoft.com/office/officeart/2005/8/layout/process1"/>
    <dgm:cxn modelId="{2E84D9F4-DC8C-45D8-B6B7-6C42DDF228C5}" srcId="{F3643BAC-F9E7-4F5B-8501-31309DE6DB8F}" destId="{ADABCCA5-392C-4D6D-BC1E-858EC517549A}" srcOrd="3" destOrd="0" parTransId="{E633556E-DCA2-4FBA-A2F2-916979696595}" sibTransId="{E06AC5E3-DE70-47C3-92E6-D7766767147E}"/>
    <dgm:cxn modelId="{647CE32C-F182-4C60-9433-8B11A0C33358}" type="presOf" srcId="{26BF4D8B-9C69-4AC5-BCE4-1B282B2DD511}" destId="{5338E0FD-5ACB-4E99-95C1-1DB5C895782F}" srcOrd="0" destOrd="0" presId="urn:microsoft.com/office/officeart/2005/8/layout/process1"/>
    <dgm:cxn modelId="{D36E09D1-109D-4CC3-9643-C977F9540970}" srcId="{F3643BAC-F9E7-4F5B-8501-31309DE6DB8F}" destId="{0C2FBB9F-05BB-4EC0-84CC-F0A747EDBA55}" srcOrd="1" destOrd="0" parTransId="{453CD03E-6EA9-4170-8C20-A99C289210EA}" sibTransId="{111165F4-694E-4F29-BA5A-628DD26C19B6}"/>
    <dgm:cxn modelId="{BCF47A13-3063-4256-9C02-87B1EED319A5}" srcId="{F3643BAC-F9E7-4F5B-8501-31309DE6DB8F}" destId="{D8A4F5AF-890A-4B44-846A-6A046CBB25F7}" srcOrd="0" destOrd="0" parTransId="{6D2386CD-6081-4357-8024-9856CCE46EC5}" sibTransId="{5A4F699B-F841-463A-B232-050BE2BAE5F0}"/>
    <dgm:cxn modelId="{5B80A462-ABA9-4D62-B76A-AE7005E86A37}" srcId="{F3643BAC-F9E7-4F5B-8501-31309DE6DB8F}" destId="{26BF4D8B-9C69-4AC5-BCE4-1B282B2DD511}" srcOrd="2" destOrd="0" parTransId="{72B695E9-C93C-478B-9E71-7387D0A3DD7C}" sibTransId="{EB4571D4-800E-4F3B-9F09-86BFDEA0BC1A}"/>
    <dgm:cxn modelId="{02219E0E-6A91-473B-B6CA-C22B93294871}" type="presOf" srcId="{111165F4-694E-4F29-BA5A-628DD26C19B6}" destId="{8DDF597A-98C9-45FC-BFF4-4145BB22D9EB}" srcOrd="1" destOrd="0" presId="urn:microsoft.com/office/officeart/2005/8/layout/process1"/>
    <dgm:cxn modelId="{07DA4C13-F1DA-4BF2-8A8D-E1823D960A04}" type="presOf" srcId="{EB4571D4-800E-4F3B-9F09-86BFDEA0BC1A}" destId="{1DCE4C69-E429-4E00-83CF-BA46E5A4725D}" srcOrd="0" destOrd="0" presId="urn:microsoft.com/office/officeart/2005/8/layout/process1"/>
    <dgm:cxn modelId="{F7E7BC33-59B0-427A-8D0D-69484E9DB97A}" type="presOf" srcId="{D8A4F5AF-890A-4B44-846A-6A046CBB25F7}" destId="{B3BD4E5C-62D9-4E79-9F9E-0EAF2FC3ECF1}" srcOrd="0" destOrd="0" presId="urn:microsoft.com/office/officeart/2005/8/layout/process1"/>
    <dgm:cxn modelId="{4FD0011C-76AF-4D47-9403-B22110C4E6EB}" type="presParOf" srcId="{4BCE0746-0DC1-4B0D-9620-8AE6D798D372}" destId="{B3BD4E5C-62D9-4E79-9F9E-0EAF2FC3ECF1}" srcOrd="0" destOrd="0" presId="urn:microsoft.com/office/officeart/2005/8/layout/process1"/>
    <dgm:cxn modelId="{ED6C94BE-1A85-4B99-8593-2D0D64B34AFD}" type="presParOf" srcId="{4BCE0746-0DC1-4B0D-9620-8AE6D798D372}" destId="{BD64422B-FBA2-40B2-9967-9F08749D9433}" srcOrd="1" destOrd="0" presId="urn:microsoft.com/office/officeart/2005/8/layout/process1"/>
    <dgm:cxn modelId="{BEFFFC4F-F6F5-4DAB-B808-E4C0D7D963A9}" type="presParOf" srcId="{BD64422B-FBA2-40B2-9967-9F08749D9433}" destId="{E0ECDD6A-F787-4EA4-9969-9BF6B9A20597}" srcOrd="0" destOrd="0" presId="urn:microsoft.com/office/officeart/2005/8/layout/process1"/>
    <dgm:cxn modelId="{1B5CDB1E-4BE3-4101-9425-60E01FA5794B}" type="presParOf" srcId="{4BCE0746-0DC1-4B0D-9620-8AE6D798D372}" destId="{CD307272-CE15-4705-9B8D-4501C50D3080}" srcOrd="2" destOrd="0" presId="urn:microsoft.com/office/officeart/2005/8/layout/process1"/>
    <dgm:cxn modelId="{91E10D9D-0B38-46CF-990B-47EF96AF90A6}" type="presParOf" srcId="{4BCE0746-0DC1-4B0D-9620-8AE6D798D372}" destId="{9BC4FBF0-1381-4735-948B-8B8F238A1313}" srcOrd="3" destOrd="0" presId="urn:microsoft.com/office/officeart/2005/8/layout/process1"/>
    <dgm:cxn modelId="{88CB87A2-2E09-4C60-95FE-ED1264822DF3}" type="presParOf" srcId="{9BC4FBF0-1381-4735-948B-8B8F238A1313}" destId="{8DDF597A-98C9-45FC-BFF4-4145BB22D9EB}" srcOrd="0" destOrd="0" presId="urn:microsoft.com/office/officeart/2005/8/layout/process1"/>
    <dgm:cxn modelId="{F076E404-1ADE-4E15-8BA8-84AA361438FC}" type="presParOf" srcId="{4BCE0746-0DC1-4B0D-9620-8AE6D798D372}" destId="{5338E0FD-5ACB-4E99-95C1-1DB5C895782F}" srcOrd="4" destOrd="0" presId="urn:microsoft.com/office/officeart/2005/8/layout/process1"/>
    <dgm:cxn modelId="{6B6B560B-A2FA-4581-92A3-68C9CBE1B3AF}" type="presParOf" srcId="{4BCE0746-0DC1-4B0D-9620-8AE6D798D372}" destId="{1DCE4C69-E429-4E00-83CF-BA46E5A4725D}" srcOrd="5" destOrd="0" presId="urn:microsoft.com/office/officeart/2005/8/layout/process1"/>
    <dgm:cxn modelId="{82EB24CC-06CF-4E75-8539-911B3E4B045A}" type="presParOf" srcId="{1DCE4C69-E429-4E00-83CF-BA46E5A4725D}" destId="{07DC84F7-DAD3-49F5-8727-9FA30A63C886}" srcOrd="0" destOrd="0" presId="urn:microsoft.com/office/officeart/2005/8/layout/process1"/>
    <dgm:cxn modelId="{F5EB79F2-37DA-4B8C-B065-417C84D648B2}" type="presParOf" srcId="{4BCE0746-0DC1-4B0D-9620-8AE6D798D372}" destId="{A154FA3C-C1DC-46AF-BEA0-D214884A7A96}" srcOrd="6" destOrd="0" presId="urn:microsoft.com/office/officeart/2005/8/layout/process1"/>
    <dgm:cxn modelId="{68E124D5-89F7-4739-A2F7-C3E92515DC97}" type="presParOf" srcId="{4BCE0746-0DC1-4B0D-9620-8AE6D798D372}" destId="{B56327F8-24B2-4D62-82AB-4120B2D0BEA0}" srcOrd="7" destOrd="0" presId="urn:microsoft.com/office/officeart/2005/8/layout/process1"/>
    <dgm:cxn modelId="{79223429-3C52-45B4-8489-50DFB697E193}" type="presParOf" srcId="{B56327F8-24B2-4D62-82AB-4120B2D0BEA0}" destId="{3AFE8B07-8200-49F0-A821-909B5B0D1EBF}" srcOrd="0" destOrd="0" presId="urn:microsoft.com/office/officeart/2005/8/layout/process1"/>
    <dgm:cxn modelId="{9EE1012D-3B07-4F56-A11E-EF90DAE83C4F}" type="presParOf" srcId="{4BCE0746-0DC1-4B0D-9620-8AE6D798D372}" destId="{8CB802E2-A70F-47D9-8257-2C67641FE68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312E9E-4E5F-4552-8AF8-0896CACB9494}" type="doc">
      <dgm:prSet loTypeId="urn:microsoft.com/office/officeart/2005/8/layout/hList1" loCatId="list" qsTypeId="urn:microsoft.com/office/officeart/2005/8/quickstyle/simple3" qsCatId="simple" csTypeId="urn:microsoft.com/office/officeart/2005/8/colors/colorful1" csCatId="colorful" phldr="1"/>
      <dgm:spPr/>
      <dgm:t>
        <a:bodyPr/>
        <a:lstStyle/>
        <a:p>
          <a:endParaRPr lang="en-IN"/>
        </a:p>
      </dgm:t>
    </dgm:pt>
    <dgm:pt modelId="{D725FF55-4016-4A83-AA5C-8A861E844CA3}">
      <dgm:prSet phldrT="[Text]"/>
      <dgm:spPr/>
      <dgm:t>
        <a:bodyPr/>
        <a:lstStyle/>
        <a:p>
          <a:r>
            <a:rPr lang="en-IN" dirty="0"/>
            <a:t>Joint Probability</a:t>
          </a:r>
        </a:p>
      </dgm:t>
    </dgm:pt>
    <dgm:pt modelId="{488480EE-8ED9-482A-B669-58C9CECBFA38}" type="parTrans" cxnId="{F4734770-4E66-4FB2-9F29-6AC057707DD0}">
      <dgm:prSet/>
      <dgm:spPr/>
      <dgm:t>
        <a:bodyPr/>
        <a:lstStyle/>
        <a:p>
          <a:endParaRPr lang="en-IN"/>
        </a:p>
      </dgm:t>
    </dgm:pt>
    <dgm:pt modelId="{E53656FF-C788-4961-9F30-6114A685837B}" type="sibTrans" cxnId="{F4734770-4E66-4FB2-9F29-6AC057707DD0}">
      <dgm:prSet/>
      <dgm:spPr/>
      <dgm:t>
        <a:bodyPr/>
        <a:lstStyle/>
        <a:p>
          <a:endParaRPr lang="en-IN"/>
        </a:p>
      </dgm:t>
    </dgm:pt>
    <dgm:pt modelId="{8DCA8A5A-5410-40D2-B61C-D055C2B8AA38}">
      <dgm:prSet phldrT="[Text]"/>
      <dgm:spPr/>
      <dgm:t>
        <a:bodyPr/>
        <a:lstStyle/>
        <a:p>
          <a:r>
            <a:rPr lang="en-US" dirty="0">
              <a:latin typeface="Calibri" panose="020F0502020204030204" charset="0"/>
              <a:cs typeface="Calibri" panose="020F0502020204030204" charset="0"/>
            </a:rPr>
            <a:t>likelihood of two events occurring together and at the same point in time</a:t>
          </a:r>
          <a:endParaRPr lang="en-IN" dirty="0"/>
        </a:p>
      </dgm:t>
    </dgm:pt>
    <dgm:pt modelId="{AB19C9BB-6EDD-44C1-838A-F2D4D56939FE}" type="parTrans" cxnId="{90D2E46F-0E47-40EC-9562-9B29488F16A3}">
      <dgm:prSet/>
      <dgm:spPr/>
      <dgm:t>
        <a:bodyPr/>
        <a:lstStyle/>
        <a:p>
          <a:endParaRPr lang="en-IN"/>
        </a:p>
      </dgm:t>
    </dgm:pt>
    <dgm:pt modelId="{928FDA30-5657-4C5B-A669-B12DD03AC2F6}" type="sibTrans" cxnId="{90D2E46F-0E47-40EC-9562-9B29488F16A3}">
      <dgm:prSet/>
      <dgm:spPr/>
      <dgm:t>
        <a:bodyPr/>
        <a:lstStyle/>
        <a:p>
          <a:endParaRPr lang="en-IN"/>
        </a:p>
      </dgm:t>
    </dgm:pt>
    <dgm:pt modelId="{155DBBF9-17ED-4A08-A75B-281BB59C83E3}">
      <dgm:prSet phldrT="[Text]"/>
      <dgm:spPr/>
      <dgm:t>
        <a:bodyPr/>
        <a:lstStyle/>
        <a:p>
          <a:r>
            <a:rPr lang="en-US" dirty="0">
              <a:latin typeface="Calibri" panose="020F0502020204030204" charset="0"/>
              <a:cs typeface="Calibri" panose="020F0502020204030204" charset="0"/>
            </a:rPr>
            <a:t>P(X ∩ Y) or P(X and Y) or P(XY)</a:t>
          </a:r>
          <a:endParaRPr lang="en-IN" dirty="0"/>
        </a:p>
      </dgm:t>
    </dgm:pt>
    <dgm:pt modelId="{DEA7D3B8-2185-4831-B7A6-BA37A73BBEFB}" type="parTrans" cxnId="{CBE6C67C-9C60-47BF-B79C-5A656A293F81}">
      <dgm:prSet/>
      <dgm:spPr/>
      <dgm:t>
        <a:bodyPr/>
        <a:lstStyle/>
        <a:p>
          <a:endParaRPr lang="en-IN"/>
        </a:p>
      </dgm:t>
    </dgm:pt>
    <dgm:pt modelId="{F7578C4D-4848-4ED8-B52B-C2626EC4C9A8}" type="sibTrans" cxnId="{CBE6C67C-9C60-47BF-B79C-5A656A293F81}">
      <dgm:prSet/>
      <dgm:spPr/>
      <dgm:t>
        <a:bodyPr/>
        <a:lstStyle/>
        <a:p>
          <a:endParaRPr lang="en-IN"/>
        </a:p>
      </dgm:t>
    </dgm:pt>
    <dgm:pt modelId="{470EE893-BA60-4F25-AF6A-BB58581DFADD}">
      <dgm:prSet phldrT="[Text]"/>
      <dgm:spPr/>
      <dgm:t>
        <a:bodyPr/>
        <a:lstStyle/>
        <a:p>
          <a:r>
            <a:rPr lang="en-IN" dirty="0"/>
            <a:t>Conditional probability</a:t>
          </a:r>
        </a:p>
      </dgm:t>
    </dgm:pt>
    <dgm:pt modelId="{E9DB733A-9AF9-482D-BB72-6F88FEF26880}" type="parTrans" cxnId="{9639C357-F847-4C5B-9B32-652FF61D5017}">
      <dgm:prSet/>
      <dgm:spPr/>
      <dgm:t>
        <a:bodyPr/>
        <a:lstStyle/>
        <a:p>
          <a:endParaRPr lang="en-IN"/>
        </a:p>
      </dgm:t>
    </dgm:pt>
    <dgm:pt modelId="{26F4C159-1C31-4D22-BE36-EC117184F10E}" type="sibTrans" cxnId="{9639C357-F847-4C5B-9B32-652FF61D5017}">
      <dgm:prSet/>
      <dgm:spPr/>
      <dgm:t>
        <a:bodyPr/>
        <a:lstStyle/>
        <a:p>
          <a:endParaRPr lang="en-IN"/>
        </a:p>
      </dgm:t>
    </dgm:pt>
    <dgm:pt modelId="{94B71A1B-F5E4-4F03-9EAD-014A829DDB29}">
      <dgm:prSet phldrT="[Text]"/>
      <dgm:spPr/>
      <dgm:t>
        <a:bodyPr/>
        <a:lstStyle/>
        <a:p>
          <a:r>
            <a:rPr lang="en-US" dirty="0">
              <a:latin typeface="Calibri" panose="020F0502020204030204" charset="0"/>
              <a:cs typeface="Calibri" panose="020F0502020204030204" charset="0"/>
            </a:rPr>
            <a:t>likelihood of an event or outcome occurring based on the occurrence of a previous event or outcome</a:t>
          </a:r>
          <a:endParaRPr lang="en-IN" dirty="0"/>
        </a:p>
      </dgm:t>
    </dgm:pt>
    <dgm:pt modelId="{BD12A59D-422C-40B2-A85D-1B04F0BB5B86}" type="parTrans" cxnId="{2A0979B7-153D-4AC2-BFD3-FE32C5A7D763}">
      <dgm:prSet/>
      <dgm:spPr/>
      <dgm:t>
        <a:bodyPr/>
        <a:lstStyle/>
        <a:p>
          <a:endParaRPr lang="en-IN"/>
        </a:p>
      </dgm:t>
    </dgm:pt>
    <dgm:pt modelId="{EC04D5FA-D58A-4A2C-BEA8-EF341FEAA747}" type="sibTrans" cxnId="{2A0979B7-153D-4AC2-BFD3-FE32C5A7D763}">
      <dgm:prSet/>
      <dgm:spPr/>
      <dgm:t>
        <a:bodyPr/>
        <a:lstStyle/>
        <a:p>
          <a:endParaRPr lang="en-IN"/>
        </a:p>
      </dgm:t>
    </dgm:pt>
    <dgm:pt modelId="{7F55C06C-5D3A-493B-8FDF-B772CF27FF99}">
      <dgm:prSet phldrT="[Text]"/>
      <dgm:spPr/>
      <dgm:t>
        <a:bodyPr/>
        <a:lstStyle/>
        <a:p>
          <a:r>
            <a:rPr lang="en-US" dirty="0">
              <a:latin typeface="Calibri" panose="020F0502020204030204" charset="0"/>
              <a:cs typeface="Calibri" panose="020F0502020204030204" charset="0"/>
            </a:rPr>
            <a:t>calculated by multiplying the probability of the preceding event by the updated probability of the succeeding, or conditional, event</a:t>
          </a:r>
          <a:endParaRPr lang="en-IN" dirty="0"/>
        </a:p>
      </dgm:t>
    </dgm:pt>
    <dgm:pt modelId="{B40D5DAE-E11C-47B8-B522-5F4CADA0650E}" type="parTrans" cxnId="{0AE35CF4-17C6-4B4F-9E80-5B3F95AD915B}">
      <dgm:prSet/>
      <dgm:spPr/>
      <dgm:t>
        <a:bodyPr/>
        <a:lstStyle/>
        <a:p>
          <a:endParaRPr lang="en-IN"/>
        </a:p>
      </dgm:t>
    </dgm:pt>
    <dgm:pt modelId="{13096642-962C-4F91-9A26-9C05569EC993}" type="sibTrans" cxnId="{0AE35CF4-17C6-4B4F-9E80-5B3F95AD915B}">
      <dgm:prSet/>
      <dgm:spPr/>
      <dgm:t>
        <a:bodyPr/>
        <a:lstStyle/>
        <a:p>
          <a:endParaRPr lang="en-IN"/>
        </a:p>
      </dgm:t>
    </dgm:pt>
    <dgm:pt modelId="{2D1DFFDF-A0C4-4D48-BBCC-61C34EEABCFB}" type="pres">
      <dgm:prSet presAssocID="{8F312E9E-4E5F-4552-8AF8-0896CACB9494}" presName="Name0" presStyleCnt="0">
        <dgm:presLayoutVars>
          <dgm:dir/>
          <dgm:animLvl val="lvl"/>
          <dgm:resizeHandles val="exact"/>
        </dgm:presLayoutVars>
      </dgm:prSet>
      <dgm:spPr/>
      <dgm:t>
        <a:bodyPr/>
        <a:lstStyle/>
        <a:p>
          <a:endParaRPr lang="en-US"/>
        </a:p>
      </dgm:t>
    </dgm:pt>
    <dgm:pt modelId="{CD057748-41BD-46F2-9033-E61E348E301D}" type="pres">
      <dgm:prSet presAssocID="{D725FF55-4016-4A83-AA5C-8A861E844CA3}" presName="composite" presStyleCnt="0"/>
      <dgm:spPr/>
    </dgm:pt>
    <dgm:pt modelId="{289BDEBE-4EE8-40AB-B0E9-5F0F6FFA982E}" type="pres">
      <dgm:prSet presAssocID="{D725FF55-4016-4A83-AA5C-8A861E844CA3}" presName="parTx" presStyleLbl="alignNode1" presStyleIdx="0" presStyleCnt="2">
        <dgm:presLayoutVars>
          <dgm:chMax val="0"/>
          <dgm:chPref val="0"/>
          <dgm:bulletEnabled val="1"/>
        </dgm:presLayoutVars>
      </dgm:prSet>
      <dgm:spPr/>
      <dgm:t>
        <a:bodyPr/>
        <a:lstStyle/>
        <a:p>
          <a:endParaRPr lang="en-US"/>
        </a:p>
      </dgm:t>
    </dgm:pt>
    <dgm:pt modelId="{79BB672A-D24D-454F-B2DA-57C27C0827D0}" type="pres">
      <dgm:prSet presAssocID="{D725FF55-4016-4A83-AA5C-8A861E844CA3}" presName="desTx" presStyleLbl="alignAccFollowNode1" presStyleIdx="0" presStyleCnt="2">
        <dgm:presLayoutVars>
          <dgm:bulletEnabled val="1"/>
        </dgm:presLayoutVars>
      </dgm:prSet>
      <dgm:spPr/>
      <dgm:t>
        <a:bodyPr/>
        <a:lstStyle/>
        <a:p>
          <a:endParaRPr lang="en-US"/>
        </a:p>
      </dgm:t>
    </dgm:pt>
    <dgm:pt modelId="{675CA91F-6557-4C19-9BB1-8F47A009C66E}" type="pres">
      <dgm:prSet presAssocID="{E53656FF-C788-4961-9F30-6114A685837B}" presName="space" presStyleCnt="0"/>
      <dgm:spPr/>
    </dgm:pt>
    <dgm:pt modelId="{AD2728E0-CDE3-42BB-8DCE-F3870DE4ECBA}" type="pres">
      <dgm:prSet presAssocID="{470EE893-BA60-4F25-AF6A-BB58581DFADD}" presName="composite" presStyleCnt="0"/>
      <dgm:spPr/>
    </dgm:pt>
    <dgm:pt modelId="{517440E7-6C5F-479C-8612-79AE155E3D55}" type="pres">
      <dgm:prSet presAssocID="{470EE893-BA60-4F25-AF6A-BB58581DFADD}" presName="parTx" presStyleLbl="alignNode1" presStyleIdx="1" presStyleCnt="2">
        <dgm:presLayoutVars>
          <dgm:chMax val="0"/>
          <dgm:chPref val="0"/>
          <dgm:bulletEnabled val="1"/>
        </dgm:presLayoutVars>
      </dgm:prSet>
      <dgm:spPr/>
      <dgm:t>
        <a:bodyPr/>
        <a:lstStyle/>
        <a:p>
          <a:endParaRPr lang="en-US"/>
        </a:p>
      </dgm:t>
    </dgm:pt>
    <dgm:pt modelId="{06268E27-E06D-4082-83CF-4AE0653C6409}" type="pres">
      <dgm:prSet presAssocID="{470EE893-BA60-4F25-AF6A-BB58581DFADD}" presName="desTx" presStyleLbl="alignAccFollowNode1" presStyleIdx="1" presStyleCnt="2">
        <dgm:presLayoutVars>
          <dgm:bulletEnabled val="1"/>
        </dgm:presLayoutVars>
      </dgm:prSet>
      <dgm:spPr/>
      <dgm:t>
        <a:bodyPr/>
        <a:lstStyle/>
        <a:p>
          <a:endParaRPr lang="en-US"/>
        </a:p>
      </dgm:t>
    </dgm:pt>
  </dgm:ptLst>
  <dgm:cxnLst>
    <dgm:cxn modelId="{F4734770-4E66-4FB2-9F29-6AC057707DD0}" srcId="{8F312E9E-4E5F-4552-8AF8-0896CACB9494}" destId="{D725FF55-4016-4A83-AA5C-8A861E844CA3}" srcOrd="0" destOrd="0" parTransId="{488480EE-8ED9-482A-B669-58C9CECBFA38}" sibTransId="{E53656FF-C788-4961-9F30-6114A685837B}"/>
    <dgm:cxn modelId="{4632CA85-DA1D-4507-A9E6-6FA6E6E26112}" type="presOf" srcId="{155DBBF9-17ED-4A08-A75B-281BB59C83E3}" destId="{79BB672A-D24D-454F-B2DA-57C27C0827D0}" srcOrd="0" destOrd="1" presId="urn:microsoft.com/office/officeart/2005/8/layout/hList1"/>
    <dgm:cxn modelId="{0AE35CF4-17C6-4B4F-9E80-5B3F95AD915B}" srcId="{470EE893-BA60-4F25-AF6A-BB58581DFADD}" destId="{7F55C06C-5D3A-493B-8FDF-B772CF27FF99}" srcOrd="1" destOrd="0" parTransId="{B40D5DAE-E11C-47B8-B522-5F4CADA0650E}" sibTransId="{13096642-962C-4F91-9A26-9C05569EC993}"/>
    <dgm:cxn modelId="{B11BC75B-E953-419B-8887-B319A676016A}" type="presOf" srcId="{8DCA8A5A-5410-40D2-B61C-D055C2B8AA38}" destId="{79BB672A-D24D-454F-B2DA-57C27C0827D0}" srcOrd="0" destOrd="0" presId="urn:microsoft.com/office/officeart/2005/8/layout/hList1"/>
    <dgm:cxn modelId="{2A0979B7-153D-4AC2-BFD3-FE32C5A7D763}" srcId="{470EE893-BA60-4F25-AF6A-BB58581DFADD}" destId="{94B71A1B-F5E4-4F03-9EAD-014A829DDB29}" srcOrd="0" destOrd="0" parTransId="{BD12A59D-422C-40B2-A85D-1B04F0BB5B86}" sibTransId="{EC04D5FA-D58A-4A2C-BEA8-EF341FEAA747}"/>
    <dgm:cxn modelId="{684AA403-1F41-42CA-BDCC-AE6CEB3AB086}" type="presOf" srcId="{D725FF55-4016-4A83-AA5C-8A861E844CA3}" destId="{289BDEBE-4EE8-40AB-B0E9-5F0F6FFA982E}" srcOrd="0" destOrd="0" presId="urn:microsoft.com/office/officeart/2005/8/layout/hList1"/>
    <dgm:cxn modelId="{CBE6C67C-9C60-47BF-B79C-5A656A293F81}" srcId="{D725FF55-4016-4A83-AA5C-8A861E844CA3}" destId="{155DBBF9-17ED-4A08-A75B-281BB59C83E3}" srcOrd="1" destOrd="0" parTransId="{DEA7D3B8-2185-4831-B7A6-BA37A73BBEFB}" sibTransId="{F7578C4D-4848-4ED8-B52B-C2626EC4C9A8}"/>
    <dgm:cxn modelId="{EB62B0BC-9156-43AC-974A-231CD30014BB}" type="presOf" srcId="{7F55C06C-5D3A-493B-8FDF-B772CF27FF99}" destId="{06268E27-E06D-4082-83CF-4AE0653C6409}" srcOrd="0" destOrd="1" presId="urn:microsoft.com/office/officeart/2005/8/layout/hList1"/>
    <dgm:cxn modelId="{87650C4B-646F-4AE9-B201-0E0D0F187DF0}" type="presOf" srcId="{470EE893-BA60-4F25-AF6A-BB58581DFADD}" destId="{517440E7-6C5F-479C-8612-79AE155E3D55}" srcOrd="0" destOrd="0" presId="urn:microsoft.com/office/officeart/2005/8/layout/hList1"/>
    <dgm:cxn modelId="{49C36D75-0A75-4555-AD88-0609972034D0}" type="presOf" srcId="{8F312E9E-4E5F-4552-8AF8-0896CACB9494}" destId="{2D1DFFDF-A0C4-4D48-BBCC-61C34EEABCFB}" srcOrd="0" destOrd="0" presId="urn:microsoft.com/office/officeart/2005/8/layout/hList1"/>
    <dgm:cxn modelId="{90D2E46F-0E47-40EC-9562-9B29488F16A3}" srcId="{D725FF55-4016-4A83-AA5C-8A861E844CA3}" destId="{8DCA8A5A-5410-40D2-B61C-D055C2B8AA38}" srcOrd="0" destOrd="0" parTransId="{AB19C9BB-6EDD-44C1-838A-F2D4D56939FE}" sibTransId="{928FDA30-5657-4C5B-A669-B12DD03AC2F6}"/>
    <dgm:cxn modelId="{9639C357-F847-4C5B-9B32-652FF61D5017}" srcId="{8F312E9E-4E5F-4552-8AF8-0896CACB9494}" destId="{470EE893-BA60-4F25-AF6A-BB58581DFADD}" srcOrd="1" destOrd="0" parTransId="{E9DB733A-9AF9-482D-BB72-6F88FEF26880}" sibTransId="{26F4C159-1C31-4D22-BE36-EC117184F10E}"/>
    <dgm:cxn modelId="{04B4C3FB-48CB-4CF3-9E86-6CF79FFF2B68}" type="presOf" srcId="{94B71A1B-F5E4-4F03-9EAD-014A829DDB29}" destId="{06268E27-E06D-4082-83CF-4AE0653C6409}" srcOrd="0" destOrd="0" presId="urn:microsoft.com/office/officeart/2005/8/layout/hList1"/>
    <dgm:cxn modelId="{99F0D4A3-F3DC-4D17-866E-8F5A14CC4551}" type="presParOf" srcId="{2D1DFFDF-A0C4-4D48-BBCC-61C34EEABCFB}" destId="{CD057748-41BD-46F2-9033-E61E348E301D}" srcOrd="0" destOrd="0" presId="urn:microsoft.com/office/officeart/2005/8/layout/hList1"/>
    <dgm:cxn modelId="{A3C7FF3A-721B-4AF1-9794-CED4F2624B13}" type="presParOf" srcId="{CD057748-41BD-46F2-9033-E61E348E301D}" destId="{289BDEBE-4EE8-40AB-B0E9-5F0F6FFA982E}" srcOrd="0" destOrd="0" presId="urn:microsoft.com/office/officeart/2005/8/layout/hList1"/>
    <dgm:cxn modelId="{7D8B11CB-3721-4363-A971-FD3ED2AEFB09}" type="presParOf" srcId="{CD057748-41BD-46F2-9033-E61E348E301D}" destId="{79BB672A-D24D-454F-B2DA-57C27C0827D0}" srcOrd="1" destOrd="0" presId="urn:microsoft.com/office/officeart/2005/8/layout/hList1"/>
    <dgm:cxn modelId="{98460D0C-35F0-4248-89FE-FE8C876BF582}" type="presParOf" srcId="{2D1DFFDF-A0C4-4D48-BBCC-61C34EEABCFB}" destId="{675CA91F-6557-4C19-9BB1-8F47A009C66E}" srcOrd="1" destOrd="0" presId="urn:microsoft.com/office/officeart/2005/8/layout/hList1"/>
    <dgm:cxn modelId="{BA7E4D49-38CA-429E-A60F-B59BF4A3C3CF}" type="presParOf" srcId="{2D1DFFDF-A0C4-4D48-BBCC-61C34EEABCFB}" destId="{AD2728E0-CDE3-42BB-8DCE-F3870DE4ECBA}" srcOrd="2" destOrd="0" presId="urn:microsoft.com/office/officeart/2005/8/layout/hList1"/>
    <dgm:cxn modelId="{8ADDE16D-3721-404C-B9AA-6DD28A1A54D3}" type="presParOf" srcId="{AD2728E0-CDE3-42BB-8DCE-F3870DE4ECBA}" destId="{517440E7-6C5F-479C-8612-79AE155E3D55}" srcOrd="0" destOrd="0" presId="urn:microsoft.com/office/officeart/2005/8/layout/hList1"/>
    <dgm:cxn modelId="{19CCBD7B-D8F7-4DE0-8124-30BFA9641B0A}" type="presParOf" srcId="{AD2728E0-CDE3-42BB-8DCE-F3870DE4ECBA}" destId="{06268E27-E06D-4082-83CF-4AE0653C640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C34D20-ED6F-46DA-93D8-264FF588E528}" type="doc">
      <dgm:prSet loTypeId="urn:microsoft.com/office/officeart/2005/8/layout/hList1" loCatId="list" qsTypeId="urn:microsoft.com/office/officeart/2005/8/quickstyle/simple3" qsCatId="simple" csTypeId="urn:microsoft.com/office/officeart/2005/8/colors/colorful1" csCatId="colorful" phldr="1"/>
      <dgm:spPr/>
      <dgm:t>
        <a:bodyPr/>
        <a:lstStyle/>
        <a:p>
          <a:endParaRPr lang="en-IN"/>
        </a:p>
      </dgm:t>
    </dgm:pt>
    <dgm:pt modelId="{B82A2B9E-6E44-4FE4-889F-981936DBF29C}">
      <dgm:prSet phldrT="[Text]"/>
      <dgm:spPr/>
      <dgm:t>
        <a:bodyPr/>
        <a:lstStyle/>
        <a:p>
          <a:r>
            <a:rPr lang="en-US" dirty="0">
              <a:latin typeface="Calibri" panose="020F0502020204030204" charset="0"/>
              <a:cs typeface="Calibri" panose="020F0502020204030204" charset="0"/>
              <a:sym typeface="+mn-ea"/>
            </a:rPr>
            <a:t>Prior Probability</a:t>
          </a:r>
          <a:endParaRPr lang="en-IN" dirty="0"/>
        </a:p>
      </dgm:t>
    </dgm:pt>
    <dgm:pt modelId="{A1322A5F-EA60-455C-8163-038D7A58BAB8}" type="parTrans" cxnId="{5E72E738-3D2D-4F28-9B84-0A98965C3796}">
      <dgm:prSet/>
      <dgm:spPr/>
      <dgm:t>
        <a:bodyPr/>
        <a:lstStyle/>
        <a:p>
          <a:endParaRPr lang="en-IN"/>
        </a:p>
      </dgm:t>
    </dgm:pt>
    <dgm:pt modelId="{8DCD5628-26EF-4FD0-B338-473F715EE41C}" type="sibTrans" cxnId="{5E72E738-3D2D-4F28-9B84-0A98965C3796}">
      <dgm:prSet/>
      <dgm:spPr/>
      <dgm:t>
        <a:bodyPr/>
        <a:lstStyle/>
        <a:p>
          <a:endParaRPr lang="en-IN"/>
        </a:p>
      </dgm:t>
    </dgm:pt>
    <dgm:pt modelId="{CF95E9EC-0437-45A1-B0B4-A809D0409E5A}">
      <dgm:prSet phldrT="[Text]"/>
      <dgm:spPr/>
      <dgm:t>
        <a:bodyPr/>
        <a:lstStyle/>
        <a:p>
          <a:r>
            <a:rPr lang="en-US" dirty="0">
              <a:latin typeface="Calibri" panose="020F0502020204030204" charset="0"/>
              <a:cs typeface="Calibri" panose="020F0502020204030204" charset="0"/>
              <a:sym typeface="+mn-ea"/>
            </a:rPr>
            <a:t>This probability, wherein you condition on the data, is your posterior.</a:t>
          </a:r>
          <a:endParaRPr lang="en-IN" dirty="0"/>
        </a:p>
      </dgm:t>
    </dgm:pt>
    <dgm:pt modelId="{705C3C47-EE8E-4617-90C1-F4746171BC71}" type="parTrans" cxnId="{074FC375-167D-4341-8CE7-3D26933866BB}">
      <dgm:prSet/>
      <dgm:spPr/>
      <dgm:t>
        <a:bodyPr/>
        <a:lstStyle/>
        <a:p>
          <a:endParaRPr lang="en-IN"/>
        </a:p>
      </dgm:t>
    </dgm:pt>
    <dgm:pt modelId="{BA5A3B55-6C26-4E1A-923F-3C2EC3A00CAD}" type="sibTrans" cxnId="{074FC375-167D-4341-8CE7-3D26933866BB}">
      <dgm:prSet/>
      <dgm:spPr/>
      <dgm:t>
        <a:bodyPr/>
        <a:lstStyle/>
        <a:p>
          <a:endParaRPr lang="en-IN"/>
        </a:p>
      </dgm:t>
    </dgm:pt>
    <dgm:pt modelId="{396999FE-BD83-4842-97AE-0DD0AC708289}">
      <dgm:prSet phldrT="[Text]"/>
      <dgm:spPr/>
      <dgm:t>
        <a:bodyPr/>
        <a:lstStyle/>
        <a:p>
          <a:r>
            <a:rPr lang="en-IN" dirty="0"/>
            <a:t>Posterior probability</a:t>
          </a:r>
        </a:p>
      </dgm:t>
    </dgm:pt>
    <dgm:pt modelId="{FB598DA6-100D-4CF8-AD24-80B5E3953016}" type="parTrans" cxnId="{692B008B-3C56-46D6-BB51-76B289F201F8}">
      <dgm:prSet/>
      <dgm:spPr/>
      <dgm:t>
        <a:bodyPr/>
        <a:lstStyle/>
        <a:p>
          <a:endParaRPr lang="en-IN"/>
        </a:p>
      </dgm:t>
    </dgm:pt>
    <dgm:pt modelId="{34DEC81B-C1D8-4202-B56B-68F9E21530D9}" type="sibTrans" cxnId="{692B008B-3C56-46D6-BB51-76B289F201F8}">
      <dgm:prSet/>
      <dgm:spPr/>
      <dgm:t>
        <a:bodyPr/>
        <a:lstStyle/>
        <a:p>
          <a:endParaRPr lang="en-IN"/>
        </a:p>
      </dgm:t>
    </dgm:pt>
    <dgm:pt modelId="{7BBD52B8-F6F4-4A52-878A-A3ABF6CBA937}">
      <dgm:prSet/>
      <dgm:spPr/>
      <dgm:t>
        <a:bodyPr/>
        <a:lstStyle/>
        <a:p>
          <a:r>
            <a:rPr lang="en-US" dirty="0">
              <a:latin typeface="Calibri" panose="020F0502020204030204" charset="0"/>
              <a:cs typeface="Calibri" panose="020F0502020204030204" charset="0"/>
              <a:sym typeface="+mn-ea"/>
            </a:rPr>
            <a:t>the prior is what you believe about some quantity at particular point in time</a:t>
          </a:r>
          <a:endParaRPr lang="en-IN" dirty="0"/>
        </a:p>
      </dgm:t>
    </dgm:pt>
    <dgm:pt modelId="{9668BE2F-78C3-45BC-9790-8B0325FBB298}" type="parTrans" cxnId="{AF873531-7EB6-4087-9EFD-6394F9AADB17}">
      <dgm:prSet/>
      <dgm:spPr/>
      <dgm:t>
        <a:bodyPr/>
        <a:lstStyle/>
        <a:p>
          <a:endParaRPr lang="en-IN"/>
        </a:p>
      </dgm:t>
    </dgm:pt>
    <dgm:pt modelId="{EBE9927F-B3F0-4621-96C5-DECB59E74EA2}" type="sibTrans" cxnId="{AF873531-7EB6-4087-9EFD-6394F9AADB17}">
      <dgm:prSet/>
      <dgm:spPr/>
      <dgm:t>
        <a:bodyPr/>
        <a:lstStyle/>
        <a:p>
          <a:endParaRPr lang="en-IN"/>
        </a:p>
      </dgm:t>
    </dgm:pt>
    <dgm:pt modelId="{11802165-700C-4C79-BE6A-3522201276B7}">
      <dgm:prSet/>
      <dgm:spPr/>
      <dgm:t>
        <a:bodyPr/>
        <a:lstStyle/>
        <a:p>
          <a:r>
            <a:rPr lang="en-US">
              <a:latin typeface="Calibri" panose="020F0502020204030204" charset="0"/>
              <a:cs typeface="Calibri" panose="020F0502020204030204" charset="0"/>
              <a:sym typeface="+mn-ea"/>
            </a:rPr>
            <a:t>posterior is your belief once additional information comes in</a:t>
          </a:r>
          <a:endParaRPr lang="en-IN" dirty="0"/>
        </a:p>
      </dgm:t>
    </dgm:pt>
    <dgm:pt modelId="{2091045E-8C9F-4CFA-9675-DFE2D24D5F8F}" type="parTrans" cxnId="{6908035A-83BE-4101-8EB5-7C1ABCFCACEA}">
      <dgm:prSet/>
      <dgm:spPr/>
      <dgm:t>
        <a:bodyPr/>
        <a:lstStyle/>
        <a:p>
          <a:endParaRPr lang="en-IN"/>
        </a:p>
      </dgm:t>
    </dgm:pt>
    <dgm:pt modelId="{A49818A1-71BB-427A-BED2-90C6982E5866}" type="sibTrans" cxnId="{6908035A-83BE-4101-8EB5-7C1ABCFCACEA}">
      <dgm:prSet/>
      <dgm:spPr/>
      <dgm:t>
        <a:bodyPr/>
        <a:lstStyle/>
        <a:p>
          <a:endParaRPr lang="en-IN"/>
        </a:p>
      </dgm:t>
    </dgm:pt>
    <dgm:pt modelId="{4DB162EF-13F9-44A1-97D3-E344B4947D14}">
      <dgm:prSet/>
      <dgm:spPr/>
      <dgm:t>
        <a:bodyPr/>
        <a:lstStyle/>
        <a:p>
          <a:r>
            <a:rPr lang="en-US">
              <a:latin typeface="Calibri" panose="020F0502020204030204" charset="0"/>
              <a:cs typeface="Calibri" panose="020F0502020204030204" charset="0"/>
              <a:sym typeface="+mn-ea"/>
            </a:rPr>
            <a:t>tells you the relative likelihood of different values of some quantity (a parameter) "in the absence of data".</a:t>
          </a:r>
          <a:endParaRPr lang="en-IN" dirty="0"/>
        </a:p>
      </dgm:t>
    </dgm:pt>
    <dgm:pt modelId="{FFF13A3F-22E4-4B62-91BA-ADAD2D296E5E}" type="parTrans" cxnId="{7DF6DE5D-74DC-42D9-B3A7-13B263DEB679}">
      <dgm:prSet/>
      <dgm:spPr/>
      <dgm:t>
        <a:bodyPr/>
        <a:lstStyle/>
        <a:p>
          <a:endParaRPr lang="en-IN"/>
        </a:p>
      </dgm:t>
    </dgm:pt>
    <dgm:pt modelId="{D7310DBF-4223-430B-8369-43F783A7EF0C}" type="sibTrans" cxnId="{7DF6DE5D-74DC-42D9-B3A7-13B263DEB679}">
      <dgm:prSet/>
      <dgm:spPr/>
      <dgm:t>
        <a:bodyPr/>
        <a:lstStyle/>
        <a:p>
          <a:endParaRPr lang="en-IN"/>
        </a:p>
      </dgm:t>
    </dgm:pt>
    <dgm:pt modelId="{E23EC4D7-05F4-4305-A087-05A204897C19}">
      <dgm:prSet/>
      <dgm:spPr/>
      <dgm:t>
        <a:bodyPr/>
        <a:lstStyle/>
        <a:p>
          <a:r>
            <a:rPr lang="en-US">
              <a:latin typeface="Calibri" panose="020F0502020204030204" charset="0"/>
              <a:cs typeface="Calibri" panose="020F0502020204030204" charset="0"/>
              <a:sym typeface="+mn-ea"/>
            </a:rPr>
            <a:t>tells you how you'd revise those beliefs "in the presence of data".</a:t>
          </a:r>
          <a:endParaRPr lang="en-IN" dirty="0"/>
        </a:p>
      </dgm:t>
    </dgm:pt>
    <dgm:pt modelId="{287519D9-9C15-4E3E-AC50-B60BE1CB342C}" type="parTrans" cxnId="{5B734005-7837-4B8F-AA88-D78A2014599D}">
      <dgm:prSet/>
      <dgm:spPr/>
      <dgm:t>
        <a:bodyPr/>
        <a:lstStyle/>
        <a:p>
          <a:endParaRPr lang="en-IN"/>
        </a:p>
      </dgm:t>
    </dgm:pt>
    <dgm:pt modelId="{0CF33F7F-D8E9-482B-AA47-D6417E19F2E9}" type="sibTrans" cxnId="{5B734005-7837-4B8F-AA88-D78A2014599D}">
      <dgm:prSet/>
      <dgm:spPr/>
      <dgm:t>
        <a:bodyPr/>
        <a:lstStyle/>
        <a:p>
          <a:endParaRPr lang="en-IN"/>
        </a:p>
      </dgm:t>
    </dgm:pt>
    <dgm:pt modelId="{A809F1A5-EFC4-4233-8DD6-781B90013D8D}" type="pres">
      <dgm:prSet presAssocID="{79C34D20-ED6F-46DA-93D8-264FF588E528}" presName="Name0" presStyleCnt="0">
        <dgm:presLayoutVars>
          <dgm:dir/>
          <dgm:animLvl val="lvl"/>
          <dgm:resizeHandles val="exact"/>
        </dgm:presLayoutVars>
      </dgm:prSet>
      <dgm:spPr/>
      <dgm:t>
        <a:bodyPr/>
        <a:lstStyle/>
        <a:p>
          <a:endParaRPr lang="en-US"/>
        </a:p>
      </dgm:t>
    </dgm:pt>
    <dgm:pt modelId="{F776B64F-575E-4105-9438-67D646819389}" type="pres">
      <dgm:prSet presAssocID="{B82A2B9E-6E44-4FE4-889F-981936DBF29C}" presName="composite" presStyleCnt="0"/>
      <dgm:spPr/>
    </dgm:pt>
    <dgm:pt modelId="{3830A747-B645-421C-8CB6-C19913D571D8}" type="pres">
      <dgm:prSet presAssocID="{B82A2B9E-6E44-4FE4-889F-981936DBF29C}" presName="parTx" presStyleLbl="alignNode1" presStyleIdx="0" presStyleCnt="2">
        <dgm:presLayoutVars>
          <dgm:chMax val="0"/>
          <dgm:chPref val="0"/>
          <dgm:bulletEnabled val="1"/>
        </dgm:presLayoutVars>
      </dgm:prSet>
      <dgm:spPr/>
      <dgm:t>
        <a:bodyPr/>
        <a:lstStyle/>
        <a:p>
          <a:endParaRPr lang="en-US"/>
        </a:p>
      </dgm:t>
    </dgm:pt>
    <dgm:pt modelId="{C1D5F5A3-A95F-4C1A-85BA-19610E9CFF5B}" type="pres">
      <dgm:prSet presAssocID="{B82A2B9E-6E44-4FE4-889F-981936DBF29C}" presName="desTx" presStyleLbl="alignAccFollowNode1" presStyleIdx="0" presStyleCnt="2">
        <dgm:presLayoutVars>
          <dgm:bulletEnabled val="1"/>
        </dgm:presLayoutVars>
      </dgm:prSet>
      <dgm:spPr/>
      <dgm:t>
        <a:bodyPr/>
        <a:lstStyle/>
        <a:p>
          <a:endParaRPr lang="en-US"/>
        </a:p>
      </dgm:t>
    </dgm:pt>
    <dgm:pt modelId="{33359CF5-CAE8-47A1-8934-A4F567F968A4}" type="pres">
      <dgm:prSet presAssocID="{8DCD5628-26EF-4FD0-B338-473F715EE41C}" presName="space" presStyleCnt="0"/>
      <dgm:spPr/>
    </dgm:pt>
    <dgm:pt modelId="{BA6E7D7A-A987-4D68-8B13-F5B71B563136}" type="pres">
      <dgm:prSet presAssocID="{396999FE-BD83-4842-97AE-0DD0AC708289}" presName="composite" presStyleCnt="0"/>
      <dgm:spPr/>
    </dgm:pt>
    <dgm:pt modelId="{99E73E76-0C68-4473-B1D0-A29994CDF6F0}" type="pres">
      <dgm:prSet presAssocID="{396999FE-BD83-4842-97AE-0DD0AC708289}" presName="parTx" presStyleLbl="alignNode1" presStyleIdx="1" presStyleCnt="2">
        <dgm:presLayoutVars>
          <dgm:chMax val="0"/>
          <dgm:chPref val="0"/>
          <dgm:bulletEnabled val="1"/>
        </dgm:presLayoutVars>
      </dgm:prSet>
      <dgm:spPr/>
      <dgm:t>
        <a:bodyPr/>
        <a:lstStyle/>
        <a:p>
          <a:endParaRPr lang="en-US"/>
        </a:p>
      </dgm:t>
    </dgm:pt>
    <dgm:pt modelId="{AF899FEA-7384-4C0D-9812-69C8DE9AC265}" type="pres">
      <dgm:prSet presAssocID="{396999FE-BD83-4842-97AE-0DD0AC708289}" presName="desTx" presStyleLbl="alignAccFollowNode1" presStyleIdx="1" presStyleCnt="2">
        <dgm:presLayoutVars>
          <dgm:bulletEnabled val="1"/>
        </dgm:presLayoutVars>
      </dgm:prSet>
      <dgm:spPr/>
      <dgm:t>
        <a:bodyPr/>
        <a:lstStyle/>
        <a:p>
          <a:endParaRPr lang="en-US"/>
        </a:p>
      </dgm:t>
    </dgm:pt>
  </dgm:ptLst>
  <dgm:cxnLst>
    <dgm:cxn modelId="{9471FD68-D1A4-41E9-95E3-530141555276}" type="presOf" srcId="{B82A2B9E-6E44-4FE4-889F-981936DBF29C}" destId="{3830A747-B645-421C-8CB6-C19913D571D8}" srcOrd="0" destOrd="0" presId="urn:microsoft.com/office/officeart/2005/8/layout/hList1"/>
    <dgm:cxn modelId="{692B008B-3C56-46D6-BB51-76B289F201F8}" srcId="{79C34D20-ED6F-46DA-93D8-264FF588E528}" destId="{396999FE-BD83-4842-97AE-0DD0AC708289}" srcOrd="1" destOrd="0" parTransId="{FB598DA6-100D-4CF8-AD24-80B5E3953016}" sibTransId="{34DEC81B-C1D8-4202-B56B-68F9E21530D9}"/>
    <dgm:cxn modelId="{5E72E738-3D2D-4F28-9B84-0A98965C3796}" srcId="{79C34D20-ED6F-46DA-93D8-264FF588E528}" destId="{B82A2B9E-6E44-4FE4-889F-981936DBF29C}" srcOrd="0" destOrd="0" parTransId="{A1322A5F-EA60-455C-8163-038D7A58BAB8}" sibTransId="{8DCD5628-26EF-4FD0-B338-473F715EE41C}"/>
    <dgm:cxn modelId="{A9BEED51-F5BC-45DF-98FC-249B5034F1AF}" type="presOf" srcId="{E23EC4D7-05F4-4305-A087-05A204897C19}" destId="{AF899FEA-7384-4C0D-9812-69C8DE9AC265}" srcOrd="0" destOrd="2" presId="urn:microsoft.com/office/officeart/2005/8/layout/hList1"/>
    <dgm:cxn modelId="{AF873531-7EB6-4087-9EFD-6394F9AADB17}" srcId="{B82A2B9E-6E44-4FE4-889F-981936DBF29C}" destId="{7BBD52B8-F6F4-4A52-878A-A3ABF6CBA937}" srcOrd="0" destOrd="0" parTransId="{9668BE2F-78C3-45BC-9790-8B0325FBB298}" sibTransId="{EBE9927F-B3F0-4621-96C5-DECB59E74EA2}"/>
    <dgm:cxn modelId="{6908035A-83BE-4101-8EB5-7C1ABCFCACEA}" srcId="{396999FE-BD83-4842-97AE-0DD0AC708289}" destId="{11802165-700C-4C79-BE6A-3522201276B7}" srcOrd="0" destOrd="0" parTransId="{2091045E-8C9F-4CFA-9675-DFE2D24D5F8F}" sibTransId="{A49818A1-71BB-427A-BED2-90C6982E5866}"/>
    <dgm:cxn modelId="{414D7E69-BA4D-4C07-9A0E-9A2D64347379}" type="presOf" srcId="{CF95E9EC-0437-45A1-B0B4-A809D0409E5A}" destId="{AF899FEA-7384-4C0D-9812-69C8DE9AC265}" srcOrd="0" destOrd="1" presId="urn:microsoft.com/office/officeart/2005/8/layout/hList1"/>
    <dgm:cxn modelId="{A733AFD6-A0A9-4D4E-BC49-FE4EAB691345}" type="presOf" srcId="{11802165-700C-4C79-BE6A-3522201276B7}" destId="{AF899FEA-7384-4C0D-9812-69C8DE9AC265}" srcOrd="0" destOrd="0" presId="urn:microsoft.com/office/officeart/2005/8/layout/hList1"/>
    <dgm:cxn modelId="{35F42344-6F4B-4A08-A7BF-A50646A94941}" type="presOf" srcId="{4DB162EF-13F9-44A1-97D3-E344B4947D14}" destId="{C1D5F5A3-A95F-4C1A-85BA-19610E9CFF5B}" srcOrd="0" destOrd="1" presId="urn:microsoft.com/office/officeart/2005/8/layout/hList1"/>
    <dgm:cxn modelId="{7B33E4CC-354F-4EBF-9E06-C52994E4C01B}" type="presOf" srcId="{7BBD52B8-F6F4-4A52-878A-A3ABF6CBA937}" destId="{C1D5F5A3-A95F-4C1A-85BA-19610E9CFF5B}" srcOrd="0" destOrd="0" presId="urn:microsoft.com/office/officeart/2005/8/layout/hList1"/>
    <dgm:cxn modelId="{5B734005-7837-4B8F-AA88-D78A2014599D}" srcId="{396999FE-BD83-4842-97AE-0DD0AC708289}" destId="{E23EC4D7-05F4-4305-A087-05A204897C19}" srcOrd="2" destOrd="0" parTransId="{287519D9-9C15-4E3E-AC50-B60BE1CB342C}" sibTransId="{0CF33F7F-D8E9-482B-AA47-D6417E19F2E9}"/>
    <dgm:cxn modelId="{173AAC19-5629-4756-8E09-34915C5D60FD}" type="presOf" srcId="{396999FE-BD83-4842-97AE-0DD0AC708289}" destId="{99E73E76-0C68-4473-B1D0-A29994CDF6F0}" srcOrd="0" destOrd="0" presId="urn:microsoft.com/office/officeart/2005/8/layout/hList1"/>
    <dgm:cxn modelId="{074FC375-167D-4341-8CE7-3D26933866BB}" srcId="{396999FE-BD83-4842-97AE-0DD0AC708289}" destId="{CF95E9EC-0437-45A1-B0B4-A809D0409E5A}" srcOrd="1" destOrd="0" parTransId="{705C3C47-EE8E-4617-90C1-F4746171BC71}" sibTransId="{BA5A3B55-6C26-4E1A-923F-3C2EC3A00CAD}"/>
    <dgm:cxn modelId="{7DF6DE5D-74DC-42D9-B3A7-13B263DEB679}" srcId="{B82A2B9E-6E44-4FE4-889F-981936DBF29C}" destId="{4DB162EF-13F9-44A1-97D3-E344B4947D14}" srcOrd="1" destOrd="0" parTransId="{FFF13A3F-22E4-4B62-91BA-ADAD2D296E5E}" sibTransId="{D7310DBF-4223-430B-8369-43F783A7EF0C}"/>
    <dgm:cxn modelId="{5C04F066-62ED-454B-A68C-585C14018993}" type="presOf" srcId="{79C34D20-ED6F-46DA-93D8-264FF588E528}" destId="{A809F1A5-EFC4-4233-8DD6-781B90013D8D}" srcOrd="0" destOrd="0" presId="urn:microsoft.com/office/officeart/2005/8/layout/hList1"/>
    <dgm:cxn modelId="{A0F21114-B874-4EAB-939A-F9D54B0D7F5A}" type="presParOf" srcId="{A809F1A5-EFC4-4233-8DD6-781B90013D8D}" destId="{F776B64F-575E-4105-9438-67D646819389}" srcOrd="0" destOrd="0" presId="urn:microsoft.com/office/officeart/2005/8/layout/hList1"/>
    <dgm:cxn modelId="{F3222CEE-F7F3-49D3-9D1F-0D8FC55C5ED9}" type="presParOf" srcId="{F776B64F-575E-4105-9438-67D646819389}" destId="{3830A747-B645-421C-8CB6-C19913D571D8}" srcOrd="0" destOrd="0" presId="urn:microsoft.com/office/officeart/2005/8/layout/hList1"/>
    <dgm:cxn modelId="{DF8DE6BC-5526-42C2-93EF-62E8FCB0C0B4}" type="presParOf" srcId="{F776B64F-575E-4105-9438-67D646819389}" destId="{C1D5F5A3-A95F-4C1A-85BA-19610E9CFF5B}" srcOrd="1" destOrd="0" presId="urn:microsoft.com/office/officeart/2005/8/layout/hList1"/>
    <dgm:cxn modelId="{713CBF86-738A-48B0-8F44-A57626637314}" type="presParOf" srcId="{A809F1A5-EFC4-4233-8DD6-781B90013D8D}" destId="{33359CF5-CAE8-47A1-8934-A4F567F968A4}" srcOrd="1" destOrd="0" presId="urn:microsoft.com/office/officeart/2005/8/layout/hList1"/>
    <dgm:cxn modelId="{EAC11545-E4DD-4CE6-97DC-BFED3C3DE9EB}" type="presParOf" srcId="{A809F1A5-EFC4-4233-8DD6-781B90013D8D}" destId="{BA6E7D7A-A987-4D68-8B13-F5B71B563136}" srcOrd="2" destOrd="0" presId="urn:microsoft.com/office/officeart/2005/8/layout/hList1"/>
    <dgm:cxn modelId="{5E8755FE-FD91-4F01-ABED-AC04598F7978}" type="presParOf" srcId="{BA6E7D7A-A987-4D68-8B13-F5B71B563136}" destId="{99E73E76-0C68-4473-B1D0-A29994CDF6F0}" srcOrd="0" destOrd="0" presId="urn:microsoft.com/office/officeart/2005/8/layout/hList1"/>
    <dgm:cxn modelId="{4F796859-C6A2-47C1-B876-3206BF5CBF57}" type="presParOf" srcId="{BA6E7D7A-A987-4D68-8B13-F5B71B563136}" destId="{AF899FEA-7384-4C0D-9812-69C8DE9AC26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76AD22-98F1-4E41-A2F7-A33C75A95752}" type="doc">
      <dgm:prSet loTypeId="urn:microsoft.com/office/officeart/2005/8/layout/process1" loCatId="process" qsTypeId="urn:microsoft.com/office/officeart/2005/8/quickstyle/simple3" qsCatId="simple" csTypeId="urn:microsoft.com/office/officeart/2005/8/colors/colorful1" csCatId="colorful" phldr="1"/>
      <dgm:spPr/>
    </dgm:pt>
    <dgm:pt modelId="{2909D557-BEEE-4E63-AD7F-FCFAE845AC29}">
      <dgm:prSet phldrT="[Text]"/>
      <dgm:spPr/>
      <dgm:t>
        <a:bodyPr/>
        <a:lstStyle/>
        <a:p>
          <a:r>
            <a:rPr lang="en-IN"/>
            <a:t>Find all the other records with the same predictor profile (i.e., where the predictor values are the same).</a:t>
          </a:r>
        </a:p>
      </dgm:t>
    </dgm:pt>
    <dgm:pt modelId="{3CFFAEF4-F241-408E-B541-CFBD63902B58}" type="parTrans" cxnId="{D079A012-A224-48F7-9FF6-F0E8165A00F8}">
      <dgm:prSet/>
      <dgm:spPr/>
      <dgm:t>
        <a:bodyPr/>
        <a:lstStyle/>
        <a:p>
          <a:endParaRPr lang="en-IN"/>
        </a:p>
      </dgm:t>
    </dgm:pt>
    <dgm:pt modelId="{1F2D10AC-2440-4DFF-ABB4-F477412F8C33}" type="sibTrans" cxnId="{D079A012-A224-48F7-9FF6-F0E8165A00F8}">
      <dgm:prSet/>
      <dgm:spPr/>
      <dgm:t>
        <a:bodyPr/>
        <a:lstStyle/>
        <a:p>
          <a:endParaRPr lang="en-IN"/>
        </a:p>
      </dgm:t>
    </dgm:pt>
    <dgm:pt modelId="{E98805F7-B39B-4A2E-BCA8-4F07FA9E7CE1}">
      <dgm:prSet/>
      <dgm:spPr/>
      <dgm:t>
        <a:bodyPr/>
        <a:lstStyle/>
        <a:p>
          <a:r>
            <a:rPr lang="en-IN"/>
            <a:t>Determine what classes the records belong to and which class is most prevalent.</a:t>
          </a:r>
          <a:endParaRPr lang="en-IN" dirty="0"/>
        </a:p>
      </dgm:t>
    </dgm:pt>
    <dgm:pt modelId="{32414399-620E-487E-847A-19F3F3F1DCC8}" type="parTrans" cxnId="{98C6A08B-94EF-49F0-83AE-FA2C841DFF9B}">
      <dgm:prSet/>
      <dgm:spPr/>
      <dgm:t>
        <a:bodyPr/>
        <a:lstStyle/>
        <a:p>
          <a:endParaRPr lang="en-IN"/>
        </a:p>
      </dgm:t>
    </dgm:pt>
    <dgm:pt modelId="{F5AC37A7-708D-4E11-A67E-59390C5235D7}" type="sibTrans" cxnId="{98C6A08B-94EF-49F0-83AE-FA2C841DFF9B}">
      <dgm:prSet/>
      <dgm:spPr/>
      <dgm:t>
        <a:bodyPr/>
        <a:lstStyle/>
        <a:p>
          <a:endParaRPr lang="en-IN"/>
        </a:p>
      </dgm:t>
    </dgm:pt>
    <dgm:pt modelId="{A7EE6BC9-3BE4-451E-99E4-6EA70DD317E9}">
      <dgm:prSet/>
      <dgm:spPr/>
      <dgm:t>
        <a:bodyPr/>
        <a:lstStyle/>
        <a:p>
          <a:r>
            <a:rPr lang="en-IN"/>
            <a:t>Assign that class to the new record.</a:t>
          </a:r>
          <a:endParaRPr lang="en-IN" dirty="0"/>
        </a:p>
      </dgm:t>
    </dgm:pt>
    <dgm:pt modelId="{179C04F3-27F1-40E9-951F-196F6D473C90}" type="parTrans" cxnId="{E82B2317-C0D2-4F9D-B412-08D4DB251BAB}">
      <dgm:prSet/>
      <dgm:spPr/>
      <dgm:t>
        <a:bodyPr/>
        <a:lstStyle/>
        <a:p>
          <a:endParaRPr lang="en-IN"/>
        </a:p>
      </dgm:t>
    </dgm:pt>
    <dgm:pt modelId="{6E07EE53-F7F1-4F00-8F6D-B66B5B30BDA8}" type="sibTrans" cxnId="{E82B2317-C0D2-4F9D-B412-08D4DB251BAB}">
      <dgm:prSet/>
      <dgm:spPr/>
      <dgm:t>
        <a:bodyPr/>
        <a:lstStyle/>
        <a:p>
          <a:endParaRPr lang="en-IN"/>
        </a:p>
      </dgm:t>
    </dgm:pt>
    <dgm:pt modelId="{D82FFC3A-AF86-49CA-BAB8-6B98FF551285}" type="pres">
      <dgm:prSet presAssocID="{C376AD22-98F1-4E41-A2F7-A33C75A95752}" presName="Name0" presStyleCnt="0">
        <dgm:presLayoutVars>
          <dgm:dir/>
          <dgm:resizeHandles val="exact"/>
        </dgm:presLayoutVars>
      </dgm:prSet>
      <dgm:spPr/>
    </dgm:pt>
    <dgm:pt modelId="{DF350DB1-AEB3-485A-BA1E-222491317868}" type="pres">
      <dgm:prSet presAssocID="{2909D557-BEEE-4E63-AD7F-FCFAE845AC29}" presName="node" presStyleLbl="node1" presStyleIdx="0" presStyleCnt="3">
        <dgm:presLayoutVars>
          <dgm:bulletEnabled val="1"/>
        </dgm:presLayoutVars>
      </dgm:prSet>
      <dgm:spPr/>
      <dgm:t>
        <a:bodyPr/>
        <a:lstStyle/>
        <a:p>
          <a:endParaRPr lang="en-US"/>
        </a:p>
      </dgm:t>
    </dgm:pt>
    <dgm:pt modelId="{E1DE1F6F-9B81-4F6E-A3C5-C297116B8F81}" type="pres">
      <dgm:prSet presAssocID="{1F2D10AC-2440-4DFF-ABB4-F477412F8C33}" presName="sibTrans" presStyleLbl="sibTrans2D1" presStyleIdx="0" presStyleCnt="2"/>
      <dgm:spPr/>
      <dgm:t>
        <a:bodyPr/>
        <a:lstStyle/>
        <a:p>
          <a:endParaRPr lang="en-US"/>
        </a:p>
      </dgm:t>
    </dgm:pt>
    <dgm:pt modelId="{7BD6A1C1-5BBF-452F-8EC7-6A25FEE07935}" type="pres">
      <dgm:prSet presAssocID="{1F2D10AC-2440-4DFF-ABB4-F477412F8C33}" presName="connectorText" presStyleLbl="sibTrans2D1" presStyleIdx="0" presStyleCnt="2"/>
      <dgm:spPr/>
      <dgm:t>
        <a:bodyPr/>
        <a:lstStyle/>
        <a:p>
          <a:endParaRPr lang="en-US"/>
        </a:p>
      </dgm:t>
    </dgm:pt>
    <dgm:pt modelId="{E2D5F3DA-6427-4ABF-9ACB-59029140D6F4}" type="pres">
      <dgm:prSet presAssocID="{E98805F7-B39B-4A2E-BCA8-4F07FA9E7CE1}" presName="node" presStyleLbl="node1" presStyleIdx="1" presStyleCnt="3">
        <dgm:presLayoutVars>
          <dgm:bulletEnabled val="1"/>
        </dgm:presLayoutVars>
      </dgm:prSet>
      <dgm:spPr/>
      <dgm:t>
        <a:bodyPr/>
        <a:lstStyle/>
        <a:p>
          <a:endParaRPr lang="en-US"/>
        </a:p>
      </dgm:t>
    </dgm:pt>
    <dgm:pt modelId="{6C1A0761-D25D-48E1-9345-A7080A1F42CA}" type="pres">
      <dgm:prSet presAssocID="{F5AC37A7-708D-4E11-A67E-59390C5235D7}" presName="sibTrans" presStyleLbl="sibTrans2D1" presStyleIdx="1" presStyleCnt="2"/>
      <dgm:spPr/>
      <dgm:t>
        <a:bodyPr/>
        <a:lstStyle/>
        <a:p>
          <a:endParaRPr lang="en-US"/>
        </a:p>
      </dgm:t>
    </dgm:pt>
    <dgm:pt modelId="{A7860189-6539-4C1A-8E1F-F4798022322A}" type="pres">
      <dgm:prSet presAssocID="{F5AC37A7-708D-4E11-A67E-59390C5235D7}" presName="connectorText" presStyleLbl="sibTrans2D1" presStyleIdx="1" presStyleCnt="2"/>
      <dgm:spPr/>
      <dgm:t>
        <a:bodyPr/>
        <a:lstStyle/>
        <a:p>
          <a:endParaRPr lang="en-US"/>
        </a:p>
      </dgm:t>
    </dgm:pt>
    <dgm:pt modelId="{17A21090-8311-4775-9F62-9A5236BB540E}" type="pres">
      <dgm:prSet presAssocID="{A7EE6BC9-3BE4-451E-99E4-6EA70DD317E9}" presName="node" presStyleLbl="node1" presStyleIdx="2" presStyleCnt="3">
        <dgm:presLayoutVars>
          <dgm:bulletEnabled val="1"/>
        </dgm:presLayoutVars>
      </dgm:prSet>
      <dgm:spPr/>
      <dgm:t>
        <a:bodyPr/>
        <a:lstStyle/>
        <a:p>
          <a:endParaRPr lang="en-US"/>
        </a:p>
      </dgm:t>
    </dgm:pt>
  </dgm:ptLst>
  <dgm:cxnLst>
    <dgm:cxn modelId="{27B4BC46-5EB0-4588-BD24-B88CD8AB4DF6}" type="presOf" srcId="{C376AD22-98F1-4E41-A2F7-A33C75A95752}" destId="{D82FFC3A-AF86-49CA-BAB8-6B98FF551285}" srcOrd="0" destOrd="0" presId="urn:microsoft.com/office/officeart/2005/8/layout/process1"/>
    <dgm:cxn modelId="{EDF3D7B6-3536-4275-8487-E45B55BC6082}" type="presOf" srcId="{1F2D10AC-2440-4DFF-ABB4-F477412F8C33}" destId="{E1DE1F6F-9B81-4F6E-A3C5-C297116B8F81}" srcOrd="0" destOrd="0" presId="urn:microsoft.com/office/officeart/2005/8/layout/process1"/>
    <dgm:cxn modelId="{327CAA20-478B-4B43-97BA-533345B413BB}" type="presOf" srcId="{F5AC37A7-708D-4E11-A67E-59390C5235D7}" destId="{A7860189-6539-4C1A-8E1F-F4798022322A}" srcOrd="1" destOrd="0" presId="urn:microsoft.com/office/officeart/2005/8/layout/process1"/>
    <dgm:cxn modelId="{64F1708E-39B9-4DCE-A3DB-0481A6904925}" type="presOf" srcId="{F5AC37A7-708D-4E11-A67E-59390C5235D7}" destId="{6C1A0761-D25D-48E1-9345-A7080A1F42CA}" srcOrd="0" destOrd="0" presId="urn:microsoft.com/office/officeart/2005/8/layout/process1"/>
    <dgm:cxn modelId="{63118C6B-BC30-4E39-B8F6-CE146E830DBA}" type="presOf" srcId="{2909D557-BEEE-4E63-AD7F-FCFAE845AC29}" destId="{DF350DB1-AEB3-485A-BA1E-222491317868}" srcOrd="0" destOrd="0" presId="urn:microsoft.com/office/officeart/2005/8/layout/process1"/>
    <dgm:cxn modelId="{6C3CC272-A798-45AD-B05C-3CFBE9E83463}" type="presOf" srcId="{A7EE6BC9-3BE4-451E-99E4-6EA70DD317E9}" destId="{17A21090-8311-4775-9F62-9A5236BB540E}" srcOrd="0" destOrd="0" presId="urn:microsoft.com/office/officeart/2005/8/layout/process1"/>
    <dgm:cxn modelId="{98C6A08B-94EF-49F0-83AE-FA2C841DFF9B}" srcId="{C376AD22-98F1-4E41-A2F7-A33C75A95752}" destId="{E98805F7-B39B-4A2E-BCA8-4F07FA9E7CE1}" srcOrd="1" destOrd="0" parTransId="{32414399-620E-487E-847A-19F3F3F1DCC8}" sibTransId="{F5AC37A7-708D-4E11-A67E-59390C5235D7}"/>
    <dgm:cxn modelId="{510E8467-258D-48FF-96B1-78ED10437785}" type="presOf" srcId="{E98805F7-B39B-4A2E-BCA8-4F07FA9E7CE1}" destId="{E2D5F3DA-6427-4ABF-9ACB-59029140D6F4}" srcOrd="0" destOrd="0" presId="urn:microsoft.com/office/officeart/2005/8/layout/process1"/>
    <dgm:cxn modelId="{D079A012-A224-48F7-9FF6-F0E8165A00F8}" srcId="{C376AD22-98F1-4E41-A2F7-A33C75A95752}" destId="{2909D557-BEEE-4E63-AD7F-FCFAE845AC29}" srcOrd="0" destOrd="0" parTransId="{3CFFAEF4-F241-408E-B541-CFBD63902B58}" sibTransId="{1F2D10AC-2440-4DFF-ABB4-F477412F8C33}"/>
    <dgm:cxn modelId="{E82B2317-C0D2-4F9D-B412-08D4DB251BAB}" srcId="{C376AD22-98F1-4E41-A2F7-A33C75A95752}" destId="{A7EE6BC9-3BE4-451E-99E4-6EA70DD317E9}" srcOrd="2" destOrd="0" parTransId="{179C04F3-27F1-40E9-951F-196F6D473C90}" sibTransId="{6E07EE53-F7F1-4F00-8F6D-B66B5B30BDA8}"/>
    <dgm:cxn modelId="{9F72C75E-EFE4-414A-94E8-5E2A08C528AB}" type="presOf" srcId="{1F2D10AC-2440-4DFF-ABB4-F477412F8C33}" destId="{7BD6A1C1-5BBF-452F-8EC7-6A25FEE07935}" srcOrd="1" destOrd="0" presId="urn:microsoft.com/office/officeart/2005/8/layout/process1"/>
    <dgm:cxn modelId="{0F75E2DE-22F9-485B-A735-D8C4E0611761}" type="presParOf" srcId="{D82FFC3A-AF86-49CA-BAB8-6B98FF551285}" destId="{DF350DB1-AEB3-485A-BA1E-222491317868}" srcOrd="0" destOrd="0" presId="urn:microsoft.com/office/officeart/2005/8/layout/process1"/>
    <dgm:cxn modelId="{5E071EE4-B27B-493B-AEC3-83A5C1F2AAA3}" type="presParOf" srcId="{D82FFC3A-AF86-49CA-BAB8-6B98FF551285}" destId="{E1DE1F6F-9B81-4F6E-A3C5-C297116B8F81}" srcOrd="1" destOrd="0" presId="urn:microsoft.com/office/officeart/2005/8/layout/process1"/>
    <dgm:cxn modelId="{FA7BA501-19AA-41E5-A473-14942A60AA5B}" type="presParOf" srcId="{E1DE1F6F-9B81-4F6E-A3C5-C297116B8F81}" destId="{7BD6A1C1-5BBF-452F-8EC7-6A25FEE07935}" srcOrd="0" destOrd="0" presId="urn:microsoft.com/office/officeart/2005/8/layout/process1"/>
    <dgm:cxn modelId="{2064E2FA-79C0-41C5-B2A9-EFAE47AC67DF}" type="presParOf" srcId="{D82FFC3A-AF86-49CA-BAB8-6B98FF551285}" destId="{E2D5F3DA-6427-4ABF-9ACB-59029140D6F4}" srcOrd="2" destOrd="0" presId="urn:microsoft.com/office/officeart/2005/8/layout/process1"/>
    <dgm:cxn modelId="{9A626708-5577-4075-AB25-3008C8838AD2}" type="presParOf" srcId="{D82FFC3A-AF86-49CA-BAB8-6B98FF551285}" destId="{6C1A0761-D25D-48E1-9345-A7080A1F42CA}" srcOrd="3" destOrd="0" presId="urn:microsoft.com/office/officeart/2005/8/layout/process1"/>
    <dgm:cxn modelId="{107D2C66-61C5-4FE2-9AF3-1F80D6EFCBFB}" type="presParOf" srcId="{6C1A0761-D25D-48E1-9345-A7080A1F42CA}" destId="{A7860189-6539-4C1A-8E1F-F4798022322A}" srcOrd="0" destOrd="0" presId="urn:microsoft.com/office/officeart/2005/8/layout/process1"/>
    <dgm:cxn modelId="{E06147F4-3222-4630-96C9-FF3B6CEBB380}" type="presParOf" srcId="{D82FFC3A-AF86-49CA-BAB8-6B98FF551285}" destId="{17A21090-8311-4775-9F62-9A5236BB540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D4E5C-62D9-4E79-9F9E-0EAF2FC3ECF1}">
      <dsp:nvSpPr>
        <dsp:cNvPr id="0" name=""/>
        <dsp:cNvSpPr/>
      </dsp:nvSpPr>
      <dsp:spPr>
        <a:xfrm>
          <a:off x="5692" y="493046"/>
          <a:ext cx="1764729" cy="1406268"/>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 Total customers – 100</a:t>
          </a:r>
          <a:br>
            <a:rPr lang="en-IN" sz="1800" kern="1200" dirty="0"/>
          </a:br>
          <a:r>
            <a:rPr lang="en-IN" sz="1800" kern="1200" dirty="0"/>
            <a:t># of customers who churn - 8</a:t>
          </a:r>
        </a:p>
      </dsp:txBody>
      <dsp:txXfrm>
        <a:off x="46880" y="534234"/>
        <a:ext cx="1682353" cy="1323892"/>
      </dsp:txXfrm>
    </dsp:sp>
    <dsp:sp modelId="{BD64422B-FBA2-40B2-9967-9F08749D9433}">
      <dsp:nvSpPr>
        <dsp:cNvPr id="0" name=""/>
        <dsp:cNvSpPr/>
      </dsp:nvSpPr>
      <dsp:spPr>
        <a:xfrm>
          <a:off x="1946895" y="977354"/>
          <a:ext cx="374122" cy="437652"/>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1946895" y="1064884"/>
        <a:ext cx="261885" cy="262592"/>
      </dsp:txXfrm>
    </dsp:sp>
    <dsp:sp modelId="{CD307272-CE15-4705-9B8D-4501C50D3080}">
      <dsp:nvSpPr>
        <dsp:cNvPr id="0" name=""/>
        <dsp:cNvSpPr/>
      </dsp:nvSpPr>
      <dsp:spPr>
        <a:xfrm>
          <a:off x="2476313" y="493046"/>
          <a:ext cx="1764729" cy="140626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Churn rate – 8%</a:t>
          </a:r>
        </a:p>
      </dsp:txBody>
      <dsp:txXfrm>
        <a:off x="2517501" y="534234"/>
        <a:ext cx="1682353" cy="1323892"/>
      </dsp:txXfrm>
    </dsp:sp>
    <dsp:sp modelId="{9BC4FBF0-1381-4735-948B-8B8F238A1313}">
      <dsp:nvSpPr>
        <dsp:cNvPr id="0" name=""/>
        <dsp:cNvSpPr/>
      </dsp:nvSpPr>
      <dsp:spPr>
        <a:xfrm>
          <a:off x="4417516" y="977354"/>
          <a:ext cx="374122" cy="437652"/>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4417516" y="1064884"/>
        <a:ext cx="261885" cy="262592"/>
      </dsp:txXfrm>
    </dsp:sp>
    <dsp:sp modelId="{5338E0FD-5ACB-4E99-95C1-1DB5C895782F}">
      <dsp:nvSpPr>
        <dsp:cNvPr id="0" name=""/>
        <dsp:cNvSpPr/>
      </dsp:nvSpPr>
      <dsp:spPr>
        <a:xfrm>
          <a:off x="4946935" y="493046"/>
          <a:ext cx="1764729" cy="1406268"/>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Model predicts that no one churns</a:t>
          </a:r>
        </a:p>
      </dsp:txBody>
      <dsp:txXfrm>
        <a:off x="4988123" y="534234"/>
        <a:ext cx="1682353" cy="1323892"/>
      </dsp:txXfrm>
    </dsp:sp>
    <dsp:sp modelId="{1DCE4C69-E429-4E00-83CF-BA46E5A4725D}">
      <dsp:nvSpPr>
        <dsp:cNvPr id="0" name=""/>
        <dsp:cNvSpPr/>
      </dsp:nvSpPr>
      <dsp:spPr>
        <a:xfrm>
          <a:off x="6888137" y="977354"/>
          <a:ext cx="374122" cy="437652"/>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6888137" y="1064884"/>
        <a:ext cx="261885" cy="262592"/>
      </dsp:txXfrm>
    </dsp:sp>
    <dsp:sp modelId="{A154FA3C-C1DC-46AF-BEA0-D214884A7A96}">
      <dsp:nvSpPr>
        <dsp:cNvPr id="0" name=""/>
        <dsp:cNvSpPr/>
      </dsp:nvSpPr>
      <dsp:spPr>
        <a:xfrm>
          <a:off x="7417556" y="493046"/>
          <a:ext cx="1764729" cy="1406268"/>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Accuracy – 92%</a:t>
          </a:r>
        </a:p>
      </dsp:txBody>
      <dsp:txXfrm>
        <a:off x="7458744" y="534234"/>
        <a:ext cx="1682353" cy="1323892"/>
      </dsp:txXfrm>
    </dsp:sp>
    <dsp:sp modelId="{B56327F8-24B2-4D62-82AB-4120B2D0BEA0}">
      <dsp:nvSpPr>
        <dsp:cNvPr id="0" name=""/>
        <dsp:cNvSpPr/>
      </dsp:nvSpPr>
      <dsp:spPr>
        <a:xfrm>
          <a:off x="9358758" y="977354"/>
          <a:ext cx="374122" cy="437652"/>
        </a:xfrm>
        <a:prstGeom prst="rightArrow">
          <a:avLst>
            <a:gd name="adj1" fmla="val 60000"/>
            <a:gd name="adj2" fmla="val 5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9358758" y="1064884"/>
        <a:ext cx="261885" cy="262592"/>
      </dsp:txXfrm>
    </dsp:sp>
    <dsp:sp modelId="{8CB802E2-A70F-47D9-8257-2C67641FE685}">
      <dsp:nvSpPr>
        <dsp:cNvPr id="0" name=""/>
        <dsp:cNvSpPr/>
      </dsp:nvSpPr>
      <dsp:spPr>
        <a:xfrm>
          <a:off x="9888177" y="493046"/>
          <a:ext cx="1764729" cy="1406268"/>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Misses out critical customers who churn</a:t>
          </a:r>
        </a:p>
      </dsp:txBody>
      <dsp:txXfrm>
        <a:off x="9929365" y="534234"/>
        <a:ext cx="1682353" cy="1323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BDEBE-4EE8-40AB-B0E9-5F0F6FFA982E}">
      <dsp:nvSpPr>
        <dsp:cNvPr id="0" name=""/>
        <dsp:cNvSpPr/>
      </dsp:nvSpPr>
      <dsp:spPr>
        <a:xfrm>
          <a:off x="53" y="233689"/>
          <a:ext cx="5127426" cy="748800"/>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IN" sz="2600" kern="1200" dirty="0"/>
            <a:t>Joint Probability</a:t>
          </a:r>
        </a:p>
      </dsp:txBody>
      <dsp:txXfrm>
        <a:off x="53" y="233689"/>
        <a:ext cx="5127426" cy="748800"/>
      </dsp:txXfrm>
    </dsp:sp>
    <dsp:sp modelId="{79BB672A-D24D-454F-B2DA-57C27C0827D0}">
      <dsp:nvSpPr>
        <dsp:cNvPr id="0" name=""/>
        <dsp:cNvSpPr/>
      </dsp:nvSpPr>
      <dsp:spPr>
        <a:xfrm>
          <a:off x="53" y="982489"/>
          <a:ext cx="5127426" cy="3309783"/>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latin typeface="Calibri" panose="020F0502020204030204" charset="0"/>
              <a:cs typeface="Calibri" panose="020F0502020204030204" charset="0"/>
            </a:rPr>
            <a:t>likelihood of two events occurring together and at the same point in time</a:t>
          </a:r>
          <a:endParaRPr lang="en-IN" sz="2600" kern="1200" dirty="0"/>
        </a:p>
        <a:p>
          <a:pPr marL="228600" lvl="1" indent="-228600" algn="l" defTabSz="1155700">
            <a:lnSpc>
              <a:spcPct val="90000"/>
            </a:lnSpc>
            <a:spcBef>
              <a:spcPct val="0"/>
            </a:spcBef>
            <a:spcAft>
              <a:spcPct val="15000"/>
            </a:spcAft>
            <a:buChar char="••"/>
          </a:pPr>
          <a:r>
            <a:rPr lang="en-US" sz="2600" kern="1200" dirty="0">
              <a:latin typeface="Calibri" panose="020F0502020204030204" charset="0"/>
              <a:cs typeface="Calibri" panose="020F0502020204030204" charset="0"/>
            </a:rPr>
            <a:t>P(X ∩ Y) or P(X and Y) or P(XY)</a:t>
          </a:r>
          <a:endParaRPr lang="en-IN" sz="2600" kern="1200" dirty="0"/>
        </a:p>
      </dsp:txBody>
      <dsp:txXfrm>
        <a:off x="53" y="982489"/>
        <a:ext cx="5127426" cy="3309783"/>
      </dsp:txXfrm>
    </dsp:sp>
    <dsp:sp modelId="{517440E7-6C5F-479C-8612-79AE155E3D55}">
      <dsp:nvSpPr>
        <dsp:cNvPr id="0" name=""/>
        <dsp:cNvSpPr/>
      </dsp:nvSpPr>
      <dsp:spPr>
        <a:xfrm>
          <a:off x="5845319" y="233689"/>
          <a:ext cx="5127426" cy="748800"/>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IN" sz="2600" kern="1200" dirty="0"/>
            <a:t>Conditional probability</a:t>
          </a:r>
        </a:p>
      </dsp:txBody>
      <dsp:txXfrm>
        <a:off x="5845319" y="233689"/>
        <a:ext cx="5127426" cy="748800"/>
      </dsp:txXfrm>
    </dsp:sp>
    <dsp:sp modelId="{06268E27-E06D-4082-83CF-4AE0653C6409}">
      <dsp:nvSpPr>
        <dsp:cNvPr id="0" name=""/>
        <dsp:cNvSpPr/>
      </dsp:nvSpPr>
      <dsp:spPr>
        <a:xfrm>
          <a:off x="5845319" y="982489"/>
          <a:ext cx="5127426" cy="3309783"/>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latin typeface="Calibri" panose="020F0502020204030204" charset="0"/>
              <a:cs typeface="Calibri" panose="020F0502020204030204" charset="0"/>
            </a:rPr>
            <a:t>likelihood of an event or outcome occurring based on the occurrence of a previous event or outcome</a:t>
          </a:r>
          <a:endParaRPr lang="en-IN" sz="2600" kern="1200" dirty="0"/>
        </a:p>
        <a:p>
          <a:pPr marL="228600" lvl="1" indent="-228600" algn="l" defTabSz="1155700">
            <a:lnSpc>
              <a:spcPct val="90000"/>
            </a:lnSpc>
            <a:spcBef>
              <a:spcPct val="0"/>
            </a:spcBef>
            <a:spcAft>
              <a:spcPct val="15000"/>
            </a:spcAft>
            <a:buChar char="••"/>
          </a:pPr>
          <a:r>
            <a:rPr lang="en-US" sz="2600" kern="1200" dirty="0">
              <a:latin typeface="Calibri" panose="020F0502020204030204" charset="0"/>
              <a:cs typeface="Calibri" panose="020F0502020204030204" charset="0"/>
            </a:rPr>
            <a:t>calculated by multiplying the probability of the preceding event by the updated probability of the succeeding, or conditional, event</a:t>
          </a:r>
          <a:endParaRPr lang="en-IN" sz="2600" kern="1200" dirty="0"/>
        </a:p>
      </dsp:txBody>
      <dsp:txXfrm>
        <a:off x="5845319" y="982489"/>
        <a:ext cx="5127426" cy="33097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0A747-B645-421C-8CB6-C19913D571D8}">
      <dsp:nvSpPr>
        <dsp:cNvPr id="0" name=""/>
        <dsp:cNvSpPr/>
      </dsp:nvSpPr>
      <dsp:spPr>
        <a:xfrm>
          <a:off x="53" y="269128"/>
          <a:ext cx="5127426" cy="777600"/>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a:latin typeface="Calibri" panose="020F0502020204030204" charset="0"/>
              <a:cs typeface="Calibri" panose="020F0502020204030204" charset="0"/>
              <a:sym typeface="+mn-ea"/>
            </a:rPr>
            <a:t>Prior Probability</a:t>
          </a:r>
          <a:endParaRPr lang="en-IN" sz="2700" kern="1200" dirty="0"/>
        </a:p>
      </dsp:txBody>
      <dsp:txXfrm>
        <a:off x="53" y="269128"/>
        <a:ext cx="5127426" cy="777600"/>
      </dsp:txXfrm>
    </dsp:sp>
    <dsp:sp modelId="{C1D5F5A3-A95F-4C1A-85BA-19610E9CFF5B}">
      <dsp:nvSpPr>
        <dsp:cNvPr id="0" name=""/>
        <dsp:cNvSpPr/>
      </dsp:nvSpPr>
      <dsp:spPr>
        <a:xfrm>
          <a:off x="53" y="1046728"/>
          <a:ext cx="5127426" cy="321010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latin typeface="Calibri" panose="020F0502020204030204" charset="0"/>
              <a:cs typeface="Calibri" panose="020F0502020204030204" charset="0"/>
              <a:sym typeface="+mn-ea"/>
            </a:rPr>
            <a:t>the prior is what you believe about some quantity at particular point in time</a:t>
          </a:r>
          <a:endParaRPr lang="en-IN" sz="2700" kern="1200" dirty="0"/>
        </a:p>
        <a:p>
          <a:pPr marL="228600" lvl="1" indent="-228600" algn="l" defTabSz="1200150">
            <a:lnSpc>
              <a:spcPct val="90000"/>
            </a:lnSpc>
            <a:spcBef>
              <a:spcPct val="0"/>
            </a:spcBef>
            <a:spcAft>
              <a:spcPct val="15000"/>
            </a:spcAft>
            <a:buChar char="••"/>
          </a:pPr>
          <a:r>
            <a:rPr lang="en-US" sz="2700" kern="1200">
              <a:latin typeface="Calibri" panose="020F0502020204030204" charset="0"/>
              <a:cs typeface="Calibri" panose="020F0502020204030204" charset="0"/>
              <a:sym typeface="+mn-ea"/>
            </a:rPr>
            <a:t>tells you the relative likelihood of different values of some quantity (a parameter) "in the absence of data".</a:t>
          </a:r>
          <a:endParaRPr lang="en-IN" sz="2700" kern="1200" dirty="0"/>
        </a:p>
      </dsp:txBody>
      <dsp:txXfrm>
        <a:off x="53" y="1046728"/>
        <a:ext cx="5127426" cy="3210105"/>
      </dsp:txXfrm>
    </dsp:sp>
    <dsp:sp modelId="{99E73E76-0C68-4473-B1D0-A29994CDF6F0}">
      <dsp:nvSpPr>
        <dsp:cNvPr id="0" name=""/>
        <dsp:cNvSpPr/>
      </dsp:nvSpPr>
      <dsp:spPr>
        <a:xfrm>
          <a:off x="5845319" y="269128"/>
          <a:ext cx="5127426" cy="777600"/>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IN" sz="2700" kern="1200" dirty="0"/>
            <a:t>Posterior probability</a:t>
          </a:r>
        </a:p>
      </dsp:txBody>
      <dsp:txXfrm>
        <a:off x="5845319" y="269128"/>
        <a:ext cx="5127426" cy="777600"/>
      </dsp:txXfrm>
    </dsp:sp>
    <dsp:sp modelId="{AF899FEA-7384-4C0D-9812-69C8DE9AC265}">
      <dsp:nvSpPr>
        <dsp:cNvPr id="0" name=""/>
        <dsp:cNvSpPr/>
      </dsp:nvSpPr>
      <dsp:spPr>
        <a:xfrm>
          <a:off x="5845319" y="1046728"/>
          <a:ext cx="5127426" cy="321010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latin typeface="Calibri" panose="020F0502020204030204" charset="0"/>
              <a:cs typeface="Calibri" panose="020F0502020204030204" charset="0"/>
              <a:sym typeface="+mn-ea"/>
            </a:rPr>
            <a:t>posterior is your belief once additional information comes in</a:t>
          </a:r>
          <a:endParaRPr lang="en-IN" sz="2700" kern="1200" dirty="0"/>
        </a:p>
        <a:p>
          <a:pPr marL="228600" lvl="1" indent="-228600" algn="l" defTabSz="1200150">
            <a:lnSpc>
              <a:spcPct val="90000"/>
            </a:lnSpc>
            <a:spcBef>
              <a:spcPct val="0"/>
            </a:spcBef>
            <a:spcAft>
              <a:spcPct val="15000"/>
            </a:spcAft>
            <a:buChar char="••"/>
          </a:pPr>
          <a:r>
            <a:rPr lang="en-US" sz="2700" kern="1200" dirty="0">
              <a:latin typeface="Calibri" panose="020F0502020204030204" charset="0"/>
              <a:cs typeface="Calibri" panose="020F0502020204030204" charset="0"/>
              <a:sym typeface="+mn-ea"/>
            </a:rPr>
            <a:t>This probability, wherein you condition on the data, is your posterior.</a:t>
          </a:r>
          <a:endParaRPr lang="en-IN" sz="2700" kern="1200" dirty="0"/>
        </a:p>
        <a:p>
          <a:pPr marL="228600" lvl="1" indent="-228600" algn="l" defTabSz="1200150">
            <a:lnSpc>
              <a:spcPct val="90000"/>
            </a:lnSpc>
            <a:spcBef>
              <a:spcPct val="0"/>
            </a:spcBef>
            <a:spcAft>
              <a:spcPct val="15000"/>
            </a:spcAft>
            <a:buChar char="••"/>
          </a:pPr>
          <a:r>
            <a:rPr lang="en-US" sz="2700" kern="1200">
              <a:latin typeface="Calibri" panose="020F0502020204030204" charset="0"/>
              <a:cs typeface="Calibri" panose="020F0502020204030204" charset="0"/>
              <a:sym typeface="+mn-ea"/>
            </a:rPr>
            <a:t>tells you how you'd revise those beliefs "in the presence of data".</a:t>
          </a:r>
          <a:endParaRPr lang="en-IN" sz="2700" kern="1200" dirty="0"/>
        </a:p>
      </dsp:txBody>
      <dsp:txXfrm>
        <a:off x="5845319" y="1046728"/>
        <a:ext cx="5127426" cy="32101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50DB1-AEB3-485A-BA1E-222491317868}">
      <dsp:nvSpPr>
        <dsp:cNvPr id="0" name=""/>
        <dsp:cNvSpPr/>
      </dsp:nvSpPr>
      <dsp:spPr>
        <a:xfrm>
          <a:off x="9644" y="1398230"/>
          <a:ext cx="2882503" cy="1729501"/>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a:t>Find all the other records with the same predictor profile (i.e., where the predictor values are the same).</a:t>
          </a:r>
        </a:p>
      </dsp:txBody>
      <dsp:txXfrm>
        <a:off x="60299" y="1448885"/>
        <a:ext cx="2781193" cy="1628191"/>
      </dsp:txXfrm>
    </dsp:sp>
    <dsp:sp modelId="{E1DE1F6F-9B81-4F6E-A3C5-C297116B8F81}">
      <dsp:nvSpPr>
        <dsp:cNvPr id="0" name=""/>
        <dsp:cNvSpPr/>
      </dsp:nvSpPr>
      <dsp:spPr>
        <a:xfrm>
          <a:off x="3180397" y="1905551"/>
          <a:ext cx="611090" cy="714860"/>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IN" sz="1700" kern="1200"/>
        </a:p>
      </dsp:txBody>
      <dsp:txXfrm>
        <a:off x="3180397" y="2048523"/>
        <a:ext cx="427763" cy="428916"/>
      </dsp:txXfrm>
    </dsp:sp>
    <dsp:sp modelId="{E2D5F3DA-6427-4ABF-9ACB-59029140D6F4}">
      <dsp:nvSpPr>
        <dsp:cNvPr id="0" name=""/>
        <dsp:cNvSpPr/>
      </dsp:nvSpPr>
      <dsp:spPr>
        <a:xfrm>
          <a:off x="4045148" y="1398230"/>
          <a:ext cx="2882503" cy="1729501"/>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a:t>Determine what classes the records belong to and which class is most prevalent.</a:t>
          </a:r>
          <a:endParaRPr lang="en-IN" sz="2100" kern="1200" dirty="0"/>
        </a:p>
      </dsp:txBody>
      <dsp:txXfrm>
        <a:off x="4095803" y="1448885"/>
        <a:ext cx="2781193" cy="1628191"/>
      </dsp:txXfrm>
    </dsp:sp>
    <dsp:sp modelId="{6C1A0761-D25D-48E1-9345-A7080A1F42CA}">
      <dsp:nvSpPr>
        <dsp:cNvPr id="0" name=""/>
        <dsp:cNvSpPr/>
      </dsp:nvSpPr>
      <dsp:spPr>
        <a:xfrm>
          <a:off x="7215901" y="1905551"/>
          <a:ext cx="611090" cy="714860"/>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IN" sz="1700" kern="1200"/>
        </a:p>
      </dsp:txBody>
      <dsp:txXfrm>
        <a:off x="7215901" y="2048523"/>
        <a:ext cx="427763" cy="428916"/>
      </dsp:txXfrm>
    </dsp:sp>
    <dsp:sp modelId="{17A21090-8311-4775-9F62-9A5236BB540E}">
      <dsp:nvSpPr>
        <dsp:cNvPr id="0" name=""/>
        <dsp:cNvSpPr/>
      </dsp:nvSpPr>
      <dsp:spPr>
        <a:xfrm>
          <a:off x="8080652" y="1398230"/>
          <a:ext cx="2882503" cy="1729501"/>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a:t>Assign that class to the new record.</a:t>
          </a:r>
          <a:endParaRPr lang="en-IN" sz="2100" kern="1200" dirty="0"/>
        </a:p>
      </dsp:txBody>
      <dsp:txXfrm>
        <a:off x="8131307" y="1448885"/>
        <a:ext cx="2781193" cy="16281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57a35924d_0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457a35924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221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7f5a4ca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7f5a4ca3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47f5a4ca3d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31</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7f5a4ca3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7f5a4ca3d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47f5a4ca3d_0_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32</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7f5a4ca3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7f5a4ca3d_0_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47f5a4ca3d_0_6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33</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7f5a4ca3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7f5a4ca3d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47f5a4ca3d_0_2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34</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7f5a4ca3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7f5a4ca3d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47f5a4ca3d_0_3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35</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7f5a4ca3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7f5a4ca3d_0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47f5a4ca3d_0_4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36</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7f5a4ca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7f5a4ca3d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47f5a4ca3d_0_5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37</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57a35924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457a3592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57a35924d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57a35924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57a35924d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457a3592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57a35924d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457a35924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57a35924d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457a35924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57a35924d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457a35924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57a35924d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457a35924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0" name="Google Shape;20;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6" name="Google Shape;26;p3"/>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2" name="Google Shape;32;p4"/>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8" name="Google Shape;38;p5"/>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5"/>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5"/>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45" name="Google Shape;45;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6"/>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75" name="Google Shape;75;p10"/>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Google Shape;76;p10"/>
          <p:cNvSpPr txBox="1">
            <a:spLocks noGrp="1"/>
          </p:cNvSpPr>
          <p:nvPr>
            <p:ph type="ftr" idx="11"/>
          </p:nvPr>
        </p:nvSpPr>
        <p:spPr>
          <a:xfrm>
            <a:off x="4165600" y="6477000"/>
            <a:ext cx="38607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0"/>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80" name="Google Shape;80;p1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ndara"/>
                <a:ea typeface="Candara"/>
                <a:cs typeface="Candara"/>
                <a:sym typeface="Candara"/>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ndara"/>
                <a:ea typeface="Candara"/>
                <a:cs typeface="Candara"/>
                <a:sym typeface="Candara"/>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ndara"/>
                <a:ea typeface="Candara"/>
                <a:cs typeface="Candara"/>
                <a:sym typeface="Candara"/>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ndara"/>
                <a:ea typeface="Candara"/>
                <a:cs typeface="Candara"/>
                <a:sym typeface="Candara"/>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1" name="Google Shape;81;p11"/>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2" name="Google Shape;82;p11"/>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1"/>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1"/>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C56D873-97C6-47A7-BB6A-DBF4BB67CD4D}"/>
              </a:ext>
            </a:extLst>
          </p:cNvPr>
          <p:cNvSpPr>
            <a:spLocks noGrp="1"/>
          </p:cNvSpPr>
          <p:nvPr>
            <p:ph type="dt" sz="half" idx="10"/>
          </p:nvPr>
        </p:nvSpPr>
        <p:spPr/>
        <p:txBody>
          <a:bodyPr/>
          <a:lstStyle>
            <a:lvl1pPr>
              <a:defRPr/>
            </a:lvl1pPr>
          </a:lstStyle>
          <a:p>
            <a:pPr>
              <a:defRPr/>
            </a:pPr>
            <a:fld id="{5250F9F9-A2B3-43C7-ACBF-4CFD4B2A8B6F}" type="datetime5">
              <a:rPr lang="en-US"/>
              <a:pPr>
                <a:defRPr/>
              </a:pPr>
              <a:t>26-Jun-19</a:t>
            </a:fld>
            <a:endParaRPr lang="en-US" dirty="0"/>
          </a:p>
        </p:txBody>
      </p:sp>
      <p:sp>
        <p:nvSpPr>
          <p:cNvPr id="6" name="Footer Placeholder 4">
            <a:extLst>
              <a:ext uri="{FF2B5EF4-FFF2-40B4-BE49-F238E27FC236}">
                <a16:creationId xmlns:a16="http://schemas.microsoft.com/office/drawing/2014/main" id="{5F28454C-8137-40F3-972F-CB8EFD92A78A}"/>
              </a:ext>
            </a:extLst>
          </p:cNvPr>
          <p:cNvSpPr>
            <a:spLocks noGrp="1"/>
          </p:cNvSpPr>
          <p:nvPr>
            <p:ph type="ftr" sz="quarter" idx="11"/>
          </p:nvPr>
        </p:nvSpPr>
        <p:spPr/>
        <p:txBody>
          <a:bodyPr/>
          <a:lstStyle>
            <a:lvl1pPr>
              <a:defRPr/>
            </a:lvl1pPr>
          </a:lstStyle>
          <a:p>
            <a:pPr>
              <a:defRPr/>
            </a:pPr>
            <a:r>
              <a:rPr lang="en-US" dirty="0"/>
              <a:t>Sowmya Vivek</a:t>
            </a:r>
          </a:p>
        </p:txBody>
      </p:sp>
      <p:sp>
        <p:nvSpPr>
          <p:cNvPr id="7" name="Slide Number Placeholder 5">
            <a:extLst>
              <a:ext uri="{FF2B5EF4-FFF2-40B4-BE49-F238E27FC236}">
                <a16:creationId xmlns:a16="http://schemas.microsoft.com/office/drawing/2014/main" id="{7B922362-D995-48DB-8A3D-CF375E5CC4C3}"/>
              </a:ext>
            </a:extLst>
          </p:cNvPr>
          <p:cNvSpPr>
            <a:spLocks noGrp="1"/>
          </p:cNvSpPr>
          <p:nvPr>
            <p:ph type="sldNum" sz="quarter" idx="12"/>
          </p:nvPr>
        </p:nvSpPr>
        <p:spPr/>
        <p:txBody>
          <a:bodyPr/>
          <a:lstStyle>
            <a:lvl1pPr>
              <a:defRPr/>
            </a:lvl1pPr>
          </a:lstStyle>
          <a:p>
            <a:fld id="{EEB7ACE4-44D6-4AF5-B36F-8251677BAB15}" type="slidenum">
              <a:rPr lang="en-US" altLang="en-US"/>
              <a:pPr/>
              <a:t>‹#›</a:t>
            </a:fld>
            <a:endParaRPr lang="en-US" altLang="en-US"/>
          </a:p>
        </p:txBody>
      </p:sp>
    </p:spTree>
    <p:extLst>
      <p:ext uri="{BB962C8B-B14F-4D97-AF65-F5344CB8AC3E}">
        <p14:creationId xmlns:p14="http://schemas.microsoft.com/office/powerpoint/2010/main" val="5300816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1"/>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 descr="E:\Brand &amp; all that\Greatlearning Logo\Greatlearning Logo.jpg"/>
          <p:cNvPicPr preferRelativeResize="0"/>
          <p:nvPr/>
        </p:nvPicPr>
        <p:blipFill rotWithShape="1">
          <a:blip r:embed="rId7">
            <a:alphaModFix/>
          </a:blip>
          <a:srcRect l="19363" t="19598" r="17929" b="71116"/>
          <a:stretch/>
        </p:blipFill>
        <p:spPr>
          <a:xfrm>
            <a:off x="8197850" y="317500"/>
            <a:ext cx="3598862" cy="5651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5" name="Google Shape;55;p7"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56" name="Google Shape;56;p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57" name="Google Shape;57;p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9"/>
          <p:cNvSpPr txBox="1"/>
          <p:nvPr/>
        </p:nvSpPr>
        <p:spPr>
          <a:xfrm>
            <a:off x="0" y="0"/>
            <a:ext cx="5079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9"/>
          <p:cNvSpPr txBox="1"/>
          <p:nvPr/>
        </p:nvSpPr>
        <p:spPr>
          <a:xfrm>
            <a:off x="0" y="685800"/>
            <a:ext cx="5079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8" name="Google Shape;68;p9" descr="E:\Brand &amp; all that\Greatlearning Logo\Greatlearning Logo.jpg"/>
          <p:cNvPicPr preferRelativeResize="0"/>
          <p:nvPr/>
        </p:nvPicPr>
        <p:blipFill rotWithShape="1">
          <a:blip r:embed="rId5">
            <a:alphaModFix/>
          </a:blip>
          <a:srcRect l="19364" t="19598" r="17928" b="71115"/>
          <a:stretch/>
        </p:blipFill>
        <p:spPr>
          <a:xfrm>
            <a:off x="8197850" y="317500"/>
            <a:ext cx="3598863" cy="565151"/>
          </a:xfrm>
          <a:prstGeom prst="rect">
            <a:avLst/>
          </a:prstGeom>
          <a:noFill/>
          <a:ln>
            <a:noFill/>
          </a:ln>
        </p:spPr>
      </p:pic>
      <p:sp>
        <p:nvSpPr>
          <p:cNvPr id="69" name="Google Shape;69;p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70" name="Google Shape;70;p9"/>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9"/>
          <p:cNvSpPr txBox="1">
            <a:spLocks noGrp="1"/>
          </p:cNvSpPr>
          <p:nvPr>
            <p:ph type="ftr" idx="11"/>
          </p:nvPr>
        </p:nvSpPr>
        <p:spPr>
          <a:xfrm>
            <a:off x="4165600" y="6477000"/>
            <a:ext cx="38607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9"/>
          <p:cNvSpPr txBox="1">
            <a:spLocks noGrp="1"/>
          </p:cNvSpPr>
          <p:nvPr>
            <p:ph type="sldNum" idx="12"/>
          </p:nvPr>
        </p:nvSpPr>
        <p:spPr>
          <a:xfrm>
            <a:off x="8737600" y="647700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6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emf"/><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archive.ics.uci.edu/ml/machine-learning-databases/pima-indians-diabetes/pima-indians-diabetes.data"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888/notebooks/Downloads/M3%20W3-%20Case%20study%20-%20NB.ipynb#Objectiv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2"/>
          <p:cNvSpPr txBox="1">
            <a:spLocks noGrp="1"/>
          </p:cNvSpPr>
          <p:nvPr>
            <p:ph type="ctrTitle"/>
          </p:nvPr>
        </p:nvSpPr>
        <p:spPr>
          <a:xfrm>
            <a:off x="2438400" y="279717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None/>
            </a:pPr>
            <a:r>
              <a:rPr lang="en-IN"/>
              <a:t>Logistic Regression and Naive Bayes Classifier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a:latin typeface="Times New Roman"/>
                <a:ea typeface="Times New Roman"/>
                <a:cs typeface="Times New Roman"/>
                <a:sym typeface="Times New Roman"/>
              </a:rPr>
              <a:t>Probability Examples</a:t>
            </a:r>
            <a:endParaRPr sz="3600"/>
          </a:p>
        </p:txBody>
      </p:sp>
      <p:sp>
        <p:nvSpPr>
          <p:cNvPr id="124" name="Google Shape;124;p17"/>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Given the value of predictor (variable x), the model estimates the probability that the new data point belongs to a given class “A”. Probability values can range between 0 and 1. </a:t>
            </a:r>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p:txBody>
      </p:sp>
      <p:pic>
        <p:nvPicPr>
          <p:cNvPr id="125" name="Google Shape;125;p17"/>
          <p:cNvPicPr preferRelativeResize="0"/>
          <p:nvPr/>
        </p:nvPicPr>
        <p:blipFill rotWithShape="1">
          <a:blip r:embed="rId3">
            <a:alphaModFix/>
          </a:blip>
          <a:srcRect/>
          <a:stretch/>
        </p:blipFill>
        <p:spPr>
          <a:xfrm>
            <a:off x="1968758" y="3325722"/>
            <a:ext cx="7102464" cy="23304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a:latin typeface="Times New Roman"/>
                <a:ea typeface="Times New Roman"/>
                <a:cs typeface="Times New Roman"/>
                <a:sym typeface="Times New Roman"/>
              </a:rPr>
              <a:t>Confusion Matrix</a:t>
            </a:r>
            <a:endParaRPr sz="3600">
              <a:latin typeface="Times New Roman"/>
              <a:ea typeface="Times New Roman"/>
              <a:cs typeface="Times New Roman"/>
              <a:sym typeface="Times New Roman"/>
            </a:endParaRPr>
          </a:p>
        </p:txBody>
      </p:sp>
      <p:sp>
        <p:nvSpPr>
          <p:cNvPr id="131" name="Google Shape;131;p18"/>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Well, it is a performance measurement for machine learning classification problem where output can be two or more classes. It is a table with 4 different combinations of predicted and actual values.</a:t>
            </a:r>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p:txBody>
      </p:sp>
      <p:pic>
        <p:nvPicPr>
          <p:cNvPr id="132" name="Google Shape;132;p18" descr="C:\Users\Stock_BGL\Desktop\1.png"/>
          <p:cNvPicPr preferRelativeResize="0"/>
          <p:nvPr/>
        </p:nvPicPr>
        <p:blipFill rotWithShape="1">
          <a:blip r:embed="rId3">
            <a:alphaModFix/>
          </a:blip>
          <a:srcRect/>
          <a:stretch/>
        </p:blipFill>
        <p:spPr>
          <a:xfrm>
            <a:off x="3537993" y="3296919"/>
            <a:ext cx="3829458" cy="26858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B1F6-8F85-43A2-83CC-57AFDA4B1C8E}"/>
              </a:ext>
            </a:extLst>
          </p:cNvPr>
          <p:cNvSpPr>
            <a:spLocks noGrp="1"/>
          </p:cNvSpPr>
          <p:nvPr>
            <p:ph type="title"/>
          </p:nvPr>
        </p:nvSpPr>
        <p:spPr/>
        <p:txBody>
          <a:bodyPr>
            <a:normAutofit/>
          </a:bodyPr>
          <a:lstStyle/>
          <a:p>
            <a:r>
              <a:rPr lang="en-IN" dirty="0"/>
              <a:t>Confusion matrix</a:t>
            </a:r>
          </a:p>
        </p:txBody>
      </p:sp>
      <p:graphicFrame>
        <p:nvGraphicFramePr>
          <p:cNvPr id="7" name="Content Placeholder 6">
            <a:extLst>
              <a:ext uri="{FF2B5EF4-FFF2-40B4-BE49-F238E27FC236}">
                <a16:creationId xmlns:a16="http://schemas.microsoft.com/office/drawing/2014/main" id="{73C85859-C630-4649-AAEC-81EB1DFFD2F3}"/>
              </a:ext>
            </a:extLst>
          </p:cNvPr>
          <p:cNvGraphicFramePr>
            <a:graphicFrameLocks noGrp="1"/>
          </p:cNvGraphicFramePr>
          <p:nvPr>
            <p:ph idx="1"/>
            <p:extLst/>
          </p:nvPr>
        </p:nvGraphicFramePr>
        <p:xfrm>
          <a:off x="1796430" y="1435528"/>
          <a:ext cx="2467409" cy="3088640"/>
        </p:xfrm>
        <a:graphic>
          <a:graphicData uri="http://schemas.openxmlformats.org/drawingml/2006/table">
            <a:tbl>
              <a:tblPr>
                <a:tableStyleId>{5940675A-B579-460E-94D1-54222C63F5DA}</a:tableStyleId>
              </a:tblPr>
              <a:tblGrid>
                <a:gridCol w="462968">
                  <a:extLst>
                    <a:ext uri="{9D8B030D-6E8A-4147-A177-3AD203B41FA5}">
                      <a16:colId xmlns:a16="http://schemas.microsoft.com/office/drawing/2014/main" val="3927050299"/>
                    </a:ext>
                  </a:extLst>
                </a:gridCol>
                <a:gridCol w="442807">
                  <a:extLst>
                    <a:ext uri="{9D8B030D-6E8A-4147-A177-3AD203B41FA5}">
                      <a16:colId xmlns:a16="http://schemas.microsoft.com/office/drawing/2014/main" val="3956290648"/>
                    </a:ext>
                  </a:extLst>
                </a:gridCol>
                <a:gridCol w="780817">
                  <a:extLst>
                    <a:ext uri="{9D8B030D-6E8A-4147-A177-3AD203B41FA5}">
                      <a16:colId xmlns:a16="http://schemas.microsoft.com/office/drawing/2014/main" val="2221457942"/>
                    </a:ext>
                  </a:extLst>
                </a:gridCol>
                <a:gridCol w="780817">
                  <a:extLst>
                    <a:ext uri="{9D8B030D-6E8A-4147-A177-3AD203B41FA5}">
                      <a16:colId xmlns:a16="http://schemas.microsoft.com/office/drawing/2014/main" val="3914014423"/>
                    </a:ext>
                  </a:extLst>
                </a:gridCol>
              </a:tblGrid>
              <a:tr h="447040">
                <a:tc rowSpan="2" gridSpan="2">
                  <a:txBody>
                    <a:bodyPr/>
                    <a:lstStyle/>
                    <a:p>
                      <a:endParaRPr lang="en-IN" sz="2100" dirty="0"/>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IN"/>
                    </a:p>
                  </a:txBody>
                  <a:tcPr/>
                </a:tc>
                <a:tc gridSpan="2">
                  <a:txBody>
                    <a:bodyPr/>
                    <a:lstStyle/>
                    <a:p>
                      <a:r>
                        <a:rPr lang="en-IN" sz="2100" b="1" dirty="0"/>
                        <a:t>Predicted</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tc>
                <a:extLst>
                  <a:ext uri="{0D108BD9-81ED-4DB2-BD59-A6C34878D82A}">
                    <a16:rowId xmlns:a16="http://schemas.microsoft.com/office/drawing/2014/main" val="3173204134"/>
                  </a:ext>
                </a:extLst>
              </a:tr>
              <a:tr h="447040">
                <a:tc gridSpan="2" vMerge="1">
                  <a:txBody>
                    <a:bodyPr/>
                    <a:lstStyle/>
                    <a:p>
                      <a:endParaRPr lang="en-IN" dirty="0"/>
                    </a:p>
                  </a:txBody>
                  <a:tcPr/>
                </a:tc>
                <a:tc hMerge="1" vMerge="1">
                  <a:txBody>
                    <a:bodyPr/>
                    <a:lstStyle/>
                    <a:p>
                      <a:endParaRPr lang="en-IN" dirty="0"/>
                    </a:p>
                  </a:txBody>
                  <a:tcPr/>
                </a:tc>
                <a:tc>
                  <a:txBody>
                    <a:bodyPr/>
                    <a:lstStyle/>
                    <a:p>
                      <a:pPr algn="ctr"/>
                      <a:r>
                        <a:rPr lang="en-IN" sz="2100" dirty="0"/>
                        <a:t>0</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100" dirty="0"/>
                        <a:t>1</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4336912"/>
                  </a:ext>
                </a:extLst>
              </a:tr>
              <a:tr h="884277">
                <a:tc rowSpan="2">
                  <a:txBody>
                    <a:bodyPr/>
                    <a:lstStyle/>
                    <a:p>
                      <a:pPr algn="ctr"/>
                      <a:r>
                        <a:rPr lang="en-IN" sz="2100" b="1" dirty="0"/>
                        <a:t>Observed</a:t>
                      </a:r>
                    </a:p>
                  </a:txBody>
                  <a:tcPr marL="121920" marR="121920" marT="60960" marB="60960" vert="vert27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100" dirty="0"/>
                        <a:t>0</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b="1" dirty="0"/>
                        <a:t>TN</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IN" sz="3200" b="1" dirty="0"/>
                        <a:t>FP</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1274310133"/>
                  </a:ext>
                </a:extLst>
              </a:tr>
              <a:tr h="884277">
                <a:tc vMerge="1">
                  <a:txBody>
                    <a:bodyPr/>
                    <a:lstStyle/>
                    <a:p>
                      <a:endParaRPr lang="en-IN" dirty="0"/>
                    </a:p>
                  </a:txBody>
                  <a:tcPr/>
                </a:tc>
                <a:tc>
                  <a:txBody>
                    <a:bodyPr/>
                    <a:lstStyle/>
                    <a:p>
                      <a:r>
                        <a:rPr lang="en-IN" sz="2100" dirty="0"/>
                        <a:t>1</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b="1" dirty="0"/>
                        <a:t>FN</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a:r>
                        <a:rPr lang="en-IN" sz="3200" b="1" dirty="0"/>
                        <a:t>TP</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4229231867"/>
                  </a:ext>
                </a:extLst>
              </a:tr>
            </a:tbl>
          </a:graphicData>
        </a:graphic>
      </p:graphicFrame>
      <p:sp>
        <p:nvSpPr>
          <p:cNvPr id="17" name="Callout: Up Arrow 16">
            <a:extLst>
              <a:ext uri="{FF2B5EF4-FFF2-40B4-BE49-F238E27FC236}">
                <a16:creationId xmlns:a16="http://schemas.microsoft.com/office/drawing/2014/main" id="{7927A519-9EA8-4801-9514-7F55D2E9CEED}"/>
              </a:ext>
            </a:extLst>
          </p:cNvPr>
          <p:cNvSpPr/>
          <p:nvPr/>
        </p:nvSpPr>
        <p:spPr>
          <a:xfrm>
            <a:off x="838200" y="4267634"/>
            <a:ext cx="4512000" cy="1154839"/>
          </a:xfrm>
          <a:prstGeom prst="upArrowCallout">
            <a:avLst>
              <a:gd name="adj1" fmla="val 64483"/>
              <a:gd name="adj2" fmla="val 46458"/>
              <a:gd name="adj3" fmla="val 17275"/>
              <a:gd name="adj4" fmla="val 70127"/>
            </a:avLst>
          </a:prstGeom>
        </p:spPr>
        <p:style>
          <a:lnRef idx="2">
            <a:schemeClr val="dk1"/>
          </a:lnRef>
          <a:fillRef idx="1">
            <a:schemeClr val="lt1"/>
          </a:fillRef>
          <a:effectRef idx="0">
            <a:schemeClr val="dk1"/>
          </a:effectRef>
          <a:fontRef idx="minor">
            <a:schemeClr val="dk1"/>
          </a:fontRef>
        </p:style>
        <p:txBody>
          <a:bodyPr wrap="square" lIns="144000" tIns="96000" rIns="144000" bIns="96000" anchor="ctr">
            <a:noAutofit/>
          </a:bodyPr>
          <a:lstStyle/>
          <a:p>
            <a:pPr algn="ctr"/>
            <a:r>
              <a:rPr lang="en-IN" sz="1733" i="1" dirty="0"/>
              <a:t>Employees </a:t>
            </a:r>
            <a:r>
              <a:rPr lang="en-IN" sz="1733" b="1" i="1" dirty="0"/>
              <a:t>who will actually attrite </a:t>
            </a:r>
            <a:r>
              <a:rPr lang="en-IN" sz="1733" i="1" dirty="0"/>
              <a:t>but predicted as </a:t>
            </a:r>
            <a:r>
              <a:rPr lang="en-IN" sz="1733" b="1" i="1" dirty="0"/>
              <a:t>will not attrite</a:t>
            </a:r>
          </a:p>
        </p:txBody>
      </p:sp>
      <p:sp>
        <p:nvSpPr>
          <p:cNvPr id="20" name="Arrow: Left 19">
            <a:extLst>
              <a:ext uri="{FF2B5EF4-FFF2-40B4-BE49-F238E27FC236}">
                <a16:creationId xmlns:a16="http://schemas.microsoft.com/office/drawing/2014/main" id="{865E79F5-2BBA-458B-B187-1B5FF8209E0D}"/>
              </a:ext>
            </a:extLst>
          </p:cNvPr>
          <p:cNvSpPr/>
          <p:nvPr/>
        </p:nvSpPr>
        <p:spPr>
          <a:xfrm>
            <a:off x="4412523" y="2184919"/>
            <a:ext cx="4512000" cy="1163853"/>
          </a:xfrm>
          <a:prstGeom prst="leftArrow">
            <a:avLst>
              <a:gd name="adj1" fmla="val 68773"/>
              <a:gd name="adj2" fmla="val 50000"/>
            </a:avLst>
          </a:prstGeom>
        </p:spPr>
        <p:style>
          <a:lnRef idx="2">
            <a:schemeClr val="dk1"/>
          </a:lnRef>
          <a:fillRef idx="1">
            <a:schemeClr val="lt1"/>
          </a:fillRef>
          <a:effectRef idx="0">
            <a:schemeClr val="dk1"/>
          </a:effectRef>
          <a:fontRef idx="minor">
            <a:schemeClr val="dk1"/>
          </a:fontRef>
        </p:style>
        <p:txBody>
          <a:bodyPr wrap="square" lIns="144000" tIns="96000" rIns="144000" bIns="96000" anchor="ctr">
            <a:noAutofit/>
          </a:bodyPr>
          <a:lstStyle/>
          <a:p>
            <a:pPr algn="ctr"/>
            <a:r>
              <a:rPr lang="en-IN" sz="1733" i="1" dirty="0">
                <a:latin typeface="+mj-lt"/>
              </a:rPr>
              <a:t>Employees who will actually not attrite but predicted as will attrite</a:t>
            </a:r>
          </a:p>
        </p:txBody>
      </p:sp>
    </p:spTree>
    <p:extLst>
      <p:ext uri="{BB962C8B-B14F-4D97-AF65-F5344CB8AC3E}">
        <p14:creationId xmlns:p14="http://schemas.microsoft.com/office/powerpoint/2010/main" val="163663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righ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B1F6-8F85-43A2-83CC-57AFDA4B1C8E}"/>
              </a:ext>
            </a:extLst>
          </p:cNvPr>
          <p:cNvSpPr>
            <a:spLocks noGrp="1"/>
          </p:cNvSpPr>
          <p:nvPr>
            <p:ph type="title"/>
          </p:nvPr>
        </p:nvSpPr>
        <p:spPr/>
        <p:txBody>
          <a:bodyPr>
            <a:normAutofit/>
          </a:bodyPr>
          <a:lstStyle/>
          <a:p>
            <a:r>
              <a:rPr lang="en-IN" dirty="0"/>
              <a:t>Confusion Matrix</a:t>
            </a:r>
          </a:p>
        </p:txBody>
      </p:sp>
      <p:graphicFrame>
        <p:nvGraphicFramePr>
          <p:cNvPr id="7" name="Content Placeholder 6">
            <a:extLst>
              <a:ext uri="{FF2B5EF4-FFF2-40B4-BE49-F238E27FC236}">
                <a16:creationId xmlns:a16="http://schemas.microsoft.com/office/drawing/2014/main" id="{73C85859-C630-4649-AAEC-81EB1DFFD2F3}"/>
              </a:ext>
            </a:extLst>
          </p:cNvPr>
          <p:cNvGraphicFramePr>
            <a:graphicFrameLocks noGrp="1"/>
          </p:cNvGraphicFramePr>
          <p:nvPr>
            <p:ph idx="1"/>
          </p:nvPr>
        </p:nvGraphicFramePr>
        <p:xfrm>
          <a:off x="550744" y="1760660"/>
          <a:ext cx="2467410" cy="3088640"/>
        </p:xfrm>
        <a:graphic>
          <a:graphicData uri="http://schemas.openxmlformats.org/drawingml/2006/table">
            <a:tbl>
              <a:tblPr>
                <a:tableStyleId>{5940675A-B579-460E-94D1-54222C63F5DA}</a:tableStyleId>
              </a:tblPr>
              <a:tblGrid>
                <a:gridCol w="462968">
                  <a:extLst>
                    <a:ext uri="{9D8B030D-6E8A-4147-A177-3AD203B41FA5}">
                      <a16:colId xmlns:a16="http://schemas.microsoft.com/office/drawing/2014/main" val="3927050299"/>
                    </a:ext>
                  </a:extLst>
                </a:gridCol>
                <a:gridCol w="442807">
                  <a:extLst>
                    <a:ext uri="{9D8B030D-6E8A-4147-A177-3AD203B41FA5}">
                      <a16:colId xmlns:a16="http://schemas.microsoft.com/office/drawing/2014/main" val="3956290648"/>
                    </a:ext>
                  </a:extLst>
                </a:gridCol>
                <a:gridCol w="731704">
                  <a:extLst>
                    <a:ext uri="{9D8B030D-6E8A-4147-A177-3AD203B41FA5}">
                      <a16:colId xmlns:a16="http://schemas.microsoft.com/office/drawing/2014/main" val="2221457942"/>
                    </a:ext>
                  </a:extLst>
                </a:gridCol>
                <a:gridCol w="829931">
                  <a:extLst>
                    <a:ext uri="{9D8B030D-6E8A-4147-A177-3AD203B41FA5}">
                      <a16:colId xmlns:a16="http://schemas.microsoft.com/office/drawing/2014/main" val="3914014423"/>
                    </a:ext>
                  </a:extLst>
                </a:gridCol>
              </a:tblGrid>
              <a:tr h="447040">
                <a:tc rowSpan="2" gridSpan="2">
                  <a:txBody>
                    <a:bodyPr/>
                    <a:lstStyle/>
                    <a:p>
                      <a:endParaRPr lang="en-IN" sz="2100" dirty="0"/>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IN"/>
                    </a:p>
                  </a:txBody>
                  <a:tcPr/>
                </a:tc>
                <a:tc gridSpan="2">
                  <a:txBody>
                    <a:bodyPr/>
                    <a:lstStyle/>
                    <a:p>
                      <a:r>
                        <a:rPr lang="en-IN" sz="2100" b="1" dirty="0"/>
                        <a:t>Predicted</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tc>
                <a:extLst>
                  <a:ext uri="{0D108BD9-81ED-4DB2-BD59-A6C34878D82A}">
                    <a16:rowId xmlns:a16="http://schemas.microsoft.com/office/drawing/2014/main" val="3173204134"/>
                  </a:ext>
                </a:extLst>
              </a:tr>
              <a:tr h="447040">
                <a:tc gridSpan="2" vMerge="1">
                  <a:txBody>
                    <a:bodyPr/>
                    <a:lstStyle/>
                    <a:p>
                      <a:endParaRPr lang="en-IN" dirty="0"/>
                    </a:p>
                  </a:txBody>
                  <a:tcPr/>
                </a:tc>
                <a:tc hMerge="1" vMerge="1">
                  <a:txBody>
                    <a:bodyPr/>
                    <a:lstStyle/>
                    <a:p>
                      <a:endParaRPr lang="en-IN" dirty="0"/>
                    </a:p>
                  </a:txBody>
                  <a:tcPr/>
                </a:tc>
                <a:tc>
                  <a:txBody>
                    <a:bodyPr/>
                    <a:lstStyle/>
                    <a:p>
                      <a:pPr algn="ctr"/>
                      <a:r>
                        <a:rPr lang="en-IN" sz="2100" dirty="0"/>
                        <a:t>0</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100" dirty="0"/>
                        <a:t>1</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4336912"/>
                  </a:ext>
                </a:extLst>
              </a:tr>
              <a:tr h="884277">
                <a:tc rowSpan="2">
                  <a:txBody>
                    <a:bodyPr/>
                    <a:lstStyle/>
                    <a:p>
                      <a:pPr algn="ctr"/>
                      <a:r>
                        <a:rPr lang="en-IN" sz="2100" b="1" dirty="0"/>
                        <a:t>Observed</a:t>
                      </a:r>
                    </a:p>
                  </a:txBody>
                  <a:tcPr marL="121920" marR="121920" marT="60960" marB="60960" vert="vert27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100" dirty="0"/>
                        <a:t>0</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b="1" dirty="0"/>
                        <a:t>TN</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IN" sz="3200" b="1" dirty="0"/>
                        <a:t>FP</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1274310133"/>
                  </a:ext>
                </a:extLst>
              </a:tr>
              <a:tr h="884277">
                <a:tc vMerge="1">
                  <a:txBody>
                    <a:bodyPr/>
                    <a:lstStyle/>
                    <a:p>
                      <a:endParaRPr lang="en-IN" dirty="0"/>
                    </a:p>
                  </a:txBody>
                  <a:tcPr/>
                </a:tc>
                <a:tc>
                  <a:txBody>
                    <a:bodyPr/>
                    <a:lstStyle/>
                    <a:p>
                      <a:r>
                        <a:rPr lang="en-IN" sz="2100" dirty="0"/>
                        <a:t>1</a:t>
                      </a:r>
                    </a:p>
                  </a:txBody>
                  <a:tcPr marL="121920" marR="121920" marT="60960" marB="6096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200" b="1" dirty="0"/>
                        <a:t>FN</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a:r>
                        <a:rPr lang="en-IN" sz="3200" b="1" dirty="0"/>
                        <a:t>TP</a:t>
                      </a:r>
                    </a:p>
                  </a:txBody>
                  <a:tcPr marL="121920" marR="121920" marT="60960" marB="609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4229231867"/>
                  </a:ext>
                </a:extLst>
              </a:tr>
            </a:tbl>
          </a:graphicData>
        </a:graphic>
      </p:graphicFrame>
      <mc:AlternateContent xmlns:mc="http://schemas.openxmlformats.org/markup-compatibility/2006" xmlns:a14="http://schemas.microsoft.com/office/drawing/2010/main">
        <mc:Choice Requires="a14">
          <p:sp>
            <p:nvSpPr>
              <p:cNvPr id="10" name="Callout: Line 9">
                <a:extLst>
                  <a:ext uri="{FF2B5EF4-FFF2-40B4-BE49-F238E27FC236}">
                    <a16:creationId xmlns:a16="http://schemas.microsoft.com/office/drawing/2014/main" id="{6DBC5BCE-3D83-4549-8022-28A23BFE5915}"/>
                  </a:ext>
                </a:extLst>
              </p:cNvPr>
              <p:cNvSpPr/>
              <p:nvPr/>
            </p:nvSpPr>
            <p:spPr>
              <a:xfrm>
                <a:off x="3618879" y="4948018"/>
                <a:ext cx="4255121" cy="815288"/>
              </a:xfrm>
              <a:prstGeom prst="borderCallout1">
                <a:avLst>
                  <a:gd name="adj1" fmla="val 54180"/>
                  <a:gd name="adj2" fmla="val 106"/>
                  <a:gd name="adj3" fmla="val -76458"/>
                  <a:gd name="adj4" fmla="val -11561"/>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spcBef>
                    <a:spcPts val="800"/>
                  </a:spcBef>
                  <a:spcAft>
                    <a:spcPts val="800"/>
                  </a:spcAft>
                </a:pPr>
                <a14:m>
                  <m:oMathPara xmlns:m="http://schemas.openxmlformats.org/officeDocument/2006/math">
                    <m:oMathParaPr>
                      <m:jc m:val="centerGroup"/>
                    </m:oMathParaPr>
                    <m:oMath xmlns:m="http://schemas.openxmlformats.org/officeDocument/2006/math">
                      <m:r>
                        <a:rPr lang="en-IN" sz="2133" b="0" i="1" smtClean="0">
                          <a:latin typeface="Cambria Math" panose="02040503050406030204" pitchFamily="18" charset="0"/>
                        </a:rPr>
                        <m:t>𝑅𝑒𝑐𝑎𝑙𝑙</m:t>
                      </m:r>
                      <m:r>
                        <a:rPr lang="en-IN" sz="2133" b="0" i="1" smtClean="0">
                          <a:latin typeface="Cambria Math" panose="02040503050406030204" pitchFamily="18" charset="0"/>
                        </a:rPr>
                        <m:t> </m:t>
                      </m:r>
                      <m:r>
                        <a:rPr lang="en-IN" sz="2133" b="0" i="1" smtClean="0">
                          <a:latin typeface="Cambria Math" panose="02040503050406030204" pitchFamily="18" charset="0"/>
                        </a:rPr>
                        <m:t>𝑜𝑟</m:t>
                      </m:r>
                      <m:r>
                        <a:rPr lang="en-IN" sz="2133" b="0" i="1" smtClean="0">
                          <a:latin typeface="Cambria Math" panose="02040503050406030204" pitchFamily="18" charset="0"/>
                        </a:rPr>
                        <m:t> </m:t>
                      </m:r>
                      <m:r>
                        <a:rPr lang="en-IN" sz="2133" i="1">
                          <a:latin typeface="Cambria Math" panose="02040503050406030204" pitchFamily="18" charset="0"/>
                        </a:rPr>
                        <m:t>𝑆𝑒𝑛𝑠𝑖𝑡𝑖𝑣𝑖𝑡𝑦</m:t>
                      </m:r>
                      <m:r>
                        <a:rPr lang="en-IN" sz="2133">
                          <a:latin typeface="Cambria Math" panose="02040503050406030204" pitchFamily="18" charset="0"/>
                        </a:rPr>
                        <m:t>=</m:t>
                      </m:r>
                      <m:f>
                        <m:fPr>
                          <m:ctrlPr>
                            <a:rPr lang="en-IN" sz="2133" i="1">
                              <a:latin typeface="Cambria Math" panose="02040503050406030204" pitchFamily="18" charset="0"/>
                            </a:rPr>
                          </m:ctrlPr>
                        </m:fPr>
                        <m:num>
                          <m:r>
                            <a:rPr lang="en-IN" sz="2133" i="1">
                              <a:latin typeface="Cambria Math" panose="02040503050406030204" pitchFamily="18" charset="0"/>
                            </a:rPr>
                            <m:t>𝑇𝑃</m:t>
                          </m:r>
                        </m:num>
                        <m:den>
                          <m:r>
                            <a:rPr lang="en-IN" sz="2133" i="1">
                              <a:latin typeface="Cambria Math" panose="02040503050406030204" pitchFamily="18" charset="0"/>
                            </a:rPr>
                            <m:t>𝑇𝑃</m:t>
                          </m:r>
                          <m:r>
                            <a:rPr lang="en-IN" sz="2133">
                              <a:latin typeface="Cambria Math" panose="02040503050406030204" pitchFamily="18" charset="0"/>
                            </a:rPr>
                            <m:t>+</m:t>
                          </m:r>
                          <m:r>
                            <a:rPr lang="en-IN" sz="2133" i="1">
                              <a:latin typeface="Cambria Math" panose="02040503050406030204" pitchFamily="18" charset="0"/>
                            </a:rPr>
                            <m:t>𝐹𝑁</m:t>
                          </m:r>
                        </m:den>
                      </m:f>
                    </m:oMath>
                  </m:oMathPara>
                </a14:m>
                <a:endParaRPr lang="en-IN" sz="2133" dirty="0"/>
              </a:p>
            </p:txBody>
          </p:sp>
        </mc:Choice>
        <mc:Fallback xmlns="">
          <p:sp>
            <p:nvSpPr>
              <p:cNvPr id="10" name="Callout: Line 9">
                <a:extLst>
                  <a:ext uri="{FF2B5EF4-FFF2-40B4-BE49-F238E27FC236}">
                    <a16:creationId xmlns:a16="http://schemas.microsoft.com/office/drawing/2014/main" id="{6DBC5BCE-3D83-4549-8022-28A23BFE5915}"/>
                  </a:ext>
                </a:extLst>
              </p:cNvPr>
              <p:cNvSpPr>
                <a:spLocks noRot="1" noChangeAspect="1" noMove="1" noResize="1" noEditPoints="1" noAdjustHandles="1" noChangeArrowheads="1" noChangeShapeType="1" noTextEdit="1"/>
              </p:cNvSpPr>
              <p:nvPr/>
            </p:nvSpPr>
            <p:spPr>
              <a:xfrm>
                <a:off x="3618879" y="4948018"/>
                <a:ext cx="4255121" cy="815288"/>
              </a:xfrm>
              <a:prstGeom prst="borderCallout1">
                <a:avLst>
                  <a:gd name="adj1" fmla="val 54180"/>
                  <a:gd name="adj2" fmla="val 106"/>
                  <a:gd name="adj3" fmla="val -76458"/>
                  <a:gd name="adj4" fmla="val -11561"/>
                </a:avLst>
              </a:prstGeom>
              <a:blipFill>
                <a:blip r:embed="rId2"/>
                <a:stretch>
                  <a:fillRect/>
                </a:stretch>
              </a:blipFill>
              <a:ln>
                <a:solidFill>
                  <a:schemeClr val="accent5">
                    <a:lumMod val="7500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Callout: Line 11">
                <a:extLst>
                  <a:ext uri="{FF2B5EF4-FFF2-40B4-BE49-F238E27FC236}">
                    <a16:creationId xmlns:a16="http://schemas.microsoft.com/office/drawing/2014/main" id="{1063103D-D4F7-48EC-8C8C-50F5189B13E7}"/>
                  </a:ext>
                </a:extLst>
              </p:cNvPr>
              <p:cNvSpPr/>
              <p:nvPr/>
            </p:nvSpPr>
            <p:spPr>
              <a:xfrm>
                <a:off x="3606057" y="1688072"/>
                <a:ext cx="3419140" cy="815288"/>
              </a:xfrm>
              <a:prstGeom prst="borderCallout1">
                <a:avLst>
                  <a:gd name="adj1" fmla="val 43443"/>
                  <a:gd name="adj2" fmla="val 74"/>
                  <a:gd name="adj3" fmla="val 151150"/>
                  <a:gd name="adj4" fmla="val -10502"/>
                </a:avLst>
              </a:prstGeom>
            </p:spPr>
            <p:style>
              <a:lnRef idx="2">
                <a:schemeClr val="dk1"/>
              </a:lnRef>
              <a:fillRef idx="1">
                <a:schemeClr val="lt1"/>
              </a:fillRef>
              <a:effectRef idx="0">
                <a:schemeClr val="dk1"/>
              </a:effectRef>
              <a:fontRef idx="minor">
                <a:schemeClr val="dk1"/>
              </a:fontRef>
            </p:style>
            <p:txBody>
              <a:bodyPr wrap="square" anchor="ctr">
                <a:spAutoFit/>
              </a:bodyPr>
              <a:lstStyle/>
              <a:p>
                <a:pPr>
                  <a:spcBef>
                    <a:spcPts val="800"/>
                  </a:spcBef>
                  <a:spcAft>
                    <a:spcPts val="800"/>
                  </a:spcAft>
                </a:pPr>
                <a14:m>
                  <m:oMathPara xmlns:m="http://schemas.openxmlformats.org/officeDocument/2006/math">
                    <m:oMathParaPr>
                      <m:jc m:val="centerGroup"/>
                    </m:oMathParaPr>
                    <m:oMath xmlns:m="http://schemas.openxmlformats.org/officeDocument/2006/math">
                      <m:r>
                        <a:rPr lang="en-IN" sz="2133" i="1">
                          <a:latin typeface="Cambria Math" panose="02040503050406030204" pitchFamily="18" charset="0"/>
                        </a:rPr>
                        <m:t>𝑆𝑝𝑒𝑐𝑖𝑓𝑖𝑐𝑖𝑡𝑦</m:t>
                      </m:r>
                      <m:r>
                        <a:rPr lang="en-IN" sz="2133">
                          <a:latin typeface="Cambria Math" panose="02040503050406030204" pitchFamily="18" charset="0"/>
                        </a:rPr>
                        <m:t>=</m:t>
                      </m:r>
                      <m:f>
                        <m:fPr>
                          <m:ctrlPr>
                            <a:rPr lang="en-IN" sz="2133" i="1">
                              <a:latin typeface="Cambria Math" panose="02040503050406030204" pitchFamily="18" charset="0"/>
                            </a:rPr>
                          </m:ctrlPr>
                        </m:fPr>
                        <m:num>
                          <m:r>
                            <a:rPr lang="en-IN" sz="2133" i="1">
                              <a:latin typeface="Cambria Math" panose="02040503050406030204" pitchFamily="18" charset="0"/>
                            </a:rPr>
                            <m:t>𝑇𝑁</m:t>
                          </m:r>
                        </m:num>
                        <m:den>
                          <m:r>
                            <a:rPr lang="en-IN" sz="2133" i="1">
                              <a:latin typeface="Cambria Math" panose="02040503050406030204" pitchFamily="18" charset="0"/>
                            </a:rPr>
                            <m:t>𝑇𝑁</m:t>
                          </m:r>
                          <m:r>
                            <a:rPr lang="en-IN" sz="2133">
                              <a:latin typeface="Cambria Math" panose="02040503050406030204" pitchFamily="18" charset="0"/>
                            </a:rPr>
                            <m:t>+</m:t>
                          </m:r>
                          <m:r>
                            <a:rPr lang="en-IN" sz="2133" i="1">
                              <a:latin typeface="Cambria Math" panose="02040503050406030204" pitchFamily="18" charset="0"/>
                            </a:rPr>
                            <m:t>𝐹𝑃</m:t>
                          </m:r>
                        </m:den>
                      </m:f>
                    </m:oMath>
                  </m:oMathPara>
                </a14:m>
                <a:endParaRPr lang="en-IN" sz="2133" dirty="0"/>
              </a:p>
            </p:txBody>
          </p:sp>
        </mc:Choice>
        <mc:Fallback xmlns="">
          <p:sp>
            <p:nvSpPr>
              <p:cNvPr id="12" name="Callout: Line 11">
                <a:extLst>
                  <a:ext uri="{FF2B5EF4-FFF2-40B4-BE49-F238E27FC236}">
                    <a16:creationId xmlns:a16="http://schemas.microsoft.com/office/drawing/2014/main" id="{1063103D-D4F7-48EC-8C8C-50F5189B13E7}"/>
                  </a:ext>
                </a:extLst>
              </p:cNvPr>
              <p:cNvSpPr>
                <a:spLocks noRot="1" noChangeAspect="1" noMove="1" noResize="1" noEditPoints="1" noAdjustHandles="1" noChangeArrowheads="1" noChangeShapeType="1" noTextEdit="1"/>
              </p:cNvSpPr>
              <p:nvPr/>
            </p:nvSpPr>
            <p:spPr>
              <a:xfrm>
                <a:off x="3606057" y="1688072"/>
                <a:ext cx="3419140" cy="815288"/>
              </a:xfrm>
              <a:prstGeom prst="borderCallout1">
                <a:avLst>
                  <a:gd name="adj1" fmla="val 43443"/>
                  <a:gd name="adj2" fmla="val 74"/>
                  <a:gd name="adj3" fmla="val 151150"/>
                  <a:gd name="adj4" fmla="val -10502"/>
                </a:avLst>
              </a:prstGeom>
              <a:blipFill>
                <a:blip r:embed="rId3"/>
                <a:stretch>
                  <a:fillRect/>
                </a:stretch>
              </a:blipFill>
            </p:spPr>
            <p:txBody>
              <a:bodyPr/>
              <a:lstStyle/>
              <a:p>
                <a:r>
                  <a:rPr lang="en-IN">
                    <a:noFill/>
                  </a:rPr>
                  <a:t> </a:t>
                </a:r>
              </a:p>
            </p:txBody>
          </p:sp>
        </mc:Fallback>
      </mc:AlternateContent>
      <p:sp>
        <p:nvSpPr>
          <p:cNvPr id="13" name="Rectangle: Rounded Corners 12">
            <a:extLst>
              <a:ext uri="{FF2B5EF4-FFF2-40B4-BE49-F238E27FC236}">
                <a16:creationId xmlns:a16="http://schemas.microsoft.com/office/drawing/2014/main" id="{228264BA-AF61-4BB8-B8BD-C02928BDBCF9}"/>
              </a:ext>
            </a:extLst>
          </p:cNvPr>
          <p:cNvSpPr/>
          <p:nvPr/>
        </p:nvSpPr>
        <p:spPr>
          <a:xfrm>
            <a:off x="1324759" y="2778712"/>
            <a:ext cx="1922963" cy="558681"/>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7851079-2765-474E-BB5A-D20CB511FB7D}"/>
              </a:ext>
            </a:extLst>
          </p:cNvPr>
          <p:cNvSpPr/>
          <p:nvPr/>
        </p:nvSpPr>
        <p:spPr>
          <a:xfrm>
            <a:off x="1324758" y="3594633"/>
            <a:ext cx="1922964" cy="619668"/>
          </a:xfrm>
          <a:prstGeom prst="roundRect">
            <a:avLst/>
          </a:prstGeom>
          <a:noFill/>
          <a:ln>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 name="Callout: Line 8">
                <a:extLst>
                  <a:ext uri="{FF2B5EF4-FFF2-40B4-BE49-F238E27FC236}">
                    <a16:creationId xmlns:a16="http://schemas.microsoft.com/office/drawing/2014/main" id="{180EAA04-8C18-4DB2-9FB2-57150BC78E46}"/>
                  </a:ext>
                </a:extLst>
              </p:cNvPr>
              <p:cNvSpPr/>
              <p:nvPr/>
            </p:nvSpPr>
            <p:spPr>
              <a:xfrm>
                <a:off x="4021736" y="3496823"/>
                <a:ext cx="4255121" cy="815288"/>
              </a:xfrm>
              <a:prstGeom prst="borderCallout1">
                <a:avLst>
                  <a:gd name="adj1" fmla="val 54180"/>
                  <a:gd name="adj2" fmla="val 106"/>
                  <a:gd name="adj3" fmla="val -76458"/>
                  <a:gd name="adj4" fmla="val -11561"/>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spcBef>
                    <a:spcPts val="800"/>
                  </a:spcBef>
                  <a:spcAft>
                    <a:spcPts val="800"/>
                  </a:spcAft>
                </a:pPr>
                <a14:m>
                  <m:oMathPara xmlns:m="http://schemas.openxmlformats.org/officeDocument/2006/math">
                    <m:oMathParaPr>
                      <m:jc m:val="centerGroup"/>
                    </m:oMathParaPr>
                    <m:oMath xmlns:m="http://schemas.openxmlformats.org/officeDocument/2006/math">
                      <m:r>
                        <a:rPr lang="en-IN" sz="2133" b="0" i="1" smtClean="0">
                          <a:latin typeface="Cambria Math" panose="02040503050406030204" pitchFamily="18" charset="0"/>
                        </a:rPr>
                        <m:t>𝑃𝑟𝑒𝑐𝑖𝑠𝑖𝑜𝑛</m:t>
                      </m:r>
                      <m:r>
                        <a:rPr lang="en-IN" sz="2133">
                          <a:latin typeface="Cambria Math" panose="02040503050406030204" pitchFamily="18" charset="0"/>
                        </a:rPr>
                        <m:t>=</m:t>
                      </m:r>
                      <m:f>
                        <m:fPr>
                          <m:ctrlPr>
                            <a:rPr lang="en-IN" sz="2133" i="1">
                              <a:latin typeface="Cambria Math" panose="02040503050406030204" pitchFamily="18" charset="0"/>
                            </a:rPr>
                          </m:ctrlPr>
                        </m:fPr>
                        <m:num>
                          <m:r>
                            <a:rPr lang="en-IN" sz="2133" i="1">
                              <a:latin typeface="Cambria Math" panose="02040503050406030204" pitchFamily="18" charset="0"/>
                            </a:rPr>
                            <m:t>𝑇𝑃</m:t>
                          </m:r>
                        </m:num>
                        <m:den>
                          <m:r>
                            <a:rPr lang="en-IN" sz="2133" i="1">
                              <a:latin typeface="Cambria Math" panose="02040503050406030204" pitchFamily="18" charset="0"/>
                            </a:rPr>
                            <m:t>𝑇𝑃</m:t>
                          </m:r>
                          <m:r>
                            <a:rPr lang="en-IN" sz="2133">
                              <a:latin typeface="Cambria Math" panose="02040503050406030204" pitchFamily="18" charset="0"/>
                            </a:rPr>
                            <m:t>+</m:t>
                          </m:r>
                          <m:r>
                            <a:rPr lang="en-IN" sz="2133" i="1">
                              <a:latin typeface="Cambria Math" panose="02040503050406030204" pitchFamily="18" charset="0"/>
                            </a:rPr>
                            <m:t>𝐹</m:t>
                          </m:r>
                          <m:r>
                            <a:rPr lang="en-IN" sz="2133" b="0" i="1" smtClean="0">
                              <a:latin typeface="Cambria Math" panose="02040503050406030204" pitchFamily="18" charset="0"/>
                            </a:rPr>
                            <m:t>𝑃</m:t>
                          </m:r>
                        </m:den>
                      </m:f>
                    </m:oMath>
                  </m:oMathPara>
                </a14:m>
                <a:endParaRPr lang="en-IN" sz="2133" dirty="0"/>
              </a:p>
            </p:txBody>
          </p:sp>
        </mc:Choice>
        <mc:Fallback xmlns="">
          <p:sp>
            <p:nvSpPr>
              <p:cNvPr id="9" name="Callout: Line 8">
                <a:extLst>
                  <a:ext uri="{FF2B5EF4-FFF2-40B4-BE49-F238E27FC236}">
                    <a16:creationId xmlns:a16="http://schemas.microsoft.com/office/drawing/2014/main" id="{180EAA04-8C18-4DB2-9FB2-57150BC78E46}"/>
                  </a:ext>
                </a:extLst>
              </p:cNvPr>
              <p:cNvSpPr>
                <a:spLocks noRot="1" noChangeAspect="1" noMove="1" noResize="1" noEditPoints="1" noAdjustHandles="1" noChangeArrowheads="1" noChangeShapeType="1" noTextEdit="1"/>
              </p:cNvSpPr>
              <p:nvPr/>
            </p:nvSpPr>
            <p:spPr>
              <a:xfrm>
                <a:off x="4021736" y="3496823"/>
                <a:ext cx="4255121" cy="815288"/>
              </a:xfrm>
              <a:prstGeom prst="borderCallout1">
                <a:avLst>
                  <a:gd name="adj1" fmla="val 54180"/>
                  <a:gd name="adj2" fmla="val 106"/>
                  <a:gd name="adj3" fmla="val -76458"/>
                  <a:gd name="adj4" fmla="val -11561"/>
                </a:avLst>
              </a:prstGeom>
              <a:blipFill>
                <a:blip r:embed="rId4"/>
                <a:stretch>
                  <a:fillRect/>
                </a:stretch>
              </a:blipFill>
              <a:ln>
                <a:solidFill>
                  <a:schemeClr val="accent5">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8258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256F-5433-480C-9678-DE0B8E4284B5}"/>
              </a:ext>
            </a:extLst>
          </p:cNvPr>
          <p:cNvSpPr>
            <a:spLocks noGrp="1"/>
          </p:cNvSpPr>
          <p:nvPr>
            <p:ph type="title"/>
          </p:nvPr>
        </p:nvSpPr>
        <p:spPr/>
        <p:txBody>
          <a:bodyPr/>
          <a:lstStyle/>
          <a:p>
            <a:r>
              <a:rPr lang="en-IN" sz="3200" dirty="0"/>
              <a:t>Why accuracy is not a good model performance measure?</a:t>
            </a:r>
          </a:p>
        </p:txBody>
      </p:sp>
      <p:pic>
        <p:nvPicPr>
          <p:cNvPr id="7" name="Content Placeholder 6">
            <a:extLst>
              <a:ext uri="{FF2B5EF4-FFF2-40B4-BE49-F238E27FC236}">
                <a16:creationId xmlns:a16="http://schemas.microsoft.com/office/drawing/2014/main" id="{439E106E-4B7F-41F3-AE16-531099E00F97}"/>
              </a:ext>
            </a:extLst>
          </p:cNvPr>
          <p:cNvPicPr>
            <a:picLocks noGrp="1" noChangeAspect="1"/>
          </p:cNvPicPr>
          <p:nvPr>
            <p:ph idx="1"/>
          </p:nvPr>
        </p:nvPicPr>
        <p:blipFill>
          <a:blip r:embed="rId2"/>
          <a:stretch>
            <a:fillRect/>
          </a:stretch>
        </p:blipFill>
        <p:spPr>
          <a:xfrm>
            <a:off x="7467600" y="3581400"/>
            <a:ext cx="2271150" cy="1507000"/>
          </a:xfrm>
          <a:prstGeom prst="rect">
            <a:avLst/>
          </a:prstGeom>
        </p:spPr>
      </p:pic>
      <p:graphicFrame>
        <p:nvGraphicFramePr>
          <p:cNvPr id="9" name="Diagram 8">
            <a:extLst>
              <a:ext uri="{FF2B5EF4-FFF2-40B4-BE49-F238E27FC236}">
                <a16:creationId xmlns:a16="http://schemas.microsoft.com/office/drawing/2014/main" id="{D0FE3123-9D1F-492B-A38F-4FB1904F0332}"/>
              </a:ext>
            </a:extLst>
          </p:cNvPr>
          <p:cNvGraphicFramePr/>
          <p:nvPr>
            <p:extLst/>
          </p:nvPr>
        </p:nvGraphicFramePr>
        <p:xfrm>
          <a:off x="304800" y="1417638"/>
          <a:ext cx="11658600" cy="2392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75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dgm id="{B3BD4E5C-62D9-4E79-9F9E-0EAF2FC3ECF1}"/>
                                            </p:graphicEl>
                                          </p:spTgt>
                                        </p:tgtEl>
                                        <p:attrNameLst>
                                          <p:attrName>style.visibility</p:attrName>
                                        </p:attrNameLst>
                                      </p:cBhvr>
                                      <p:to>
                                        <p:strVal val="visible"/>
                                      </p:to>
                                    </p:set>
                                    <p:animEffect transition="in" filter="wipe(left)">
                                      <p:cBhvr>
                                        <p:cTn id="7" dur="500"/>
                                        <p:tgtEl>
                                          <p:spTgt spid="9">
                                            <p:graphicEl>
                                              <a:dgm id="{B3BD4E5C-62D9-4E79-9F9E-0EAF2FC3ECF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dgm id="{BD64422B-FBA2-40B2-9967-9F08749D9433}"/>
                                            </p:graphicEl>
                                          </p:spTgt>
                                        </p:tgtEl>
                                        <p:attrNameLst>
                                          <p:attrName>style.visibility</p:attrName>
                                        </p:attrNameLst>
                                      </p:cBhvr>
                                      <p:to>
                                        <p:strVal val="visible"/>
                                      </p:to>
                                    </p:set>
                                    <p:animEffect transition="in" filter="wipe(left)">
                                      <p:cBhvr>
                                        <p:cTn id="12" dur="500"/>
                                        <p:tgtEl>
                                          <p:spTgt spid="9">
                                            <p:graphicEl>
                                              <a:dgm id="{BD64422B-FBA2-40B2-9967-9F08749D9433}"/>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graphicEl>
                                              <a:dgm id="{CD307272-CE15-4705-9B8D-4501C50D3080}"/>
                                            </p:graphicEl>
                                          </p:spTgt>
                                        </p:tgtEl>
                                        <p:attrNameLst>
                                          <p:attrName>style.visibility</p:attrName>
                                        </p:attrNameLst>
                                      </p:cBhvr>
                                      <p:to>
                                        <p:strVal val="visible"/>
                                      </p:to>
                                    </p:set>
                                    <p:animEffect transition="in" filter="wipe(left)">
                                      <p:cBhvr>
                                        <p:cTn id="15" dur="500"/>
                                        <p:tgtEl>
                                          <p:spTgt spid="9">
                                            <p:graphicEl>
                                              <a:dgm id="{CD307272-CE15-4705-9B8D-4501C50D308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graphicEl>
                                              <a:dgm id="{9BC4FBF0-1381-4735-948B-8B8F238A1313}"/>
                                            </p:graphicEl>
                                          </p:spTgt>
                                        </p:tgtEl>
                                        <p:attrNameLst>
                                          <p:attrName>style.visibility</p:attrName>
                                        </p:attrNameLst>
                                      </p:cBhvr>
                                      <p:to>
                                        <p:strVal val="visible"/>
                                      </p:to>
                                    </p:set>
                                    <p:animEffect transition="in" filter="wipe(left)">
                                      <p:cBhvr>
                                        <p:cTn id="20" dur="500"/>
                                        <p:tgtEl>
                                          <p:spTgt spid="9">
                                            <p:graphicEl>
                                              <a:dgm id="{9BC4FBF0-1381-4735-948B-8B8F238A1313}"/>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graphicEl>
                                              <a:dgm id="{5338E0FD-5ACB-4E99-95C1-1DB5C895782F}"/>
                                            </p:graphicEl>
                                          </p:spTgt>
                                        </p:tgtEl>
                                        <p:attrNameLst>
                                          <p:attrName>style.visibility</p:attrName>
                                        </p:attrNameLst>
                                      </p:cBhvr>
                                      <p:to>
                                        <p:strVal val="visible"/>
                                      </p:to>
                                    </p:set>
                                    <p:animEffect transition="in" filter="wipe(left)">
                                      <p:cBhvr>
                                        <p:cTn id="23" dur="500"/>
                                        <p:tgtEl>
                                          <p:spTgt spid="9">
                                            <p:graphicEl>
                                              <a:dgm id="{5338E0FD-5ACB-4E99-95C1-1DB5C895782F}"/>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graphicEl>
                                              <a:dgm id="{1DCE4C69-E429-4E00-83CF-BA46E5A4725D}"/>
                                            </p:graphicEl>
                                          </p:spTgt>
                                        </p:tgtEl>
                                        <p:attrNameLst>
                                          <p:attrName>style.visibility</p:attrName>
                                        </p:attrNameLst>
                                      </p:cBhvr>
                                      <p:to>
                                        <p:strVal val="visible"/>
                                      </p:to>
                                    </p:set>
                                    <p:animEffect transition="in" filter="wipe(left)">
                                      <p:cBhvr>
                                        <p:cTn id="28" dur="500"/>
                                        <p:tgtEl>
                                          <p:spTgt spid="9">
                                            <p:graphicEl>
                                              <a:dgm id="{1DCE4C69-E429-4E00-83CF-BA46E5A4725D}"/>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
                                            <p:graphicEl>
                                              <a:dgm id="{A154FA3C-C1DC-46AF-BEA0-D214884A7A96}"/>
                                            </p:graphicEl>
                                          </p:spTgt>
                                        </p:tgtEl>
                                        <p:attrNameLst>
                                          <p:attrName>style.visibility</p:attrName>
                                        </p:attrNameLst>
                                      </p:cBhvr>
                                      <p:to>
                                        <p:strVal val="visible"/>
                                      </p:to>
                                    </p:set>
                                    <p:animEffect transition="in" filter="wipe(left)">
                                      <p:cBhvr>
                                        <p:cTn id="31" dur="500"/>
                                        <p:tgtEl>
                                          <p:spTgt spid="9">
                                            <p:graphicEl>
                                              <a:dgm id="{A154FA3C-C1DC-46AF-BEA0-D214884A7A9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
                                            <p:graphicEl>
                                              <a:dgm id="{B56327F8-24B2-4D62-82AB-4120B2D0BEA0}"/>
                                            </p:graphicEl>
                                          </p:spTgt>
                                        </p:tgtEl>
                                        <p:attrNameLst>
                                          <p:attrName>style.visibility</p:attrName>
                                        </p:attrNameLst>
                                      </p:cBhvr>
                                      <p:to>
                                        <p:strVal val="visible"/>
                                      </p:to>
                                    </p:set>
                                    <p:animEffect transition="in" filter="wipe(left)">
                                      <p:cBhvr>
                                        <p:cTn id="36" dur="500"/>
                                        <p:tgtEl>
                                          <p:spTgt spid="9">
                                            <p:graphicEl>
                                              <a:dgm id="{B56327F8-24B2-4D62-82AB-4120B2D0BEA0}"/>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9">
                                            <p:graphicEl>
                                              <a:dgm id="{8CB802E2-A70F-47D9-8257-2C67641FE685}"/>
                                            </p:graphicEl>
                                          </p:spTgt>
                                        </p:tgtEl>
                                        <p:attrNameLst>
                                          <p:attrName>style.visibility</p:attrName>
                                        </p:attrNameLst>
                                      </p:cBhvr>
                                      <p:to>
                                        <p:strVal val="visible"/>
                                      </p:to>
                                    </p:set>
                                    <p:animEffect transition="in" filter="wipe(left)">
                                      <p:cBhvr>
                                        <p:cTn id="39" dur="500"/>
                                        <p:tgtEl>
                                          <p:spTgt spid="9">
                                            <p:graphicEl>
                                              <a:dgm id="{8CB802E2-A70F-47D9-8257-2C67641FE685}"/>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dirty="0">
                <a:latin typeface="Times New Roman"/>
                <a:ea typeface="Times New Roman"/>
                <a:cs typeface="Times New Roman"/>
                <a:sym typeface="Times New Roman"/>
              </a:rPr>
              <a:t>Hands on exercise on Logistic Regression</a:t>
            </a:r>
            <a:endParaRPr sz="3200" dirty="0">
              <a:latin typeface="Times New Roman"/>
              <a:ea typeface="Times New Roman"/>
              <a:cs typeface="Times New Roman"/>
              <a:sym typeface="Times New Roman"/>
            </a:endParaRPr>
          </a:p>
        </p:txBody>
      </p:sp>
      <p:sp>
        <p:nvSpPr>
          <p:cNvPr id="138" name="Google Shape;138;p19"/>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The dataset used here is pima-indians-diabetes.csv (</a:t>
            </a:r>
            <a:r>
              <a:rPr lang="en-IN" sz="1600" u="sng">
                <a:solidFill>
                  <a:schemeClr val="hlink"/>
                </a:solidFill>
                <a:latin typeface="Times New Roman"/>
                <a:ea typeface="Times New Roman"/>
                <a:cs typeface="Times New Roman"/>
                <a:sym typeface="Times New Roman"/>
                <a:hlinkClick r:id="rId3"/>
              </a:rPr>
              <a:t>https://archive.ics.uci.edu/ml/machine-learning-databases/pima-indians-diabetes/pima-indians-diabetes.data</a:t>
            </a:r>
            <a:r>
              <a:rPr lang="en-IN" sz="2000">
                <a:latin typeface="Times New Roman"/>
                <a:ea typeface="Times New Roman"/>
                <a:cs typeface="Times New Roman"/>
                <a:sym typeface="Times New Roman"/>
              </a:rPr>
              <a:t>)</a:t>
            </a:r>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Some important functions:</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1. Importing Libraries</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import pandas as pd</a:t>
            </a:r>
            <a:endParaRPr sz="20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import seaborn as sns</a:t>
            </a:r>
            <a:endParaRPr sz="20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import numpy as np</a:t>
            </a:r>
            <a:endParaRPr/>
          </a:p>
          <a:p>
            <a:pPr marL="25400" lvl="0" indent="0" algn="l" rtl="0">
              <a:lnSpc>
                <a:spcPct val="100000"/>
              </a:lnSpc>
              <a:spcBef>
                <a:spcPts val="640"/>
              </a:spcBef>
              <a:spcAft>
                <a:spcPts val="0"/>
              </a:spcAft>
              <a:buSzPts val="3200"/>
              <a:buNone/>
            </a:pPr>
            <a:endParaRPr sz="20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2. Create a python list of column names called "names</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colnames = ['preg', 'plas', 'pres', 'skin', 'test', 'mass', 'pedi', 'age', 'class']</a:t>
            </a:r>
            <a:endParaRPr/>
          </a:p>
          <a:p>
            <a:pPr marL="25400" lvl="0" indent="0" algn="l" rtl="0">
              <a:lnSpc>
                <a:spcPct val="100000"/>
              </a:lnSpc>
              <a:spcBef>
                <a:spcPts val="640"/>
              </a:spcBef>
              <a:spcAft>
                <a:spcPts val="0"/>
              </a:spcAft>
              <a:buSzPts val="3200"/>
              <a:buNone/>
            </a:pPr>
            <a:endParaRPr sz="2000" i="1">
              <a:solidFill>
                <a:srgbClr val="0070C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0"/>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3. Let us check whether any of the columns has any value other than numeric</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pima_df[~pima_df.applymap(np.isreal).all(1)]</a:t>
            </a:r>
            <a:endParaRPr/>
          </a:p>
          <a:p>
            <a:pPr marL="25400" lvl="0" indent="0" algn="l" rtl="0">
              <a:lnSpc>
                <a:spcPct val="100000"/>
              </a:lnSpc>
              <a:spcBef>
                <a:spcPts val="640"/>
              </a:spcBef>
              <a:spcAft>
                <a:spcPts val="0"/>
              </a:spcAft>
              <a:buSzPts val="3200"/>
              <a:buNone/>
            </a:pPr>
            <a:endParaRPr sz="20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4. Lets analysze the distribution of the various attributes</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pima_df.describe().transpose()</a:t>
            </a:r>
            <a:endParaRPr/>
          </a:p>
          <a:p>
            <a:pPr marL="25400" lvl="0" indent="0" algn="l" rtl="0">
              <a:lnSpc>
                <a:spcPct val="100000"/>
              </a:lnSpc>
              <a:spcBef>
                <a:spcPts val="640"/>
              </a:spcBef>
              <a:spcAft>
                <a:spcPts val="0"/>
              </a:spcAft>
              <a:buSzPts val="3200"/>
              <a:buNone/>
            </a:pPr>
            <a:endParaRPr sz="20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5. Let us look at the target column which is 'class' to understand how the data is distributed amongst the various values</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pima_df.groupby(["class"]).count()</a:t>
            </a:r>
            <a:endParaRPr/>
          </a:p>
        </p:txBody>
      </p:sp>
      <p:sp>
        <p:nvSpPr>
          <p:cNvPr id="4" name="Google Shape;137;p19"/>
          <p:cNvSpPr txBox="1">
            <a:spLocks/>
          </p:cNvSpPr>
          <p:nvPr/>
        </p:nvSpPr>
        <p:spPr>
          <a:xfrm>
            <a:off x="762000" y="427037"/>
            <a:ext cx="109728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r>
              <a:rPr lang="en-IN" sz="3200" dirty="0" smtClean="0">
                <a:latin typeface="Times New Roman"/>
                <a:ea typeface="Times New Roman"/>
                <a:cs typeface="Times New Roman"/>
                <a:sym typeface="Times New Roman"/>
              </a:rPr>
              <a:t>Hands on exercise on Logistic Regression</a:t>
            </a:r>
            <a:endParaRPr lang="en-IN" sz="3200"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6. Pair plot using sns</a:t>
            </a: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sns.pairplot(pima_df)</a:t>
            </a:r>
            <a:endParaRPr/>
          </a:p>
          <a:p>
            <a:pPr marL="25400" lvl="0" indent="0" algn="l" rtl="0">
              <a:lnSpc>
                <a:spcPct val="100000"/>
              </a:lnSpc>
              <a:spcBef>
                <a:spcPts val="640"/>
              </a:spcBef>
              <a:spcAft>
                <a:spcPts val="0"/>
              </a:spcAft>
              <a:buSzPts val="3200"/>
              <a:buNone/>
            </a:pPr>
            <a:endParaRPr sz="20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solidFill>
                  <a:schemeClr val="dk1"/>
                </a:solidFill>
                <a:latin typeface="Times New Roman"/>
                <a:ea typeface="Times New Roman"/>
                <a:cs typeface="Times New Roman"/>
                <a:sym typeface="Times New Roman"/>
              </a:rPr>
              <a:t>7. </a:t>
            </a:r>
            <a:r>
              <a:rPr lang="en-IN" sz="2000" i="1">
                <a:solidFill>
                  <a:srgbClr val="0070C0"/>
                </a:solidFill>
                <a:latin typeface="Times New Roman"/>
                <a:ea typeface="Times New Roman"/>
                <a:cs typeface="Times New Roman"/>
                <a:sym typeface="Times New Roman"/>
              </a:rPr>
              <a:t>test_size = 0.30  </a:t>
            </a:r>
            <a:r>
              <a:rPr lang="en-IN" sz="2000">
                <a:solidFill>
                  <a:schemeClr val="dk1"/>
                </a:solidFill>
                <a:latin typeface="Times New Roman"/>
                <a:ea typeface="Times New Roman"/>
                <a:cs typeface="Times New Roman"/>
                <a:sym typeface="Times New Roman"/>
              </a:rPr>
              <a:t># taking 70:30 training and test set</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seed =1 </a:t>
            </a:r>
            <a:r>
              <a:rPr lang="en-IN" sz="2000">
                <a:solidFill>
                  <a:schemeClr val="dk1"/>
                </a:solidFill>
                <a:latin typeface="Times New Roman"/>
                <a:ea typeface="Times New Roman"/>
                <a:cs typeface="Times New Roman"/>
                <a:sym typeface="Times New Roman"/>
              </a:rPr>
              <a:t># Random number seeding for repeatability of the code</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X_train, X_test, y_train, y_test = train_test_split(X, y, test_size=test_size, random_state=seed)</a:t>
            </a:r>
            <a:endParaRPr/>
          </a:p>
          <a:p>
            <a:pPr marL="25400" lvl="0" indent="0" algn="l" rtl="0">
              <a:lnSpc>
                <a:spcPct val="100000"/>
              </a:lnSpc>
              <a:spcBef>
                <a:spcPts val="640"/>
              </a:spcBef>
              <a:spcAft>
                <a:spcPts val="0"/>
              </a:spcAft>
              <a:buSzPts val="3200"/>
              <a:buNone/>
            </a:pPr>
            <a:endParaRPr sz="20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8. Fit the model </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model = LogisticRegression()</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model.fit(X_train, y_train)</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y_predict = model.predict(X_test)</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model_score = model.score(X_test, y_test)</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print(model_score)</a:t>
            </a:r>
            <a:endParaRPr/>
          </a:p>
          <a:p>
            <a:pPr marL="25400" lvl="0" indent="0" algn="l" rtl="0">
              <a:lnSpc>
                <a:spcPct val="100000"/>
              </a:lnSpc>
              <a:spcBef>
                <a:spcPts val="640"/>
              </a:spcBef>
              <a:spcAft>
                <a:spcPts val="0"/>
              </a:spcAft>
              <a:buSzPts val="3200"/>
              <a:buNone/>
            </a:pPr>
            <a:r>
              <a:rPr lang="en-IN" sz="2000" i="1">
                <a:solidFill>
                  <a:srgbClr val="0070C0"/>
                </a:solidFill>
                <a:latin typeface="Times New Roman"/>
                <a:ea typeface="Times New Roman"/>
                <a:cs typeface="Times New Roman"/>
                <a:sym typeface="Times New Roman"/>
              </a:rPr>
              <a:t> </a:t>
            </a:r>
            <a:endParaRPr sz="2000" i="1">
              <a:solidFill>
                <a:srgbClr val="0070C0"/>
              </a:solidFill>
              <a:latin typeface="Times New Roman"/>
              <a:ea typeface="Times New Roman"/>
              <a:cs typeface="Times New Roman"/>
              <a:sym typeface="Times New Roman"/>
            </a:endParaRPr>
          </a:p>
        </p:txBody>
      </p:sp>
      <p:sp>
        <p:nvSpPr>
          <p:cNvPr id="4" name="Google Shape;137;p19"/>
          <p:cNvSpPr txBox="1">
            <a:spLocks/>
          </p:cNvSpPr>
          <p:nvPr/>
        </p:nvSpPr>
        <p:spPr>
          <a:xfrm>
            <a:off x="762000" y="427037"/>
            <a:ext cx="109728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r>
              <a:rPr lang="en-IN" sz="3200" dirty="0" smtClean="0">
                <a:latin typeface="Times New Roman"/>
                <a:ea typeface="Times New Roman"/>
                <a:cs typeface="Times New Roman"/>
                <a:sym typeface="Times New Roman"/>
              </a:rPr>
              <a:t>Hands on exercise on Logistic Regression</a:t>
            </a:r>
            <a:endParaRPr lang="en-IN" sz="3200"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495300" lvl="0" indent="-342900" algn="l" rtl="0">
              <a:lnSpc>
                <a:spcPct val="100000"/>
              </a:lnSpc>
              <a:spcBef>
                <a:spcPts val="480"/>
              </a:spcBef>
              <a:spcAft>
                <a:spcPts val="0"/>
              </a:spcAft>
              <a:buSzPts val="2400"/>
              <a:buNone/>
            </a:pPr>
            <a:r>
              <a:rPr lang="en-IN" sz="3600">
                <a:latin typeface="Times New Roman"/>
                <a:ea typeface="Times New Roman"/>
                <a:cs typeface="Times New Roman"/>
                <a:sym typeface="Times New Roman"/>
              </a:rPr>
              <a:t>Introduction to Naïve Bayes Classifier</a:t>
            </a:r>
            <a:endParaRPr/>
          </a:p>
        </p:txBody>
      </p:sp>
      <p:sp>
        <p:nvSpPr>
          <p:cNvPr id="156" name="Google Shape;156;p2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Naïve Bayes classifiers are probabilistic models based on Baye’s theorem.</a:t>
            </a:r>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It is called Naïve due to the assumption that the features in the dataset are mutually independent.</a:t>
            </a:r>
            <a:endParaRPr/>
          </a:p>
          <a:p>
            <a:pPr marL="457200" marR="0" lvl="0" indent="-228600" algn="l" rtl="0">
              <a:lnSpc>
                <a:spcPct val="100000"/>
              </a:lnSpc>
              <a:spcBef>
                <a:spcPts val="640"/>
              </a:spcBef>
              <a:spcAft>
                <a:spcPts val="0"/>
              </a:spcAft>
              <a:buClr>
                <a:schemeClr val="dk1"/>
              </a:buClr>
              <a:buSzPts val="3200"/>
              <a:buFont typeface="Arial"/>
              <a:buNone/>
            </a:pP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Idea is to factor all available evidence in form of predictors into the Naïve Bayes rule to obtain more accurate probability for class prediction.</a:t>
            </a:r>
            <a:endParaRPr sz="2400">
              <a:latin typeface="Times New Roman"/>
              <a:ea typeface="Times New Roman"/>
              <a:cs typeface="Times New Roman"/>
              <a:sym typeface="Times New Roman"/>
            </a:endParaRPr>
          </a:p>
        </p:txBody>
      </p:sp>
    </p:spTree>
    <p:extLst>
      <p:ext uri="{BB962C8B-B14F-4D97-AF65-F5344CB8AC3E}">
        <p14:creationId xmlns:p14="http://schemas.microsoft.com/office/powerpoint/2010/main" val="947424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Calibri" panose="020F0502020204030204" charset="0"/>
                <a:cs typeface="Calibri" panose="020F0502020204030204" charset="0"/>
              </a:rPr>
              <a:t>NAIVE BAYES CLASSIFIER</a:t>
            </a:r>
          </a:p>
        </p:txBody>
      </p:sp>
      <p:sp>
        <p:nvSpPr>
          <p:cNvPr id="3" name="Content Placeholder 2"/>
          <p:cNvSpPr>
            <a:spLocks noGrp="1"/>
          </p:cNvSpPr>
          <p:nvPr>
            <p:ph idx="1"/>
          </p:nvPr>
        </p:nvSpPr>
        <p:spPr/>
        <p:txBody>
          <a:bodyPr/>
          <a:lstStyle/>
          <a:p>
            <a:r>
              <a:rPr lang="en-US" sz="2800" dirty="0" smtClean="0">
                <a:latin typeface="Calibri" panose="020F0502020204030204" charset="0"/>
                <a:cs typeface="Calibri" panose="020F0502020204030204" charset="0"/>
              </a:rPr>
              <a:t>Hundreds</a:t>
            </a:r>
            <a:r>
              <a:rPr lang="en-US" sz="2800" dirty="0" smtClean="0">
                <a:latin typeface="Calibri" panose="020F0502020204030204" charset="0"/>
                <a:cs typeface="Calibri" panose="020F0502020204030204" charset="0"/>
              </a:rPr>
              <a:t> </a:t>
            </a:r>
            <a:r>
              <a:rPr lang="en-US" sz="2800" dirty="0">
                <a:latin typeface="Calibri" panose="020F0502020204030204" charset="0"/>
                <a:cs typeface="Calibri" panose="020F0502020204030204" charset="0"/>
              </a:rPr>
              <a:t>of thousands of data points and quite a few variables in your training data set</a:t>
            </a:r>
            <a:r>
              <a:rPr lang="en-US" dirty="0">
                <a:latin typeface="Calibri" panose="020F0502020204030204" charset="0"/>
                <a:cs typeface="Calibri" panose="020F0502020204030204" charset="0"/>
              </a:rPr>
              <a:t> - </a:t>
            </a:r>
            <a:r>
              <a:rPr lang="en-US" sz="2800" dirty="0">
                <a:latin typeface="Calibri" panose="020F0502020204030204" charset="0"/>
                <a:cs typeface="Calibri" panose="020F0502020204030204" charset="0"/>
              </a:rPr>
              <a:t>‘Naive Bayes‘, can be extremely fast relative to other classification algorithms.</a:t>
            </a:r>
          </a:p>
          <a:p>
            <a:r>
              <a:rPr lang="en-US" sz="2800" dirty="0">
                <a:latin typeface="Calibri" panose="020F0502020204030204" charset="0"/>
                <a:cs typeface="Calibri" panose="020F0502020204030204" charset="0"/>
              </a:rPr>
              <a:t>It works on Bayes theorem of probability to predict the class of unknown data set.</a:t>
            </a:r>
          </a:p>
          <a:p>
            <a:r>
              <a:rPr lang="en-US" sz="2800" dirty="0">
                <a:latin typeface="Calibri" panose="020F0502020204030204" charset="0"/>
                <a:cs typeface="Calibri" panose="020F0502020204030204" charset="0"/>
              </a:rPr>
              <a:t>It is not a single algorithm but a family of algorithms where all of them share a common principle, i.e. every pair of features being classified is independent of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Times New Roman"/>
              <a:buNone/>
            </a:pPr>
            <a:r>
              <a:rPr lang="en-IN" sz="4000" b="0" i="0" u="sng" strike="noStrike" cap="none">
                <a:solidFill>
                  <a:schemeClr val="dk1"/>
                </a:solidFill>
                <a:latin typeface="Times New Roman"/>
                <a:ea typeface="Times New Roman"/>
                <a:cs typeface="Times New Roman"/>
                <a:sym typeface="Times New Roman"/>
              </a:rPr>
              <a:t>Learning Objectives </a:t>
            </a:r>
            <a:endParaRPr/>
          </a:p>
        </p:txBody>
      </p:sp>
      <p:sp>
        <p:nvSpPr>
          <p:cNvPr id="95" name="Google Shape;95;p1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SzPts val="2400"/>
              <a:buChar char="•"/>
            </a:pPr>
            <a:r>
              <a:rPr lang="en-IN" sz="2400">
                <a:latin typeface="Times New Roman"/>
                <a:ea typeface="Times New Roman"/>
                <a:cs typeface="Times New Roman"/>
                <a:sym typeface="Times New Roman"/>
              </a:rPr>
              <a:t>Introduction to Logistic Regression</a:t>
            </a:r>
            <a:endParaRPr sz="2400">
              <a:latin typeface="Times New Roman"/>
              <a:ea typeface="Times New Roman"/>
              <a:cs typeface="Times New Roman"/>
              <a:sym typeface="Times New Roman"/>
            </a:endParaRPr>
          </a:p>
          <a:p>
            <a:pPr marL="457200" lvl="0" indent="-381000" algn="l" rtl="0">
              <a:spcBef>
                <a:spcPts val="480"/>
              </a:spcBef>
              <a:spcAft>
                <a:spcPts val="0"/>
              </a:spcAft>
              <a:buSzPts val="2400"/>
              <a:buChar char="•"/>
            </a:pPr>
            <a:r>
              <a:rPr lang="en-IN" sz="2400">
                <a:latin typeface="Times New Roman"/>
                <a:ea typeface="Times New Roman"/>
                <a:cs typeface="Times New Roman"/>
                <a:sym typeface="Times New Roman"/>
              </a:rPr>
              <a:t>Logit function in Logistic Regression</a:t>
            </a:r>
            <a:endParaRPr sz="2400">
              <a:latin typeface="Corbel"/>
              <a:ea typeface="Corbel"/>
              <a:cs typeface="Corbel"/>
              <a:sym typeface="Corbel"/>
            </a:endParaRPr>
          </a:p>
          <a:p>
            <a:pPr marL="457200" lvl="0" indent="-381000" algn="l" rtl="0">
              <a:spcBef>
                <a:spcPts val="0"/>
              </a:spcBef>
              <a:spcAft>
                <a:spcPts val="0"/>
              </a:spcAft>
              <a:buSzPts val="2400"/>
              <a:buChar char="•"/>
            </a:pPr>
            <a:r>
              <a:rPr lang="en-IN" sz="2400">
                <a:latin typeface="Times New Roman"/>
                <a:ea typeface="Times New Roman"/>
                <a:cs typeface="Times New Roman"/>
                <a:sym typeface="Times New Roman"/>
              </a:rPr>
              <a:t>Probability Examples</a:t>
            </a:r>
            <a:endParaRPr sz="2400">
              <a:latin typeface="Corbel"/>
              <a:ea typeface="Corbel"/>
              <a:cs typeface="Corbel"/>
              <a:sym typeface="Corbel"/>
            </a:endParaRPr>
          </a:p>
          <a:p>
            <a:pPr marL="457200" lvl="0" indent="-381000" algn="l" rtl="0">
              <a:spcBef>
                <a:spcPts val="0"/>
              </a:spcBef>
              <a:spcAft>
                <a:spcPts val="0"/>
              </a:spcAft>
              <a:buSzPts val="2400"/>
              <a:buChar char="•"/>
            </a:pPr>
            <a:r>
              <a:rPr lang="en-IN" sz="2400">
                <a:latin typeface="Times New Roman"/>
                <a:ea typeface="Times New Roman"/>
                <a:cs typeface="Times New Roman"/>
                <a:sym typeface="Times New Roman"/>
              </a:rPr>
              <a:t>Confusion Matrix</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Char char="•"/>
            </a:pPr>
            <a:r>
              <a:rPr lang="en-IN" sz="2400">
                <a:latin typeface="Times New Roman"/>
                <a:ea typeface="Times New Roman"/>
                <a:cs typeface="Times New Roman"/>
                <a:sym typeface="Times New Roman"/>
              </a:rPr>
              <a:t>Hands on exercise on Logistic Regression</a:t>
            </a:r>
            <a:endParaRPr sz="3600">
              <a:latin typeface="Times New Roman"/>
              <a:ea typeface="Times New Roman"/>
              <a:cs typeface="Times New Roman"/>
              <a:sym typeface="Times New Roman"/>
            </a:endParaRPr>
          </a:p>
          <a:p>
            <a:pPr marL="457200" lvl="0" indent="-381000" algn="l" rtl="0">
              <a:spcBef>
                <a:spcPts val="0"/>
              </a:spcBef>
              <a:spcAft>
                <a:spcPts val="0"/>
              </a:spcAft>
              <a:buSzPts val="2400"/>
              <a:buChar char="•"/>
            </a:pPr>
            <a:r>
              <a:rPr lang="en-IN" sz="2400">
                <a:latin typeface="Times New Roman"/>
                <a:ea typeface="Times New Roman"/>
                <a:cs typeface="Times New Roman"/>
                <a:sym typeface="Times New Roman"/>
              </a:rPr>
              <a:t>Introduction to Naïve Bayes Classifier</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Char char="•"/>
            </a:pPr>
            <a:r>
              <a:rPr lang="en-IN" sz="2400" b="0" i="0" u="none">
                <a:solidFill>
                  <a:schemeClr val="dk1"/>
                </a:solidFill>
                <a:latin typeface="Times New Roman"/>
                <a:ea typeface="Times New Roman"/>
                <a:cs typeface="Times New Roman"/>
                <a:sym typeface="Times New Roman"/>
              </a:rPr>
              <a:t>Naïve Baye</a:t>
            </a:r>
            <a:r>
              <a:rPr lang="en-IN" sz="2400">
                <a:latin typeface="Times New Roman"/>
                <a:ea typeface="Times New Roman"/>
                <a:cs typeface="Times New Roman"/>
                <a:sym typeface="Times New Roman"/>
              </a:rPr>
              <a:t>s classifier in 2 dimension.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Char char="•"/>
            </a:pPr>
            <a:r>
              <a:rPr lang="en-IN" sz="2400">
                <a:latin typeface="Times New Roman"/>
                <a:ea typeface="Times New Roman"/>
                <a:cs typeface="Times New Roman"/>
                <a:sym typeface="Times New Roman"/>
              </a:rPr>
              <a:t>Bayes theorem</a:t>
            </a:r>
            <a:endParaRPr/>
          </a:p>
          <a:p>
            <a:pPr marL="457200" lvl="0" indent="-381000" algn="l" rtl="0">
              <a:spcBef>
                <a:spcPts val="0"/>
              </a:spcBef>
              <a:spcAft>
                <a:spcPts val="0"/>
              </a:spcAft>
              <a:buSzPts val="2400"/>
              <a:buChar char="•"/>
            </a:pPr>
            <a:r>
              <a:rPr lang="en-IN" sz="2400">
                <a:latin typeface="Times New Roman"/>
                <a:ea typeface="Times New Roman"/>
                <a:cs typeface="Times New Roman"/>
                <a:sym typeface="Times New Roman"/>
              </a:rPr>
              <a:t>Case study on Logistic Regression</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IN" sz="2400">
                <a:latin typeface="Times New Roman"/>
                <a:ea typeface="Times New Roman"/>
                <a:cs typeface="Times New Roman"/>
                <a:sym typeface="Times New Roman"/>
              </a:rPr>
              <a:t>Case Study on Naive Bayes Classifier</a:t>
            </a:r>
            <a:endParaRPr sz="2400">
              <a:latin typeface="Times New Roman"/>
              <a:ea typeface="Times New Roman"/>
              <a:cs typeface="Times New Roman"/>
              <a:sym typeface="Times New Roman"/>
            </a:endParaRPr>
          </a:p>
          <a:p>
            <a:pPr marL="495300" lvl="0" indent="-190500" algn="l" rtl="0">
              <a:lnSpc>
                <a:spcPct val="100000"/>
              </a:lnSpc>
              <a:spcBef>
                <a:spcPts val="480"/>
              </a:spcBef>
              <a:spcAft>
                <a:spcPts val="0"/>
              </a:spcAft>
              <a:buSzPts val="2400"/>
              <a:buNone/>
            </a:pPr>
            <a:endParaRPr sz="2400">
              <a:latin typeface="Times New Roman"/>
              <a:ea typeface="Times New Roman"/>
              <a:cs typeface="Times New Roman"/>
              <a:sym typeface="Times New Roman"/>
            </a:endParaRPr>
          </a:p>
          <a:p>
            <a:pPr marL="152400" lvl="0" indent="0" algn="l" rtl="0">
              <a:lnSpc>
                <a:spcPct val="100000"/>
              </a:lnSpc>
              <a:spcBef>
                <a:spcPts val="480"/>
              </a:spcBef>
              <a:spcAft>
                <a:spcPts val="0"/>
              </a:spcAft>
              <a:buSzPts val="2400"/>
              <a:buNone/>
            </a:pPr>
            <a:endParaRPr sz="2400" b="0" i="0" u="none">
              <a:solidFill>
                <a:schemeClr val="dk1"/>
              </a:solidFill>
              <a:latin typeface="Times New Roman"/>
              <a:ea typeface="Times New Roman"/>
              <a:cs typeface="Times New Roman"/>
              <a:sym typeface="Times New Roman"/>
            </a:endParaRPr>
          </a:p>
        </p:txBody>
      </p:sp>
      <p:sp>
        <p:nvSpPr>
          <p:cNvPr id="96" name="Google Shape;96;p13"/>
          <p:cNvSpPr txBox="1"/>
          <p:nvPr/>
        </p:nvSpPr>
        <p:spPr>
          <a:xfrm>
            <a:off x="609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C145-EBB8-48A6-B9E7-F9FD3F93EB5A}"/>
              </a:ext>
            </a:extLst>
          </p:cNvPr>
          <p:cNvSpPr>
            <a:spLocks noGrp="1"/>
          </p:cNvSpPr>
          <p:nvPr>
            <p:ph type="title"/>
          </p:nvPr>
        </p:nvSpPr>
        <p:spPr/>
        <p:txBody>
          <a:bodyPr/>
          <a:lstStyle/>
          <a:p>
            <a:r>
              <a:rPr lang="en-IN" dirty="0"/>
              <a:t>Joint vs conditional probability</a:t>
            </a:r>
          </a:p>
        </p:txBody>
      </p:sp>
      <p:graphicFrame>
        <p:nvGraphicFramePr>
          <p:cNvPr id="6" name="Content Placeholder 5">
            <a:extLst>
              <a:ext uri="{FF2B5EF4-FFF2-40B4-BE49-F238E27FC236}">
                <a16:creationId xmlns:a16="http://schemas.microsoft.com/office/drawing/2014/main" id="{AFFFB023-1130-4777-9513-7EACCC0BE07B}"/>
              </a:ext>
            </a:extLst>
          </p:cNvPr>
          <p:cNvGraphicFramePr>
            <a:graphicFrameLocks noGrp="1"/>
          </p:cNvGraphicFramePr>
          <p:nvPr>
            <p:ph idx="1"/>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449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graphicEl>
                                              <a:dgm id="{289BDEBE-4EE8-40AB-B0E9-5F0F6FFA982E}"/>
                                            </p:graphicEl>
                                          </p:spTgt>
                                        </p:tgtEl>
                                        <p:attrNameLst>
                                          <p:attrName>style.visibility</p:attrName>
                                        </p:attrNameLst>
                                      </p:cBhvr>
                                      <p:to>
                                        <p:strVal val="visible"/>
                                      </p:to>
                                    </p:set>
                                    <p:animEffect transition="in" filter="wipe(up)">
                                      <p:cBhvr>
                                        <p:cTn id="7" dur="500"/>
                                        <p:tgtEl>
                                          <p:spTgt spid="6">
                                            <p:graphicEl>
                                              <a:dgm id="{289BDEBE-4EE8-40AB-B0E9-5F0F6FFA982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graphicEl>
                                              <a:dgm id="{79BB672A-D24D-454F-B2DA-57C27C0827D0}"/>
                                            </p:graphicEl>
                                          </p:spTgt>
                                        </p:tgtEl>
                                        <p:attrNameLst>
                                          <p:attrName>style.visibility</p:attrName>
                                        </p:attrNameLst>
                                      </p:cBhvr>
                                      <p:to>
                                        <p:strVal val="visible"/>
                                      </p:to>
                                    </p:set>
                                    <p:animEffect transition="in" filter="wipe(up)">
                                      <p:cBhvr>
                                        <p:cTn id="12" dur="500"/>
                                        <p:tgtEl>
                                          <p:spTgt spid="6">
                                            <p:graphicEl>
                                              <a:dgm id="{79BB672A-D24D-454F-B2DA-57C27C0827D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graphicEl>
                                              <a:dgm id="{517440E7-6C5F-479C-8612-79AE155E3D55}"/>
                                            </p:graphicEl>
                                          </p:spTgt>
                                        </p:tgtEl>
                                        <p:attrNameLst>
                                          <p:attrName>style.visibility</p:attrName>
                                        </p:attrNameLst>
                                      </p:cBhvr>
                                      <p:to>
                                        <p:strVal val="visible"/>
                                      </p:to>
                                    </p:set>
                                    <p:animEffect transition="in" filter="wipe(up)">
                                      <p:cBhvr>
                                        <p:cTn id="17" dur="500"/>
                                        <p:tgtEl>
                                          <p:spTgt spid="6">
                                            <p:graphicEl>
                                              <a:dgm id="{517440E7-6C5F-479C-8612-79AE155E3D5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graphicEl>
                                              <a:dgm id="{06268E27-E06D-4082-83CF-4AE0653C6409}"/>
                                            </p:graphicEl>
                                          </p:spTgt>
                                        </p:tgtEl>
                                        <p:attrNameLst>
                                          <p:attrName>style.visibility</p:attrName>
                                        </p:attrNameLst>
                                      </p:cBhvr>
                                      <p:to>
                                        <p:strVal val="visible"/>
                                      </p:to>
                                    </p:set>
                                    <p:animEffect transition="in" filter="wipe(up)">
                                      <p:cBhvr>
                                        <p:cTn id="22" dur="500"/>
                                        <p:tgtEl>
                                          <p:spTgt spid="6">
                                            <p:graphicEl>
                                              <a:dgm id="{06268E27-E06D-4082-83CF-4AE0653C640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6890" y="496570"/>
            <a:ext cx="10878820" cy="4526280"/>
          </a:xfrm>
        </p:spPr>
        <p:txBody>
          <a:bodyPr/>
          <a:lstStyle/>
          <a:p>
            <a:pPr marL="0" indent="0">
              <a:buNone/>
            </a:pPr>
            <a:r>
              <a:rPr lang="en-US" sz="3600" b="1">
                <a:latin typeface="Calibri" panose="020F0502020204030204" charset="0"/>
                <a:cs typeface="Calibri" panose="020F0502020204030204" charset="0"/>
              </a:rPr>
              <a:t>What is the 'Bayes' Theorem'</a:t>
            </a:r>
            <a:r>
              <a:rPr lang="en-IN" altLang="en-US" sz="3600" b="1">
                <a:latin typeface="Calibri" panose="020F0502020204030204" charset="0"/>
                <a:cs typeface="Calibri" panose="020F0502020204030204" charset="0"/>
              </a:rPr>
              <a:t>?</a:t>
            </a:r>
            <a:endParaRPr lang="en-IN" altLang="en-US">
              <a:latin typeface="Calibri" panose="020F0502020204030204" charset="0"/>
              <a:cs typeface="Calibri" panose="020F0502020204030204" charset="0"/>
            </a:endParaRPr>
          </a:p>
          <a:p>
            <a:pPr marL="0" indent="0">
              <a:buNone/>
            </a:pP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Bayes' theorem, named after 18th-century British mathematician Thomas Bayes, is a mathematical formula for determining conditional probability.</a:t>
            </a:r>
          </a:p>
          <a:p>
            <a:r>
              <a:rPr lang="en-US">
                <a:latin typeface="Calibri" panose="020F0502020204030204" charset="0"/>
                <a:cs typeface="Calibri" panose="020F0502020204030204" charset="0"/>
              </a:rPr>
              <a:t>The theorem provides a way to revise existing predictions or theories given new or additional evidence.</a:t>
            </a:r>
          </a:p>
          <a:p>
            <a:r>
              <a:rPr lang="en-US">
                <a:latin typeface="Calibri" panose="020F0502020204030204" charset="0"/>
                <a:cs typeface="Calibri" panose="020F0502020204030204" charset="0"/>
              </a:rPr>
              <a:t>In finance, Bayes' theorem can be used to rate the risk of lending money to potential borrowers.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261D-373D-4804-B9D3-E7FF78F914A5}"/>
              </a:ext>
            </a:extLst>
          </p:cNvPr>
          <p:cNvSpPr>
            <a:spLocks noGrp="1"/>
          </p:cNvSpPr>
          <p:nvPr>
            <p:ph type="title"/>
          </p:nvPr>
        </p:nvSpPr>
        <p:spPr/>
        <p:txBody>
          <a:bodyPr/>
          <a:lstStyle/>
          <a:p>
            <a:r>
              <a:rPr lang="en-IN" dirty="0"/>
              <a:t>What is Bayes Theorem?</a:t>
            </a:r>
          </a:p>
        </p:txBody>
      </p:sp>
      <p:pic>
        <p:nvPicPr>
          <p:cNvPr id="6" name="Content Placeholder 5">
            <a:extLst>
              <a:ext uri="{FF2B5EF4-FFF2-40B4-BE49-F238E27FC236}">
                <a16:creationId xmlns:a16="http://schemas.microsoft.com/office/drawing/2014/main" id="{C4E0F1DD-E910-4515-BCCC-179076058167}"/>
              </a:ext>
            </a:extLst>
          </p:cNvPr>
          <p:cNvPicPr>
            <a:picLocks noGrp="1" noChangeAspect="1"/>
          </p:cNvPicPr>
          <p:nvPr>
            <p:ph idx="1"/>
          </p:nvPr>
        </p:nvPicPr>
        <p:blipFill>
          <a:blip r:embed="rId2"/>
          <a:stretch>
            <a:fillRect/>
          </a:stretch>
        </p:blipFill>
        <p:spPr>
          <a:xfrm>
            <a:off x="1981200" y="2057400"/>
            <a:ext cx="7467600" cy="2200275"/>
          </a:xfrm>
          <a:prstGeom prst="rect">
            <a:avLst/>
          </a:prstGeom>
        </p:spPr>
      </p:pic>
    </p:spTree>
    <p:extLst>
      <p:ext uri="{BB962C8B-B14F-4D97-AF65-F5344CB8AC3E}">
        <p14:creationId xmlns:p14="http://schemas.microsoft.com/office/powerpoint/2010/main" val="3565919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C2D2-A12F-4088-91C5-EFC0AE5EBEA4}"/>
              </a:ext>
            </a:extLst>
          </p:cNvPr>
          <p:cNvSpPr>
            <a:spLocks noGrp="1"/>
          </p:cNvSpPr>
          <p:nvPr>
            <p:ph type="title"/>
          </p:nvPr>
        </p:nvSpPr>
        <p:spPr/>
        <p:txBody>
          <a:bodyPr/>
          <a:lstStyle/>
          <a:p>
            <a:r>
              <a:rPr lang="en-IN" dirty="0"/>
              <a:t>Bayes Probability Example</a:t>
            </a:r>
          </a:p>
        </p:txBody>
      </p:sp>
      <p:sp>
        <p:nvSpPr>
          <p:cNvPr id="5" name="Slide Number Placeholder 4">
            <a:extLst>
              <a:ext uri="{FF2B5EF4-FFF2-40B4-BE49-F238E27FC236}">
                <a16:creationId xmlns:a16="http://schemas.microsoft.com/office/drawing/2014/main" id="{E45822B9-8B03-4242-939F-C87B8A514FA2}"/>
              </a:ext>
            </a:extLst>
          </p:cNvPr>
          <p:cNvSpPr>
            <a:spLocks noGrp="1"/>
          </p:cNvSpPr>
          <p:nvPr>
            <p:ph type="sldNum" sz="quarter" idx="12"/>
          </p:nvPr>
        </p:nvSpPr>
        <p:spPr/>
        <p:txBody>
          <a:bodyPr/>
          <a:lstStyle/>
          <a:p>
            <a:fld id="{38D8CBBA-A7F2-48B2-8A53-48311464AA6D}" type="slidenum">
              <a:rPr lang="en-US" altLang="en-US" smtClean="0"/>
              <a:pPr/>
              <a:t>23</a:t>
            </a:fld>
            <a:endParaRPr lang="en-US" altLang="en-US"/>
          </a:p>
        </p:txBody>
      </p:sp>
      <p:sp>
        <p:nvSpPr>
          <p:cNvPr id="6" name="TextBox 5">
            <a:extLst>
              <a:ext uri="{FF2B5EF4-FFF2-40B4-BE49-F238E27FC236}">
                <a16:creationId xmlns:a16="http://schemas.microsoft.com/office/drawing/2014/main" id="{00B53549-F917-4740-B75F-9A7C30AA4AFC}"/>
              </a:ext>
            </a:extLst>
          </p:cNvPr>
          <p:cNvSpPr txBox="1"/>
          <p:nvPr/>
        </p:nvSpPr>
        <p:spPr>
          <a:xfrm>
            <a:off x="609599" y="1597588"/>
            <a:ext cx="2700000" cy="1368000"/>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r>
              <a:rPr lang="en-IN" sz="2200" b="1" dirty="0"/>
              <a:t>Mach1: 35 parts/hr</a:t>
            </a:r>
          </a:p>
          <a:p>
            <a:r>
              <a:rPr lang="en-IN" sz="2200" b="1" dirty="0"/>
              <a:t>Mach2: 15 parts/hr</a:t>
            </a:r>
          </a:p>
        </p:txBody>
      </p:sp>
      <p:sp>
        <p:nvSpPr>
          <p:cNvPr id="7" name="TextBox 6">
            <a:extLst>
              <a:ext uri="{FF2B5EF4-FFF2-40B4-BE49-F238E27FC236}">
                <a16:creationId xmlns:a16="http://schemas.microsoft.com/office/drawing/2014/main" id="{54872FFF-A604-4AEB-8133-B050CE01FAF7}"/>
              </a:ext>
            </a:extLst>
          </p:cNvPr>
          <p:cNvSpPr txBox="1"/>
          <p:nvPr/>
        </p:nvSpPr>
        <p:spPr>
          <a:xfrm>
            <a:off x="3505200" y="1597588"/>
            <a:ext cx="2700000" cy="1368000"/>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IN" sz="2200" b="1" dirty="0"/>
              <a:t>Out of all parts produced, 1% is defective</a:t>
            </a:r>
          </a:p>
        </p:txBody>
      </p:sp>
      <p:sp>
        <p:nvSpPr>
          <p:cNvPr id="8" name="TextBox 7">
            <a:extLst>
              <a:ext uri="{FF2B5EF4-FFF2-40B4-BE49-F238E27FC236}">
                <a16:creationId xmlns:a16="http://schemas.microsoft.com/office/drawing/2014/main" id="{B42C6C0D-2B8F-43A2-94AA-7509ED3BC5CB}"/>
              </a:ext>
            </a:extLst>
          </p:cNvPr>
          <p:cNvSpPr txBox="1"/>
          <p:nvPr/>
        </p:nvSpPr>
        <p:spPr>
          <a:xfrm>
            <a:off x="6394201" y="1603800"/>
            <a:ext cx="2700000" cy="1368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200" b="1" dirty="0"/>
              <a:t>Out of all defective parts, 60% came from mach1 and 40% from mach2</a:t>
            </a:r>
          </a:p>
        </p:txBody>
      </p:sp>
      <p:sp>
        <p:nvSpPr>
          <p:cNvPr id="9" name="TextBox 8">
            <a:extLst>
              <a:ext uri="{FF2B5EF4-FFF2-40B4-BE49-F238E27FC236}">
                <a16:creationId xmlns:a16="http://schemas.microsoft.com/office/drawing/2014/main" id="{CAC0673D-9DAE-43B3-878D-63B811A4F165}"/>
              </a:ext>
            </a:extLst>
          </p:cNvPr>
          <p:cNvSpPr txBox="1"/>
          <p:nvPr/>
        </p:nvSpPr>
        <p:spPr>
          <a:xfrm>
            <a:off x="9283202" y="1603800"/>
            <a:ext cx="2700000" cy="1368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200" b="1" dirty="0"/>
              <a:t>What is the probability that a part produced by mach2 is defective? </a:t>
            </a:r>
          </a:p>
        </p:txBody>
      </p:sp>
      <p:sp>
        <p:nvSpPr>
          <p:cNvPr id="11" name="TextBox 10">
            <a:extLst>
              <a:ext uri="{FF2B5EF4-FFF2-40B4-BE49-F238E27FC236}">
                <a16:creationId xmlns:a16="http://schemas.microsoft.com/office/drawing/2014/main" id="{A0EF4953-AE1C-4B0C-921E-8E54063C3A1F}"/>
              </a:ext>
            </a:extLst>
          </p:cNvPr>
          <p:cNvSpPr txBox="1"/>
          <p:nvPr/>
        </p:nvSpPr>
        <p:spPr>
          <a:xfrm>
            <a:off x="573599" y="3318600"/>
            <a:ext cx="27000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000" b="1" dirty="0"/>
              <a:t>P(Mach1) = 35/50 P(Mach2) = 15/50</a:t>
            </a:r>
          </a:p>
        </p:txBody>
      </p:sp>
      <p:sp>
        <p:nvSpPr>
          <p:cNvPr id="12" name="TextBox 11">
            <a:extLst>
              <a:ext uri="{FF2B5EF4-FFF2-40B4-BE49-F238E27FC236}">
                <a16:creationId xmlns:a16="http://schemas.microsoft.com/office/drawing/2014/main" id="{63B45860-D718-424F-9084-B872AE68224C}"/>
              </a:ext>
            </a:extLst>
          </p:cNvPr>
          <p:cNvSpPr txBox="1"/>
          <p:nvPr/>
        </p:nvSpPr>
        <p:spPr>
          <a:xfrm>
            <a:off x="3476800" y="3318600"/>
            <a:ext cx="2700000" cy="720000"/>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IN" sz="2000" b="1" dirty="0"/>
              <a:t>P(Defect) = 1%</a:t>
            </a:r>
          </a:p>
        </p:txBody>
      </p:sp>
      <p:sp>
        <p:nvSpPr>
          <p:cNvPr id="13" name="TextBox 12">
            <a:extLst>
              <a:ext uri="{FF2B5EF4-FFF2-40B4-BE49-F238E27FC236}">
                <a16:creationId xmlns:a16="http://schemas.microsoft.com/office/drawing/2014/main" id="{9FCF2575-DBA0-42A9-8672-DE44C175B7BB}"/>
              </a:ext>
            </a:extLst>
          </p:cNvPr>
          <p:cNvSpPr txBox="1"/>
          <p:nvPr/>
        </p:nvSpPr>
        <p:spPr>
          <a:xfrm>
            <a:off x="6380001" y="3318600"/>
            <a:ext cx="2700000" cy="720000"/>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r>
              <a:rPr lang="en-IN" sz="2000" b="1" dirty="0"/>
              <a:t>P(Mach1|Defect) =60%</a:t>
            </a:r>
          </a:p>
          <a:p>
            <a:r>
              <a:rPr lang="en-IN" sz="2000" b="1" dirty="0"/>
              <a:t>P(Mach2|Defect) =40%</a:t>
            </a:r>
          </a:p>
        </p:txBody>
      </p:sp>
      <p:sp>
        <p:nvSpPr>
          <p:cNvPr id="14" name="TextBox 13">
            <a:extLst>
              <a:ext uri="{FF2B5EF4-FFF2-40B4-BE49-F238E27FC236}">
                <a16:creationId xmlns:a16="http://schemas.microsoft.com/office/drawing/2014/main" id="{429EB0A3-3E69-4DAE-ABAC-B21535911934}"/>
              </a:ext>
            </a:extLst>
          </p:cNvPr>
          <p:cNvSpPr txBox="1"/>
          <p:nvPr/>
        </p:nvSpPr>
        <p:spPr>
          <a:xfrm>
            <a:off x="9283202" y="3318600"/>
            <a:ext cx="2700000" cy="720000"/>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IN" sz="2000" b="1" dirty="0"/>
              <a:t>P(Defect|Mach2) = ???</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6486A2E-467A-440D-8F0D-2EBF60567454}"/>
                  </a:ext>
                </a:extLst>
              </p:cNvPr>
              <p:cNvSpPr txBox="1"/>
              <p:nvPr/>
            </p:nvSpPr>
            <p:spPr>
              <a:xfrm>
                <a:off x="-59661" y="5292061"/>
                <a:ext cx="5168402"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𝐷𝑒𝑓𝑒𝑐𝑡</m:t>
                      </m:r>
                      <m:r>
                        <a:rPr lang="en-IN" b="0" i="1" smtClean="0">
                          <a:latin typeface="Cambria Math" panose="02040503050406030204" pitchFamily="18" charset="0"/>
                        </a:rPr>
                        <m:t>|</m:t>
                      </m:r>
                      <m:r>
                        <a:rPr lang="en-IN" b="0" i="1" smtClean="0">
                          <a:latin typeface="Cambria Math" panose="02040503050406030204" pitchFamily="18" charset="0"/>
                        </a:rPr>
                        <m:t>𝑀𝑎𝑐h</m:t>
                      </m:r>
                      <m:r>
                        <a:rPr lang="en-IN" b="0" i="1" smtClean="0">
                          <a:latin typeface="Cambria Math" panose="02040503050406030204" pitchFamily="18" charset="0"/>
                        </a:rPr>
                        <m:t>2=</m:t>
                      </m:r>
                      <m:f>
                        <m:fPr>
                          <m:ctrlPr>
                            <a:rPr lang="en-IN" i="1">
                              <a:latin typeface="Cambria Math" panose="02040503050406030204" pitchFamily="18" charset="0"/>
                            </a:rPr>
                          </m:ctrlPr>
                        </m:fPr>
                        <m:num>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𝑀𝑎𝑐h</m:t>
                              </m:r>
                              <m:r>
                                <a:rPr lang="en-IN" i="1">
                                  <a:latin typeface="Cambria Math" panose="02040503050406030204" pitchFamily="18" charset="0"/>
                                </a:rPr>
                                <m:t>2</m:t>
                              </m:r>
                            </m:e>
                            <m:e>
                              <m:r>
                                <a:rPr lang="en-IN" i="1">
                                  <a:latin typeface="Cambria Math" panose="02040503050406030204" pitchFamily="18" charset="0"/>
                                </a:rPr>
                                <m:t>𝐷𝑒𝑓𝑒𝑐𝑡</m:t>
                              </m:r>
                            </m:e>
                          </m:d>
                          <m:r>
                            <a:rPr lang="en-IN" i="1">
                              <a:latin typeface="Cambria Math" panose="02040503050406030204" pitchFamily="18" charset="0"/>
                            </a:rPr>
                            <m:t>∗</m:t>
                          </m:r>
                          <m:r>
                            <a:rPr lang="en-IN" i="1">
                              <a:latin typeface="Cambria Math" panose="02040503050406030204" pitchFamily="18" charset="0"/>
                            </a:rPr>
                            <m:t>𝑃</m:t>
                          </m:r>
                          <m:r>
                            <a:rPr lang="en-IN" i="1">
                              <a:latin typeface="Cambria Math" panose="02040503050406030204" pitchFamily="18" charset="0"/>
                            </a:rPr>
                            <m:t>(</m:t>
                          </m:r>
                          <m:r>
                            <a:rPr lang="en-IN" i="1">
                              <a:latin typeface="Cambria Math" panose="02040503050406030204" pitchFamily="18" charset="0"/>
                            </a:rPr>
                            <m:t>𝐷𝑒𝑓𝑒𝑐𝑡</m:t>
                          </m:r>
                          <m:r>
                            <a:rPr lang="en-IN" i="1">
                              <a:latin typeface="Cambria Math" panose="02040503050406030204" pitchFamily="18" charset="0"/>
                            </a:rPr>
                            <m:t>)</m:t>
                          </m:r>
                        </m:num>
                        <m:den>
                          <m:r>
                            <a:rPr lang="en-IN" i="1">
                              <a:latin typeface="Cambria Math" panose="02040503050406030204" pitchFamily="18" charset="0"/>
                            </a:rPr>
                            <m:t>𝑃</m:t>
                          </m:r>
                          <m:r>
                            <a:rPr lang="en-IN" i="1">
                              <a:latin typeface="Cambria Math" panose="02040503050406030204" pitchFamily="18" charset="0"/>
                            </a:rPr>
                            <m:t>(</m:t>
                          </m:r>
                          <m:r>
                            <a:rPr lang="en-IN" i="1">
                              <a:latin typeface="Cambria Math" panose="02040503050406030204" pitchFamily="18" charset="0"/>
                            </a:rPr>
                            <m:t>𝑀𝑎𝑐h</m:t>
                          </m:r>
                          <m:r>
                            <a:rPr lang="en-IN" i="1">
                              <a:latin typeface="Cambria Math" panose="02040503050406030204" pitchFamily="18" charset="0"/>
                            </a:rPr>
                            <m:t>2)</m:t>
                          </m:r>
                        </m:den>
                      </m:f>
                    </m:oMath>
                  </m:oMathPara>
                </a14:m>
                <a:endParaRPr lang="en-IN" dirty="0"/>
              </a:p>
            </p:txBody>
          </p:sp>
        </mc:Choice>
        <mc:Fallback>
          <p:sp>
            <p:nvSpPr>
              <p:cNvPr id="17" name="TextBox 16">
                <a:extLst>
                  <a:ext uri="{FF2B5EF4-FFF2-40B4-BE49-F238E27FC236}">
                    <a16:creationId xmlns:a16="http://schemas.microsoft.com/office/drawing/2014/main" id="{E6486A2E-467A-440D-8F0D-2EBF60567454}"/>
                  </a:ext>
                </a:extLst>
              </p:cNvPr>
              <p:cNvSpPr txBox="1">
                <a:spLocks noRot="1" noChangeAspect="1" noMove="1" noResize="1" noEditPoints="1" noAdjustHandles="1" noChangeArrowheads="1" noChangeShapeType="1" noTextEdit="1"/>
              </p:cNvSpPr>
              <p:nvPr/>
            </p:nvSpPr>
            <p:spPr>
              <a:xfrm>
                <a:off x="-59661" y="5292061"/>
                <a:ext cx="5168402" cy="586699"/>
              </a:xfrm>
              <a:prstGeom prst="rect">
                <a:avLst/>
              </a:prstGeom>
              <a:blipFill>
                <a:blip r:embed="rId2"/>
                <a:stretch>
                  <a:fillRect t="-1042"/>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B0557986-EC35-4990-A91D-8399E05E3B76}"/>
              </a:ext>
            </a:extLst>
          </p:cNvPr>
          <p:cNvSpPr txBox="1"/>
          <p:nvPr/>
        </p:nvSpPr>
        <p:spPr>
          <a:xfrm>
            <a:off x="3529781" y="4566670"/>
            <a:ext cx="3829802" cy="720000"/>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IN" sz="2000" b="1" u="sng" dirty="0"/>
              <a:t>P(Mach2|Defect) * P(Defect)</a:t>
            </a:r>
          </a:p>
          <a:p>
            <a:pPr algn="ctr"/>
            <a:r>
              <a:rPr lang="en-IN" sz="2000" b="1" dirty="0"/>
              <a:t>P(Mach2)</a:t>
            </a:r>
          </a:p>
        </p:txBody>
      </p:sp>
      <p:sp>
        <p:nvSpPr>
          <p:cNvPr id="19" name="TextBox 18">
            <a:extLst>
              <a:ext uri="{FF2B5EF4-FFF2-40B4-BE49-F238E27FC236}">
                <a16:creationId xmlns:a16="http://schemas.microsoft.com/office/drawing/2014/main" id="{181F91A2-605E-48AC-BCD0-419AC8D0991F}"/>
              </a:ext>
            </a:extLst>
          </p:cNvPr>
          <p:cNvSpPr txBox="1"/>
          <p:nvPr/>
        </p:nvSpPr>
        <p:spPr>
          <a:xfrm>
            <a:off x="7568403" y="5238690"/>
            <a:ext cx="2700000" cy="400110"/>
          </a:xfrm>
          <a:prstGeom prst="wedgeRectCallout">
            <a:avLst>
              <a:gd name="adj1" fmla="val -108510"/>
              <a:gd name="adj2" fmla="val -77162"/>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b="1" dirty="0"/>
              <a:t>P(Mach2) </a:t>
            </a:r>
            <a:r>
              <a:rPr lang="en-IN" sz="2000" b="1"/>
              <a:t>= 15/50</a:t>
            </a:r>
            <a:endParaRPr lang="en-IN" sz="2000" b="1" dirty="0"/>
          </a:p>
        </p:txBody>
      </p:sp>
      <p:sp>
        <p:nvSpPr>
          <p:cNvPr id="20" name="TextBox 19">
            <a:extLst>
              <a:ext uri="{FF2B5EF4-FFF2-40B4-BE49-F238E27FC236}">
                <a16:creationId xmlns:a16="http://schemas.microsoft.com/office/drawing/2014/main" id="{C1CBE283-30FA-45ED-BBEF-7505C5B85058}"/>
              </a:ext>
            </a:extLst>
          </p:cNvPr>
          <p:cNvSpPr txBox="1"/>
          <p:nvPr/>
        </p:nvSpPr>
        <p:spPr>
          <a:xfrm>
            <a:off x="7568403" y="4555410"/>
            <a:ext cx="2700000" cy="400110"/>
          </a:xfrm>
          <a:prstGeom prst="wedgeRectCallout">
            <a:avLst>
              <a:gd name="adj1" fmla="val -68999"/>
              <a:gd name="adj2" fmla="val -18758"/>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b="1" dirty="0"/>
              <a:t>P(Defect) = 1%</a:t>
            </a:r>
          </a:p>
        </p:txBody>
      </p:sp>
      <p:sp>
        <p:nvSpPr>
          <p:cNvPr id="21" name="TextBox 20">
            <a:extLst>
              <a:ext uri="{FF2B5EF4-FFF2-40B4-BE49-F238E27FC236}">
                <a16:creationId xmlns:a16="http://schemas.microsoft.com/office/drawing/2014/main" id="{0F40B77A-4D14-4651-A482-9B1A2297B67D}"/>
              </a:ext>
            </a:extLst>
          </p:cNvPr>
          <p:cNvSpPr txBox="1"/>
          <p:nvPr/>
        </p:nvSpPr>
        <p:spPr>
          <a:xfrm>
            <a:off x="563439" y="4555410"/>
            <a:ext cx="2700000" cy="400110"/>
          </a:xfrm>
          <a:prstGeom prst="wedgeRectCallout">
            <a:avLst>
              <a:gd name="adj1" fmla="val 70983"/>
              <a:gd name="adj2" fmla="val -982"/>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000" b="1" dirty="0"/>
              <a:t>P(Mach2|Defect) =40%</a:t>
            </a:r>
          </a:p>
        </p:txBody>
      </p:sp>
      <p:sp>
        <p:nvSpPr>
          <p:cNvPr id="22" name="TextBox 21">
            <a:extLst>
              <a:ext uri="{FF2B5EF4-FFF2-40B4-BE49-F238E27FC236}">
                <a16:creationId xmlns:a16="http://schemas.microsoft.com/office/drawing/2014/main" id="{ECCDE368-D3A4-4C41-9B01-E3E4EA39D5A2}"/>
              </a:ext>
            </a:extLst>
          </p:cNvPr>
          <p:cNvSpPr txBox="1"/>
          <p:nvPr/>
        </p:nvSpPr>
        <p:spPr>
          <a:xfrm>
            <a:off x="3529781" y="5791200"/>
            <a:ext cx="3829802" cy="720000"/>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IN" sz="2000" b="1" u="sng" dirty="0"/>
              <a:t>0.4 * 0.01</a:t>
            </a:r>
          </a:p>
          <a:p>
            <a:pPr algn="ctr"/>
            <a:r>
              <a:rPr lang="en-IN" sz="2000" b="1" dirty="0"/>
              <a:t>15/50</a:t>
            </a:r>
          </a:p>
        </p:txBody>
      </p:sp>
      <p:sp>
        <p:nvSpPr>
          <p:cNvPr id="23" name="TextBox 22">
            <a:extLst>
              <a:ext uri="{FF2B5EF4-FFF2-40B4-BE49-F238E27FC236}">
                <a16:creationId xmlns:a16="http://schemas.microsoft.com/office/drawing/2014/main" id="{73A9BA99-6727-4607-9D0D-A6AF14442EA8}"/>
              </a:ext>
            </a:extLst>
          </p:cNvPr>
          <p:cNvSpPr txBox="1"/>
          <p:nvPr/>
        </p:nvSpPr>
        <p:spPr>
          <a:xfrm>
            <a:off x="8153400" y="5791200"/>
            <a:ext cx="1948543" cy="720000"/>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IN" sz="4000" b="1" dirty="0"/>
              <a:t>0.0133</a:t>
            </a:r>
          </a:p>
        </p:txBody>
      </p:sp>
      <p:cxnSp>
        <p:nvCxnSpPr>
          <p:cNvPr id="25" name="Connector: Curved 24">
            <a:extLst>
              <a:ext uri="{FF2B5EF4-FFF2-40B4-BE49-F238E27FC236}">
                <a16:creationId xmlns:a16="http://schemas.microsoft.com/office/drawing/2014/main" id="{094F71CA-5BAC-410D-989B-FF8710A48042}"/>
              </a:ext>
            </a:extLst>
          </p:cNvPr>
          <p:cNvCxnSpPr>
            <a:stCxn id="14" idx="2"/>
            <a:endCxn id="18" idx="0"/>
          </p:cNvCxnSpPr>
          <p:nvPr/>
        </p:nvCxnSpPr>
        <p:spPr>
          <a:xfrm rot="5400000">
            <a:off x="7774907" y="1708375"/>
            <a:ext cx="528070" cy="518852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961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right)">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ppt_w</p:attrName>
                                        </p:attrNameLst>
                                      </p:cBhvr>
                                      <p:tavLst>
                                        <p:tav tm="0">
                                          <p:val>
                                            <p:fltVal val="0"/>
                                          </p:val>
                                        </p:tav>
                                        <p:tav tm="100000">
                                          <p:val>
                                            <p:strVal val="#ppt_w"/>
                                          </p:val>
                                        </p:tav>
                                      </p:tavLst>
                                    </p:anim>
                                    <p:anim calcmode="lin" valueType="num">
                                      <p:cBhvr>
                                        <p:cTn id="72" dur="500" fill="hold"/>
                                        <p:tgtEl>
                                          <p:spTgt spid="23"/>
                                        </p:tgtEl>
                                        <p:attrNameLst>
                                          <p:attrName>ppt_h</p:attrName>
                                        </p:attrNameLst>
                                      </p:cBhvr>
                                      <p:tavLst>
                                        <p:tav tm="0">
                                          <p:val>
                                            <p:fltVal val="0"/>
                                          </p:val>
                                        </p:tav>
                                        <p:tav tm="100000">
                                          <p:val>
                                            <p:strVal val="#ppt_h"/>
                                          </p:val>
                                        </p:tav>
                                      </p:tavLst>
                                    </p:anim>
                                    <p:animEffect transition="in" filter="fade">
                                      <p:cBhvr>
                                        <p:cTn id="7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8" grpId="0" animBg="1"/>
      <p:bldP spid="19" grpId="0" animBg="1"/>
      <p:bldP spid="20" grpId="0" animBg="1"/>
      <p:bldP spid="21" grpId="0" animBg="1"/>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a:latin typeface="Calibri" panose="020F0502020204030204" charset="0"/>
                <a:cs typeface="Calibri" panose="020F0502020204030204" charset="0"/>
              </a:rPr>
              <a:t>PRIOR &amp; POSTERIOR PROBABILITY.....??</a:t>
            </a:r>
          </a:p>
        </p:txBody>
      </p:sp>
      <p:sp>
        <p:nvSpPr>
          <p:cNvPr id="6" name="Text Box 5"/>
          <p:cNvSpPr txBox="1"/>
          <p:nvPr/>
        </p:nvSpPr>
        <p:spPr>
          <a:xfrm>
            <a:off x="3733800" y="1714005"/>
            <a:ext cx="6324600" cy="584775"/>
          </a:xfrm>
          <a:prstGeom prst="rect">
            <a:avLst/>
          </a:prstGeom>
          <a:noFill/>
        </p:spPr>
        <p:txBody>
          <a:bodyPr wrap="square" rtlCol="0" anchor="t">
            <a:spAutoFit/>
          </a:bodyPr>
          <a:lstStyle/>
          <a:p>
            <a:r>
              <a:rPr lang="en-US" sz="3200" dirty="0">
                <a:effectLst/>
                <a:latin typeface="Calibri" panose="020F0502020204030204" charset="0"/>
                <a:cs typeface="Calibri" panose="020F0502020204030204" charset="0"/>
              </a:rPr>
              <a:t>Winds (NOUN) or winds (VERB)?</a:t>
            </a:r>
          </a:p>
        </p:txBody>
      </p:sp>
      <p:sp>
        <p:nvSpPr>
          <p:cNvPr id="8" name="Text Box 7"/>
          <p:cNvSpPr txBox="1"/>
          <p:nvPr/>
        </p:nvSpPr>
        <p:spPr>
          <a:xfrm>
            <a:off x="647700" y="1468835"/>
            <a:ext cx="2857500" cy="829945"/>
          </a:xfrm>
          <a:prstGeom prst="rect">
            <a:avLst/>
          </a:prstGeom>
          <a:noFill/>
        </p:spPr>
        <p:txBody>
          <a:bodyPr wrap="square" rtlCol="0" anchor="t">
            <a:spAutoFit/>
          </a:bodyPr>
          <a:lstStyle/>
          <a:p>
            <a:pPr marL="0" indent="0">
              <a:buNone/>
            </a:pPr>
            <a:r>
              <a:rPr lang="en-US" sz="2400" b="1" u="sng" dirty="0">
                <a:latin typeface="Calibri" panose="020F0502020204030204" charset="0"/>
                <a:cs typeface="Calibri" panose="020F0502020204030204" charset="0"/>
                <a:sym typeface="+mn-ea"/>
              </a:rPr>
              <a:t>Winds</a:t>
            </a:r>
            <a:endParaRPr lang="en-US" sz="2400" dirty="0">
              <a:latin typeface="Calibri" panose="020F0502020204030204" charset="0"/>
              <a:cs typeface="Calibri" panose="020F0502020204030204" charset="0"/>
            </a:endParaRPr>
          </a:p>
          <a:p>
            <a:pPr marL="0" indent="0">
              <a:buNone/>
            </a:pPr>
            <a:r>
              <a:rPr lang="en-US" sz="2400" dirty="0">
                <a:latin typeface="Calibri" panose="020F0502020204030204" charset="0"/>
                <a:cs typeface="Calibri" panose="020F0502020204030204" charset="0"/>
                <a:sym typeface="+mn-ea"/>
              </a:rPr>
              <a:t>What did you read?</a:t>
            </a:r>
          </a:p>
        </p:txBody>
      </p:sp>
      <p:pic>
        <p:nvPicPr>
          <p:cNvPr id="2050" name="Picture 2" descr="Image result for winds">
            <a:extLst>
              <a:ext uri="{FF2B5EF4-FFF2-40B4-BE49-F238E27FC236}">
                <a16:creationId xmlns:a16="http://schemas.microsoft.com/office/drawing/2014/main" id="{A10577E2-7782-4459-891A-2B5C85B71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895600"/>
            <a:ext cx="254317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oad winds">
            <a:extLst>
              <a:ext uri="{FF2B5EF4-FFF2-40B4-BE49-F238E27FC236}">
                <a16:creationId xmlns:a16="http://schemas.microsoft.com/office/drawing/2014/main" id="{A06177CC-BB73-4872-88A7-DDE512C38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762250"/>
            <a:ext cx="2362200" cy="19335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7D3E70E-36F6-4071-A499-BA7F2CECAAB0}"/>
              </a:ext>
            </a:extLst>
          </p:cNvPr>
          <p:cNvSpPr/>
          <p:nvPr/>
        </p:nvSpPr>
        <p:spPr>
          <a:xfrm>
            <a:off x="771525" y="5029200"/>
            <a:ext cx="3038475" cy="2031325"/>
          </a:xfrm>
          <a:prstGeom prst="rect">
            <a:avLst/>
          </a:prstGeom>
        </p:spPr>
        <p:txBody>
          <a:bodyPr wrap="square">
            <a:spAutoFit/>
          </a:bodyPr>
          <a:lstStyle/>
          <a:p>
            <a:r>
              <a:rPr lang="en-US" dirty="0">
                <a:latin typeface="Calibri" panose="020F0502020204030204" charset="0"/>
                <a:cs typeface="Calibri" panose="020F0502020204030204" charset="0"/>
              </a:rPr>
              <a:t>This is the prior — in the absence of any data (i.e., context), you put higher probability on winds (noun) compared to winds (verb), because that is a more common usage.</a:t>
            </a:r>
          </a:p>
        </p:txBody>
      </p:sp>
      <p:sp>
        <p:nvSpPr>
          <p:cNvPr id="15" name="Rectangle 14">
            <a:extLst>
              <a:ext uri="{FF2B5EF4-FFF2-40B4-BE49-F238E27FC236}">
                <a16:creationId xmlns:a16="http://schemas.microsoft.com/office/drawing/2014/main" id="{6F0E6437-F76A-4712-9D62-5853A9F63C33}"/>
              </a:ext>
            </a:extLst>
          </p:cNvPr>
          <p:cNvSpPr/>
          <p:nvPr/>
        </p:nvSpPr>
        <p:spPr>
          <a:xfrm>
            <a:off x="4576762" y="4876800"/>
            <a:ext cx="3038475" cy="1477328"/>
          </a:xfrm>
          <a:prstGeom prst="rect">
            <a:avLst/>
          </a:prstGeom>
        </p:spPr>
        <p:txBody>
          <a:bodyPr wrap="square">
            <a:spAutoFit/>
          </a:bodyPr>
          <a:lstStyle/>
          <a:p>
            <a:r>
              <a:rPr lang="en-US" dirty="0">
                <a:latin typeface="Calibri" panose="020F0502020204030204" charset="0"/>
                <a:cs typeface="Calibri" panose="020F0502020204030204" charset="0"/>
              </a:rPr>
              <a:t>This is posterior – with additional information from this picture you read it as ‘winds’ verb instead of the noun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p:cTn id="11" dur="500" fill="hold"/>
                                        <p:tgtEl>
                                          <p:spTgt spid="2050"/>
                                        </p:tgtEl>
                                        <p:attrNameLst>
                                          <p:attrName>ppt_w</p:attrName>
                                        </p:attrNameLst>
                                      </p:cBhvr>
                                      <p:tavLst>
                                        <p:tav tm="0">
                                          <p:val>
                                            <p:fltVal val="0"/>
                                          </p:val>
                                        </p:tav>
                                        <p:tav tm="100000">
                                          <p:val>
                                            <p:strVal val="#ppt_w"/>
                                          </p:val>
                                        </p:tav>
                                      </p:tavLst>
                                    </p:anim>
                                    <p:anim calcmode="lin" valueType="num">
                                      <p:cBhvr>
                                        <p:cTn id="12" dur="500" fill="hold"/>
                                        <p:tgtEl>
                                          <p:spTgt spid="2050"/>
                                        </p:tgtEl>
                                        <p:attrNameLst>
                                          <p:attrName>ppt_h</p:attrName>
                                        </p:attrNameLst>
                                      </p:cBhvr>
                                      <p:tavLst>
                                        <p:tav tm="0">
                                          <p:val>
                                            <p:fltVal val="0"/>
                                          </p:val>
                                        </p:tav>
                                        <p:tav tm="100000">
                                          <p:val>
                                            <p:strVal val="#ppt_h"/>
                                          </p:val>
                                        </p:tav>
                                      </p:tavLst>
                                    </p:anim>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052"/>
                                        </p:tgtEl>
                                        <p:attrNameLst>
                                          <p:attrName>style.visibility</p:attrName>
                                        </p:attrNameLst>
                                      </p:cBhvr>
                                      <p:to>
                                        <p:strVal val="visible"/>
                                      </p:to>
                                    </p:set>
                                    <p:anim calcmode="lin" valueType="num">
                                      <p:cBhvr>
                                        <p:cTn id="28" dur="500" fill="hold"/>
                                        <p:tgtEl>
                                          <p:spTgt spid="2052"/>
                                        </p:tgtEl>
                                        <p:attrNameLst>
                                          <p:attrName>ppt_w</p:attrName>
                                        </p:attrNameLst>
                                      </p:cBhvr>
                                      <p:tavLst>
                                        <p:tav tm="0">
                                          <p:val>
                                            <p:fltVal val="0"/>
                                          </p:val>
                                        </p:tav>
                                        <p:tav tm="100000">
                                          <p:val>
                                            <p:strVal val="#ppt_w"/>
                                          </p:val>
                                        </p:tav>
                                      </p:tavLst>
                                    </p:anim>
                                    <p:anim calcmode="lin" valueType="num">
                                      <p:cBhvr>
                                        <p:cTn id="29" dur="500" fill="hold"/>
                                        <p:tgtEl>
                                          <p:spTgt spid="2052"/>
                                        </p:tgtEl>
                                        <p:attrNameLst>
                                          <p:attrName>ppt_h</p:attrName>
                                        </p:attrNameLst>
                                      </p:cBhvr>
                                      <p:tavLst>
                                        <p:tav tm="0">
                                          <p:val>
                                            <p:fltVal val="0"/>
                                          </p:val>
                                        </p:tav>
                                        <p:tav tm="100000">
                                          <p:val>
                                            <p:strVal val="#ppt_h"/>
                                          </p:val>
                                        </p:tav>
                                      </p:tavLst>
                                    </p:anim>
                                    <p:animEffect transition="in" filter="fade">
                                      <p:cBhvr>
                                        <p:cTn id="30" dur="500"/>
                                        <p:tgtEl>
                                          <p:spTgt spid="205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9E6F-0E7D-48B0-8687-E5581AFDB147}"/>
              </a:ext>
            </a:extLst>
          </p:cNvPr>
          <p:cNvSpPr>
            <a:spLocks noGrp="1"/>
          </p:cNvSpPr>
          <p:nvPr>
            <p:ph type="title"/>
          </p:nvPr>
        </p:nvSpPr>
        <p:spPr/>
        <p:txBody>
          <a:bodyPr/>
          <a:lstStyle/>
          <a:p>
            <a:r>
              <a:rPr lang="en-IN" dirty="0"/>
              <a:t>Posterior probability</a:t>
            </a:r>
          </a:p>
        </p:txBody>
      </p:sp>
      <p:graphicFrame>
        <p:nvGraphicFramePr>
          <p:cNvPr id="4" name="Content Placeholder 3">
            <a:extLst>
              <a:ext uri="{FF2B5EF4-FFF2-40B4-BE49-F238E27FC236}">
                <a16:creationId xmlns:a16="http://schemas.microsoft.com/office/drawing/2014/main" id="{888D9545-C032-4A6A-A233-8244ABF91E24}"/>
              </a:ext>
            </a:extLst>
          </p:cNvPr>
          <p:cNvGraphicFramePr>
            <a:graphicFrameLocks noGrp="1"/>
          </p:cNvGraphicFramePr>
          <p:nvPr>
            <p:ph idx="1"/>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5C7C-847A-420D-96C8-8EF093EF282F}"/>
              </a:ext>
            </a:extLst>
          </p:cNvPr>
          <p:cNvSpPr>
            <a:spLocks noGrp="1"/>
          </p:cNvSpPr>
          <p:nvPr>
            <p:ph type="title"/>
          </p:nvPr>
        </p:nvSpPr>
        <p:spPr/>
        <p:txBody>
          <a:bodyPr/>
          <a:lstStyle/>
          <a:p>
            <a:r>
              <a:rPr lang="en-IN" sz="3600" dirty="0"/>
              <a:t>Bayes theorem in terms of the predictor x and class c of Y</a:t>
            </a:r>
          </a:p>
        </p:txBody>
      </p:sp>
      <p:pic>
        <p:nvPicPr>
          <p:cNvPr id="5" name="Content Placeholder 4" descr="1"/>
          <p:cNvPicPr>
            <a:picLocks noGrp="1" noChangeAspect="1"/>
          </p:cNvPicPr>
          <p:nvPr>
            <p:ph idx="1"/>
          </p:nvPr>
        </p:nvPicPr>
        <p:blipFill>
          <a:blip r:embed="rId2" cstate="print"/>
          <a:stretch>
            <a:fillRect/>
          </a:stretch>
        </p:blipFill>
        <p:spPr>
          <a:xfrm>
            <a:off x="152400" y="1596756"/>
            <a:ext cx="7191253" cy="4525963"/>
          </a:xfrm>
          <a:prstGeom prst="rect">
            <a:avLst/>
          </a:prstGeom>
        </p:spPr>
      </p:pic>
      <p:sp>
        <p:nvSpPr>
          <p:cNvPr id="6" name="Text Box 5"/>
          <p:cNvSpPr txBox="1"/>
          <p:nvPr/>
        </p:nvSpPr>
        <p:spPr>
          <a:xfrm>
            <a:off x="7543801" y="1966912"/>
            <a:ext cx="4453254" cy="3785652"/>
          </a:xfrm>
          <a:prstGeom prst="rect">
            <a:avLst/>
          </a:prstGeom>
          <a:noFill/>
        </p:spPr>
        <p:txBody>
          <a:bodyPr wrap="square" rtlCol="0" anchor="t">
            <a:spAutoFit/>
          </a:bodyPr>
          <a:lstStyle/>
          <a:p>
            <a:pPr marL="342900" indent="-342900">
              <a:buFont typeface="Arial" panose="020B0604020202020204" pitchFamily="34" charset="0"/>
              <a:buChar char="•"/>
            </a:pPr>
            <a:r>
              <a:rPr lang="en-US" sz="2400" dirty="0">
                <a:latin typeface="Calibri" panose="020F0502020204030204" charset="0"/>
                <a:cs typeface="Calibri" panose="020F0502020204030204" charset="0"/>
              </a:rPr>
              <a:t>P(</a:t>
            </a:r>
            <a:r>
              <a:rPr lang="en-US" sz="2400" dirty="0" err="1">
                <a:latin typeface="Calibri" panose="020F0502020204030204" charset="0"/>
                <a:cs typeface="Calibri" panose="020F0502020204030204" charset="0"/>
              </a:rPr>
              <a:t>c|x</a:t>
            </a:r>
            <a:r>
              <a:rPr lang="en-US" sz="2400" dirty="0">
                <a:latin typeface="Calibri" panose="020F0502020204030204" charset="0"/>
                <a:cs typeface="Calibri" panose="020F0502020204030204" charset="0"/>
              </a:rPr>
              <a:t>) is the posterior probability of class (c, target) given predictor (x, attributes).</a:t>
            </a:r>
          </a:p>
          <a:p>
            <a:pPr marL="342900" indent="-342900">
              <a:buFont typeface="Arial" panose="020B0604020202020204" pitchFamily="34" charset="0"/>
              <a:buChar char="•"/>
            </a:pPr>
            <a:r>
              <a:rPr lang="en-US" sz="2400" dirty="0">
                <a:latin typeface="Calibri" panose="020F0502020204030204" charset="0"/>
                <a:cs typeface="Calibri" panose="020F0502020204030204" charset="0"/>
              </a:rPr>
              <a:t>P(c) is the prior probability of class.</a:t>
            </a:r>
          </a:p>
          <a:p>
            <a:pPr marL="342900" indent="-342900">
              <a:buFont typeface="Arial" panose="020B0604020202020204" pitchFamily="34" charset="0"/>
              <a:buChar char="•"/>
            </a:pPr>
            <a:r>
              <a:rPr lang="en-US" sz="2400" dirty="0">
                <a:latin typeface="Calibri" panose="020F0502020204030204" charset="0"/>
                <a:cs typeface="Calibri" panose="020F0502020204030204" charset="0"/>
              </a:rPr>
              <a:t>P(</a:t>
            </a:r>
            <a:r>
              <a:rPr lang="en-US" sz="2400" dirty="0" err="1">
                <a:latin typeface="Calibri" panose="020F0502020204030204" charset="0"/>
                <a:cs typeface="Calibri" panose="020F0502020204030204" charset="0"/>
              </a:rPr>
              <a:t>x|c</a:t>
            </a:r>
            <a:r>
              <a:rPr lang="en-US" sz="2400" dirty="0">
                <a:latin typeface="Calibri" panose="020F0502020204030204" charset="0"/>
                <a:cs typeface="Calibri" panose="020F0502020204030204" charset="0"/>
              </a:rPr>
              <a:t>) is the likelihood which is the probability of predictor given class.</a:t>
            </a:r>
          </a:p>
          <a:p>
            <a:pPr marL="342900" indent="-342900">
              <a:buFont typeface="Arial" panose="020B0604020202020204" pitchFamily="34" charset="0"/>
              <a:buChar char="•"/>
            </a:pPr>
            <a:r>
              <a:rPr lang="en-US" sz="2400" dirty="0">
                <a:latin typeface="Calibri" panose="020F0502020204030204" charset="0"/>
                <a:cs typeface="Calibri" panose="020F0502020204030204" charset="0"/>
              </a:rPr>
              <a:t>P(x) is the prior probability of predictor.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08B3-D480-4C70-A04D-203AAFE84D13}"/>
              </a:ext>
            </a:extLst>
          </p:cNvPr>
          <p:cNvSpPr>
            <a:spLocks noGrp="1"/>
          </p:cNvSpPr>
          <p:nvPr>
            <p:ph type="title"/>
          </p:nvPr>
        </p:nvSpPr>
        <p:spPr/>
        <p:txBody>
          <a:bodyPr/>
          <a:lstStyle/>
          <a:p>
            <a:r>
              <a:rPr lang="en-US" b="1" dirty="0">
                <a:latin typeface="Calibri" panose="020F0502020204030204" charset="0"/>
                <a:cs typeface="Calibri" panose="020F0502020204030204" charset="0"/>
              </a:rPr>
              <a:t>What is Naive Bayes algorithm?</a:t>
            </a:r>
            <a:endParaRPr lang="en-IN" dirty="0"/>
          </a:p>
        </p:txBody>
      </p:sp>
      <p:sp>
        <p:nvSpPr>
          <p:cNvPr id="3" name="Content Placeholder 2"/>
          <p:cNvSpPr>
            <a:spLocks noGrp="1"/>
          </p:cNvSpPr>
          <p:nvPr>
            <p:ph idx="1"/>
          </p:nvPr>
        </p:nvSpPr>
        <p:spPr/>
        <p:txBody>
          <a:bodyPr/>
          <a:lstStyle/>
          <a:p>
            <a:r>
              <a:rPr lang="en-US" sz="3000" dirty="0">
                <a:latin typeface="Calibri" panose="020F0502020204030204" charset="0"/>
                <a:cs typeface="Calibri" panose="020F0502020204030204" charset="0"/>
              </a:rPr>
              <a:t>Classification technique based on Bayes’ Theorem with an assumption of independence among predictors.</a:t>
            </a:r>
          </a:p>
          <a:p>
            <a:r>
              <a:rPr lang="en-US" sz="2800" dirty="0">
                <a:latin typeface="Calibri" panose="020F0502020204030204" charset="0"/>
                <a:cs typeface="Calibri" panose="020F0502020204030204" charset="0"/>
                <a:sym typeface="+mn-ea"/>
              </a:rPr>
              <a:t>Naive Bayes model is easy to build and particularly useful for very large data sets. Along with simplicity, Naive Bayes is known to outperform even highly sophisticated classification methods.</a:t>
            </a:r>
            <a:endParaRPr lang="en-US" sz="2800" dirty="0">
              <a:latin typeface="Calibri" panose="020F0502020204030204" charset="0"/>
              <a:cs typeface="Calibri" panose="020F0502020204030204" charset="0"/>
            </a:endParaRPr>
          </a:p>
          <a:p>
            <a:r>
              <a:rPr lang="en-US" sz="2800" dirty="0">
                <a:latin typeface="Calibri" panose="020F0502020204030204" charset="0"/>
                <a:cs typeface="Calibri" panose="020F0502020204030204" charset="0"/>
                <a:sym typeface="+mn-ea"/>
              </a:rPr>
              <a:t>Bayes theorem provides a way of calculating posterior probability P(</a:t>
            </a:r>
            <a:r>
              <a:rPr lang="en-US" sz="2800" dirty="0" err="1">
                <a:latin typeface="Calibri" panose="020F0502020204030204" charset="0"/>
                <a:cs typeface="Calibri" panose="020F0502020204030204" charset="0"/>
                <a:sym typeface="+mn-ea"/>
              </a:rPr>
              <a:t>c|x</a:t>
            </a:r>
            <a:r>
              <a:rPr lang="en-US" sz="2800" dirty="0">
                <a:latin typeface="Calibri" panose="020F0502020204030204" charset="0"/>
                <a:cs typeface="Calibri" panose="020F0502020204030204" charset="0"/>
                <a:sym typeface="+mn-ea"/>
              </a:rPr>
              <a:t>) from P(c), P(x) and P(</a:t>
            </a:r>
            <a:r>
              <a:rPr lang="en-US" sz="2800" dirty="0" err="1">
                <a:latin typeface="Calibri" panose="020F0502020204030204" charset="0"/>
                <a:cs typeface="Calibri" panose="020F0502020204030204" charset="0"/>
                <a:sym typeface="+mn-ea"/>
              </a:rPr>
              <a:t>x|c</a:t>
            </a:r>
            <a:r>
              <a:rPr lang="en-US" sz="2800" dirty="0">
                <a:latin typeface="Calibri" panose="020F0502020204030204" charset="0"/>
                <a:cs typeface="Calibri" panose="020F0502020204030204" charset="0"/>
                <a:sym typeface="+mn-ea"/>
              </a:rPr>
              <a:t>).</a:t>
            </a:r>
            <a:endParaRPr lang="en-US" sz="2800" dirty="0">
              <a:latin typeface="Calibri" panose="020F0502020204030204" charset="0"/>
              <a:cs typeface="Calibri" panose="020F0502020204030204" charset="0"/>
            </a:endParaRPr>
          </a:p>
          <a:p>
            <a:endParaRPr lang="en-US" sz="3000" dirty="0">
              <a:latin typeface="Calibri" panose="020F0502020204030204" charset="0"/>
              <a:cs typeface="Calibri" panose="020F0502020204030204" charset="0"/>
            </a:endParaRPr>
          </a:p>
          <a:p>
            <a:endParaRPr lang="en-US" sz="3000" dirty="0">
              <a:latin typeface="Calibri" panose="020F0502020204030204" charset="0"/>
              <a:cs typeface="Calibri" panose="020F0502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F9A1-B076-46ED-8357-5A863E7D4BA0}"/>
              </a:ext>
            </a:extLst>
          </p:cNvPr>
          <p:cNvSpPr>
            <a:spLocks noGrp="1"/>
          </p:cNvSpPr>
          <p:nvPr>
            <p:ph type="title"/>
          </p:nvPr>
        </p:nvSpPr>
        <p:spPr/>
        <p:txBody>
          <a:bodyPr/>
          <a:lstStyle/>
          <a:p>
            <a:r>
              <a:rPr lang="en-IN" dirty="0"/>
              <a:t>Why is it called Naïve Bayes?</a:t>
            </a:r>
          </a:p>
        </p:txBody>
      </p:sp>
      <p:sp>
        <p:nvSpPr>
          <p:cNvPr id="3" name="Content Placeholder 2">
            <a:extLst>
              <a:ext uri="{FF2B5EF4-FFF2-40B4-BE49-F238E27FC236}">
                <a16:creationId xmlns:a16="http://schemas.microsoft.com/office/drawing/2014/main" id="{B7C0C54D-ED3B-4F0A-899F-C1B5008911C3}"/>
              </a:ext>
            </a:extLst>
          </p:cNvPr>
          <p:cNvSpPr>
            <a:spLocks noGrp="1"/>
          </p:cNvSpPr>
          <p:nvPr>
            <p:ph idx="1"/>
          </p:nvPr>
        </p:nvSpPr>
        <p:spPr/>
        <p:txBody>
          <a:bodyPr/>
          <a:lstStyle/>
          <a:p>
            <a:r>
              <a:rPr lang="en-IN" dirty="0"/>
              <a:t>Independence assumption of Bayes theorem – for example Age and Salary need to be independent.</a:t>
            </a:r>
          </a:p>
          <a:p>
            <a:r>
              <a:rPr lang="en-IN" dirty="0"/>
              <a:t>In real life, this might not be the case</a:t>
            </a:r>
          </a:p>
          <a:p>
            <a:r>
              <a:rPr lang="en-IN" dirty="0"/>
              <a:t>Naïve Bayes algorithm is naïve in that it makes this assumption </a:t>
            </a:r>
            <a:r>
              <a:rPr lang="en-IN" dirty="0" smtClean="0"/>
              <a:t>in spite </a:t>
            </a:r>
            <a:r>
              <a:rPr lang="en-IN" dirty="0"/>
              <a:t>of this not being true</a:t>
            </a:r>
          </a:p>
          <a:p>
            <a:endParaRPr lang="en-IN" dirty="0"/>
          </a:p>
        </p:txBody>
      </p:sp>
    </p:spTree>
    <p:extLst>
      <p:ext uri="{BB962C8B-B14F-4D97-AF65-F5344CB8AC3E}">
        <p14:creationId xmlns:p14="http://schemas.microsoft.com/office/powerpoint/2010/main" val="1040198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3731-2E3F-47D0-929F-35C4D6EDAF98}"/>
              </a:ext>
            </a:extLst>
          </p:cNvPr>
          <p:cNvSpPr>
            <a:spLocks noGrp="1"/>
          </p:cNvSpPr>
          <p:nvPr>
            <p:ph type="title"/>
          </p:nvPr>
        </p:nvSpPr>
        <p:spPr/>
        <p:txBody>
          <a:bodyPr/>
          <a:lstStyle/>
          <a:p>
            <a:r>
              <a:rPr lang="en-IN" dirty="0"/>
              <a:t>How does Naïve Bayes work?</a:t>
            </a:r>
          </a:p>
        </p:txBody>
      </p:sp>
      <p:graphicFrame>
        <p:nvGraphicFramePr>
          <p:cNvPr id="5" name="Content Placeholder 4">
            <a:extLst>
              <a:ext uri="{FF2B5EF4-FFF2-40B4-BE49-F238E27FC236}">
                <a16:creationId xmlns:a16="http://schemas.microsoft.com/office/drawing/2014/main" id="{6612E83F-4BF4-4AB7-AF41-0C8F06660FD8}"/>
              </a:ext>
            </a:extLst>
          </p:cNvPr>
          <p:cNvGraphicFramePr>
            <a:graphicFrameLocks noGrp="1"/>
          </p:cNvGraphicFramePr>
          <p:nvPr>
            <p:ph idx="1"/>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350DB1-AEB3-485A-BA1E-222491317868}"/>
                                            </p:graphicEl>
                                          </p:spTgt>
                                        </p:tgtEl>
                                        <p:attrNameLst>
                                          <p:attrName>style.visibility</p:attrName>
                                        </p:attrNameLst>
                                      </p:cBhvr>
                                      <p:to>
                                        <p:strVal val="visible"/>
                                      </p:to>
                                    </p:set>
                                    <p:animEffect transition="in" filter="wipe(left)">
                                      <p:cBhvr>
                                        <p:cTn id="7" dur="500"/>
                                        <p:tgtEl>
                                          <p:spTgt spid="5">
                                            <p:graphicEl>
                                              <a:dgm id="{DF350DB1-AEB3-485A-BA1E-22249131786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E1DE1F6F-9B81-4F6E-A3C5-C297116B8F81}"/>
                                            </p:graphicEl>
                                          </p:spTgt>
                                        </p:tgtEl>
                                        <p:attrNameLst>
                                          <p:attrName>style.visibility</p:attrName>
                                        </p:attrNameLst>
                                      </p:cBhvr>
                                      <p:to>
                                        <p:strVal val="visible"/>
                                      </p:to>
                                    </p:set>
                                    <p:animEffect transition="in" filter="wipe(left)">
                                      <p:cBhvr>
                                        <p:cTn id="12" dur="500"/>
                                        <p:tgtEl>
                                          <p:spTgt spid="5">
                                            <p:graphicEl>
                                              <a:dgm id="{E1DE1F6F-9B81-4F6E-A3C5-C297116B8F81}"/>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graphicEl>
                                              <a:dgm id="{E2D5F3DA-6427-4ABF-9ACB-59029140D6F4}"/>
                                            </p:graphicEl>
                                          </p:spTgt>
                                        </p:tgtEl>
                                        <p:attrNameLst>
                                          <p:attrName>style.visibility</p:attrName>
                                        </p:attrNameLst>
                                      </p:cBhvr>
                                      <p:to>
                                        <p:strVal val="visible"/>
                                      </p:to>
                                    </p:set>
                                    <p:animEffect transition="in" filter="wipe(left)">
                                      <p:cBhvr>
                                        <p:cTn id="15" dur="500"/>
                                        <p:tgtEl>
                                          <p:spTgt spid="5">
                                            <p:graphicEl>
                                              <a:dgm id="{E2D5F3DA-6427-4ABF-9ACB-59029140D6F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graphicEl>
                                              <a:dgm id="{6C1A0761-D25D-48E1-9345-A7080A1F42CA}"/>
                                            </p:graphicEl>
                                          </p:spTgt>
                                        </p:tgtEl>
                                        <p:attrNameLst>
                                          <p:attrName>style.visibility</p:attrName>
                                        </p:attrNameLst>
                                      </p:cBhvr>
                                      <p:to>
                                        <p:strVal val="visible"/>
                                      </p:to>
                                    </p:set>
                                    <p:animEffect transition="in" filter="wipe(left)">
                                      <p:cBhvr>
                                        <p:cTn id="20" dur="500"/>
                                        <p:tgtEl>
                                          <p:spTgt spid="5">
                                            <p:graphicEl>
                                              <a:dgm id="{6C1A0761-D25D-48E1-9345-A7080A1F42CA}"/>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graphicEl>
                                              <a:dgm id="{17A21090-8311-4775-9F62-9A5236BB540E}"/>
                                            </p:graphicEl>
                                          </p:spTgt>
                                        </p:tgtEl>
                                        <p:attrNameLst>
                                          <p:attrName>style.visibility</p:attrName>
                                        </p:attrNameLst>
                                      </p:cBhvr>
                                      <p:to>
                                        <p:strVal val="visible"/>
                                      </p:to>
                                    </p:set>
                                    <p:animEffect transition="in" filter="wipe(left)">
                                      <p:cBhvr>
                                        <p:cTn id="23" dur="500"/>
                                        <p:tgtEl>
                                          <p:spTgt spid="5">
                                            <p:graphicEl>
                                              <a:dgm id="{17A21090-8311-4775-9F62-9A5236BB540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a:latin typeface="Times New Roman"/>
                <a:ea typeface="Times New Roman"/>
                <a:cs typeface="Times New Roman"/>
                <a:sym typeface="Times New Roman"/>
              </a:rPr>
              <a:t>Introduction to Logistic Regression</a:t>
            </a:r>
            <a:br>
              <a:rPr lang="en-IN" sz="3600">
                <a:latin typeface="Times New Roman"/>
                <a:ea typeface="Times New Roman"/>
                <a:cs typeface="Times New Roman"/>
                <a:sym typeface="Times New Roman"/>
              </a:rPr>
            </a:br>
            <a:endParaRPr sz="3600"/>
          </a:p>
        </p:txBody>
      </p:sp>
      <p:sp>
        <p:nvSpPr>
          <p:cNvPr id="103" name="Google Shape;103;p14"/>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800">
                <a:latin typeface="Times New Roman"/>
                <a:ea typeface="Times New Roman"/>
                <a:cs typeface="Times New Roman"/>
                <a:sym typeface="Times New Roman"/>
              </a:rPr>
              <a:t>In statistics, the logistic model is a statistical model that is usually taken to apply to a binary dependent variable.</a:t>
            </a:r>
            <a:endParaRPr/>
          </a:p>
          <a:p>
            <a:pPr marL="457200" marR="0" lvl="0" indent="-228600" algn="l" rtl="0">
              <a:lnSpc>
                <a:spcPct val="100000"/>
              </a:lnSpc>
              <a:spcBef>
                <a:spcPts val="640"/>
              </a:spcBef>
              <a:spcAft>
                <a:spcPts val="0"/>
              </a:spcAft>
              <a:buClr>
                <a:schemeClr val="dk1"/>
              </a:buClr>
              <a:buSzPts val="3200"/>
              <a:buFont typeface="Arial"/>
              <a:buNone/>
            </a:pPr>
            <a:endParaRPr sz="2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IN" sz="2800">
                <a:latin typeface="Times New Roman"/>
                <a:ea typeface="Times New Roman"/>
                <a:cs typeface="Times New Roman"/>
                <a:sym typeface="Times New Roman"/>
              </a:rPr>
              <a:t>In regression analysis, logistic regression or logit regression is estimating the parameters of a logistic model.</a:t>
            </a:r>
            <a:endParaRPr/>
          </a:p>
          <a:p>
            <a:pPr marL="457200" lvl="0" indent="-22860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a:p>
            <a:pPr marL="457200" lvl="0" indent="-431800" algn="l" rtl="0">
              <a:lnSpc>
                <a:spcPct val="100000"/>
              </a:lnSpc>
              <a:spcBef>
                <a:spcPts val="640"/>
              </a:spcBef>
              <a:spcAft>
                <a:spcPts val="0"/>
              </a:spcAft>
              <a:buSzPts val="3200"/>
              <a:buChar char="•"/>
            </a:pPr>
            <a:r>
              <a:rPr lang="en-IN" sz="2800">
                <a:latin typeface="Times New Roman"/>
                <a:ea typeface="Times New Roman"/>
                <a:cs typeface="Times New Roman"/>
                <a:sym typeface="Times New Roman"/>
              </a:rPr>
              <a:t>In Logistic Regression, the dependent variable is binary rather than continuous and it can also be applied to ordered categories (ordinal data).</a:t>
            </a:r>
            <a:endParaRPr sz="28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C2C4-36D9-49B3-AACB-0D05EFC344F5}"/>
              </a:ext>
            </a:extLst>
          </p:cNvPr>
          <p:cNvSpPr>
            <a:spLocks noGrp="1"/>
          </p:cNvSpPr>
          <p:nvPr>
            <p:ph type="title"/>
          </p:nvPr>
        </p:nvSpPr>
        <p:spPr>
          <a:xfrm>
            <a:off x="491238" y="204079"/>
            <a:ext cx="10972800" cy="1143000"/>
          </a:xfrm>
        </p:spPr>
        <p:txBody>
          <a:bodyPr/>
          <a:lstStyle/>
          <a:p>
            <a:r>
              <a:rPr lang="en-IN" sz="3600" dirty="0"/>
              <a:t>How the Naïve Bayes Algorithm works</a:t>
            </a:r>
          </a:p>
        </p:txBody>
      </p:sp>
      <p:graphicFrame>
        <p:nvGraphicFramePr>
          <p:cNvPr id="6" name="Table 5">
            <a:extLst>
              <a:ext uri="{FF2B5EF4-FFF2-40B4-BE49-F238E27FC236}">
                <a16:creationId xmlns:a16="http://schemas.microsoft.com/office/drawing/2014/main" id="{BC8B5F57-685B-4D78-8FA6-18F028C77CBF}"/>
              </a:ext>
            </a:extLst>
          </p:cNvPr>
          <p:cNvGraphicFramePr>
            <a:graphicFrameLocks noGrp="1"/>
          </p:cNvGraphicFramePr>
          <p:nvPr>
            <p:extLst/>
          </p:nvPr>
        </p:nvGraphicFramePr>
        <p:xfrm>
          <a:off x="304069" y="1447800"/>
          <a:ext cx="2182400" cy="4591200"/>
        </p:xfrm>
        <a:graphic>
          <a:graphicData uri="http://schemas.openxmlformats.org/drawingml/2006/table">
            <a:tbl>
              <a:tblPr firstRow="1">
                <a:tableStyleId>{5C22544A-7EE6-4342-B048-85BDC9FD1C3A}</a:tableStyleId>
              </a:tblPr>
              <a:tblGrid>
                <a:gridCol w="738569">
                  <a:extLst>
                    <a:ext uri="{9D8B030D-6E8A-4147-A177-3AD203B41FA5}">
                      <a16:colId xmlns:a16="http://schemas.microsoft.com/office/drawing/2014/main" val="3540792018"/>
                    </a:ext>
                  </a:extLst>
                </a:gridCol>
                <a:gridCol w="764381">
                  <a:extLst>
                    <a:ext uri="{9D8B030D-6E8A-4147-A177-3AD203B41FA5}">
                      <a16:colId xmlns:a16="http://schemas.microsoft.com/office/drawing/2014/main" val="3626202835"/>
                    </a:ext>
                  </a:extLst>
                </a:gridCol>
                <a:gridCol w="679450">
                  <a:extLst>
                    <a:ext uri="{9D8B030D-6E8A-4147-A177-3AD203B41FA5}">
                      <a16:colId xmlns:a16="http://schemas.microsoft.com/office/drawing/2014/main" val="1391158"/>
                    </a:ext>
                  </a:extLst>
                </a:gridCol>
              </a:tblGrid>
              <a:tr h="184150">
                <a:tc>
                  <a:txBody>
                    <a:bodyPr/>
                    <a:lstStyle/>
                    <a:p>
                      <a:pPr algn="ctr" fontAlgn="b"/>
                      <a:r>
                        <a:rPr lang="en-IN" sz="1400" u="none" strike="noStrike">
                          <a:effectLst/>
                        </a:rPr>
                        <a:t>temp</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ctr" fontAlgn="b"/>
                      <a:r>
                        <a:rPr lang="en-IN" sz="1400" u="none" strike="noStrike">
                          <a:effectLst/>
                        </a:rPr>
                        <a:t>humidity</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ctr" fontAlgn="b"/>
                      <a:r>
                        <a:rPr lang="en-IN" sz="1400" u="none" strike="noStrike" dirty="0">
                          <a:effectLst/>
                        </a:rPr>
                        <a:t>trek</a:t>
                      </a:r>
                      <a:endParaRPr lang="en-IN" sz="1400" b="0" i="0" u="none" strike="noStrike" dirty="0">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3923813386"/>
                  </a:ext>
                </a:extLst>
              </a:tr>
              <a:tr h="184150">
                <a:tc>
                  <a:txBody>
                    <a:bodyPr/>
                    <a:lstStyle/>
                    <a:p>
                      <a:pPr algn="l" fontAlgn="b"/>
                      <a:r>
                        <a:rPr lang="en-IN" sz="1400" u="none" strike="noStrike">
                          <a:effectLst/>
                        </a:rPr>
                        <a:t>sunny</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high</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NO</a:t>
                      </a:r>
                      <a:endParaRPr lang="en-IN" sz="1400" b="0" i="0" u="none" strike="noStrike">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3058457289"/>
                  </a:ext>
                </a:extLst>
              </a:tr>
              <a:tr h="184150">
                <a:tc>
                  <a:txBody>
                    <a:bodyPr/>
                    <a:lstStyle/>
                    <a:p>
                      <a:pPr algn="l" fontAlgn="b"/>
                      <a:r>
                        <a:rPr lang="en-IN" sz="1400" u="none" strike="noStrike">
                          <a:effectLst/>
                        </a:rPr>
                        <a:t>sunny</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high</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NO</a:t>
                      </a:r>
                      <a:endParaRPr lang="en-IN" sz="1400" b="0" i="0" u="none" strike="noStrike">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3906476600"/>
                  </a:ext>
                </a:extLst>
              </a:tr>
              <a:tr h="184150">
                <a:tc>
                  <a:txBody>
                    <a:bodyPr/>
                    <a:lstStyle/>
                    <a:p>
                      <a:pPr algn="l" fontAlgn="b"/>
                      <a:r>
                        <a:rPr lang="en-IN" sz="1400" u="none" strike="noStrike">
                          <a:effectLst/>
                        </a:rPr>
                        <a:t>overcast</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high</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dirty="0">
                          <a:effectLst/>
                        </a:rPr>
                        <a:t>YES</a:t>
                      </a:r>
                      <a:endParaRPr lang="en-IN" sz="1400" b="0" i="0" u="none" strike="noStrike" dirty="0">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3809991061"/>
                  </a:ext>
                </a:extLst>
              </a:tr>
              <a:tr h="184150">
                <a:tc>
                  <a:txBody>
                    <a:bodyPr/>
                    <a:lstStyle/>
                    <a:p>
                      <a:pPr algn="l" fontAlgn="b"/>
                      <a:r>
                        <a:rPr lang="en-IN" sz="1400" u="none" strike="noStrike">
                          <a:effectLst/>
                        </a:rPr>
                        <a:t>rainy</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high</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3729063450"/>
                  </a:ext>
                </a:extLst>
              </a:tr>
              <a:tr h="184150">
                <a:tc>
                  <a:txBody>
                    <a:bodyPr/>
                    <a:lstStyle/>
                    <a:p>
                      <a:pPr algn="l" fontAlgn="b"/>
                      <a:r>
                        <a:rPr lang="en-IN" sz="1400" u="none" strike="noStrike">
                          <a:effectLst/>
                        </a:rPr>
                        <a:t>rainy</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dirty="0">
                          <a:effectLst/>
                        </a:rPr>
                        <a:t>normal</a:t>
                      </a:r>
                      <a:endParaRPr lang="en-IN" sz="1400" b="0" i="0" u="none" strike="noStrike" dirty="0">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1674190869"/>
                  </a:ext>
                </a:extLst>
              </a:tr>
              <a:tr h="184150">
                <a:tc>
                  <a:txBody>
                    <a:bodyPr/>
                    <a:lstStyle/>
                    <a:p>
                      <a:pPr algn="l" fontAlgn="b"/>
                      <a:r>
                        <a:rPr lang="en-IN" sz="1400" u="none" strike="noStrike">
                          <a:effectLst/>
                        </a:rPr>
                        <a:t>rainy</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normal</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NO</a:t>
                      </a:r>
                      <a:endParaRPr lang="en-IN" sz="1400" b="0" i="0" u="none" strike="noStrike">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855873520"/>
                  </a:ext>
                </a:extLst>
              </a:tr>
              <a:tr h="184150">
                <a:tc>
                  <a:txBody>
                    <a:bodyPr/>
                    <a:lstStyle/>
                    <a:p>
                      <a:pPr algn="l" fontAlgn="b"/>
                      <a:r>
                        <a:rPr lang="en-IN" sz="1400" u="none" strike="noStrike">
                          <a:effectLst/>
                        </a:rPr>
                        <a:t>overcast</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normal</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778733188"/>
                  </a:ext>
                </a:extLst>
              </a:tr>
              <a:tr h="184150">
                <a:tc>
                  <a:txBody>
                    <a:bodyPr/>
                    <a:lstStyle/>
                    <a:p>
                      <a:pPr algn="l" fontAlgn="b"/>
                      <a:r>
                        <a:rPr lang="en-IN" sz="1400" u="none" strike="noStrike">
                          <a:effectLst/>
                        </a:rPr>
                        <a:t>sunny</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high</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NO</a:t>
                      </a:r>
                      <a:endParaRPr lang="en-IN" sz="1400" b="0" i="0" u="none" strike="noStrike">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3074286998"/>
                  </a:ext>
                </a:extLst>
              </a:tr>
              <a:tr h="184150">
                <a:tc>
                  <a:txBody>
                    <a:bodyPr/>
                    <a:lstStyle/>
                    <a:p>
                      <a:pPr algn="l" fontAlgn="b"/>
                      <a:r>
                        <a:rPr lang="en-IN" sz="1400" u="none" strike="noStrike">
                          <a:effectLst/>
                        </a:rPr>
                        <a:t>sunny</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normal</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3659097791"/>
                  </a:ext>
                </a:extLst>
              </a:tr>
              <a:tr h="184150">
                <a:tc>
                  <a:txBody>
                    <a:bodyPr/>
                    <a:lstStyle/>
                    <a:p>
                      <a:pPr algn="l" fontAlgn="b"/>
                      <a:r>
                        <a:rPr lang="en-IN" sz="1400" u="none" strike="noStrike">
                          <a:effectLst/>
                        </a:rPr>
                        <a:t>rainy</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normal</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192182067"/>
                  </a:ext>
                </a:extLst>
              </a:tr>
              <a:tr h="184150">
                <a:tc>
                  <a:txBody>
                    <a:bodyPr/>
                    <a:lstStyle/>
                    <a:p>
                      <a:pPr algn="l" fontAlgn="b"/>
                      <a:r>
                        <a:rPr lang="en-IN" sz="1400" u="none" strike="noStrike">
                          <a:effectLst/>
                        </a:rPr>
                        <a:t>sunny</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normal</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3464466196"/>
                  </a:ext>
                </a:extLst>
              </a:tr>
              <a:tr h="184150">
                <a:tc>
                  <a:txBody>
                    <a:bodyPr/>
                    <a:lstStyle/>
                    <a:p>
                      <a:pPr algn="l" fontAlgn="b"/>
                      <a:r>
                        <a:rPr lang="en-IN" sz="1400" u="none" strike="noStrike">
                          <a:effectLst/>
                        </a:rPr>
                        <a:t>overcast</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high</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1796827405"/>
                  </a:ext>
                </a:extLst>
              </a:tr>
              <a:tr h="184150">
                <a:tc>
                  <a:txBody>
                    <a:bodyPr/>
                    <a:lstStyle/>
                    <a:p>
                      <a:pPr algn="l" fontAlgn="b"/>
                      <a:r>
                        <a:rPr lang="en-IN" sz="1400" u="none" strike="noStrike">
                          <a:effectLst/>
                        </a:rPr>
                        <a:t>overcast</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normal</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3268960170"/>
                  </a:ext>
                </a:extLst>
              </a:tr>
              <a:tr h="184150">
                <a:tc>
                  <a:txBody>
                    <a:bodyPr/>
                    <a:lstStyle/>
                    <a:p>
                      <a:pPr algn="l" fontAlgn="b"/>
                      <a:r>
                        <a:rPr lang="en-IN" sz="1400" u="none" strike="noStrike">
                          <a:effectLst/>
                        </a:rPr>
                        <a:t>sunny</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high</a:t>
                      </a:r>
                      <a:endParaRPr lang="en-IN" sz="1400" b="0" i="0" u="none" strike="noStrike">
                        <a:solidFill>
                          <a:srgbClr val="000000"/>
                        </a:solidFill>
                        <a:effectLst/>
                        <a:latin typeface="Calibri" panose="020F0502020204030204" pitchFamily="34" charset="0"/>
                      </a:endParaRPr>
                    </a:p>
                  </a:txBody>
                  <a:tcPr marL="45720" marR="45720" marT="10800" marB="10800" anchor="b"/>
                </a:tc>
                <a:tc>
                  <a:txBody>
                    <a:bodyPr/>
                    <a:lstStyle/>
                    <a:p>
                      <a:pPr algn="l" fontAlgn="b"/>
                      <a:r>
                        <a:rPr lang="en-IN" sz="1400" u="none" strike="noStrike">
                          <a:effectLst/>
                        </a:rPr>
                        <a:t>YES</a:t>
                      </a:r>
                      <a:endParaRPr lang="en-IN" sz="1400" b="0" i="0" u="none" strike="noStrike" dirty="0">
                        <a:solidFill>
                          <a:srgbClr val="000000"/>
                        </a:solidFill>
                        <a:effectLst/>
                        <a:latin typeface="Calibri" panose="020F0502020204030204" pitchFamily="34" charset="0"/>
                      </a:endParaRPr>
                    </a:p>
                  </a:txBody>
                  <a:tcPr marL="45720" marR="45720" marT="10800" marB="10800" anchor="b"/>
                </a:tc>
                <a:extLst>
                  <a:ext uri="{0D108BD9-81ED-4DB2-BD59-A6C34878D82A}">
                    <a16:rowId xmlns:a16="http://schemas.microsoft.com/office/drawing/2014/main" val="4279876249"/>
                  </a:ext>
                </a:extLst>
              </a:tr>
            </a:tbl>
          </a:graphicData>
        </a:graphic>
      </p:graphicFrame>
      <p:graphicFrame>
        <p:nvGraphicFramePr>
          <p:cNvPr id="7" name="Table 6">
            <a:extLst>
              <a:ext uri="{FF2B5EF4-FFF2-40B4-BE49-F238E27FC236}">
                <a16:creationId xmlns:a16="http://schemas.microsoft.com/office/drawing/2014/main" id="{982E26B2-77EF-42D0-9983-6329E482D223}"/>
              </a:ext>
            </a:extLst>
          </p:cNvPr>
          <p:cNvGraphicFramePr>
            <a:graphicFrameLocks noGrp="1"/>
          </p:cNvGraphicFramePr>
          <p:nvPr>
            <p:extLst/>
          </p:nvPr>
        </p:nvGraphicFramePr>
        <p:xfrm>
          <a:off x="3124200" y="1447800"/>
          <a:ext cx="1219200" cy="43942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719794306"/>
                    </a:ext>
                  </a:extLst>
                </a:gridCol>
                <a:gridCol w="609600">
                  <a:extLst>
                    <a:ext uri="{9D8B030D-6E8A-4147-A177-3AD203B41FA5}">
                      <a16:colId xmlns:a16="http://schemas.microsoft.com/office/drawing/2014/main" val="1901404157"/>
                    </a:ext>
                  </a:extLst>
                </a:gridCol>
              </a:tblGrid>
              <a:tr h="184150">
                <a:tc>
                  <a:txBody>
                    <a:bodyPr/>
                    <a:lstStyle/>
                    <a:p>
                      <a:pPr algn="l" fontAlgn="b"/>
                      <a:r>
                        <a:rPr lang="en-IN" sz="1400" u="none" strike="noStrike">
                          <a:effectLst/>
                        </a:rPr>
                        <a:t>P(YES)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10/14</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57043960"/>
                  </a:ext>
                </a:extLst>
              </a:tr>
              <a:tr h="184150">
                <a:tc>
                  <a:txBody>
                    <a:bodyPr/>
                    <a:lstStyle/>
                    <a:p>
                      <a:pPr algn="l" fontAlgn="b"/>
                      <a:r>
                        <a:rPr lang="en-IN" sz="1400" u="none" strike="noStrike">
                          <a:effectLst/>
                        </a:rPr>
                        <a:t>P(NO)</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400" u="none" strike="noStrike" dirty="0">
                          <a:effectLst/>
                        </a:rPr>
                        <a:t>4/14</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29093086"/>
                  </a:ext>
                </a:extLst>
              </a:tr>
            </a:tbl>
          </a:graphicData>
        </a:graphic>
      </p:graphicFrame>
      <p:graphicFrame>
        <p:nvGraphicFramePr>
          <p:cNvPr id="8" name="Table 7">
            <a:extLst>
              <a:ext uri="{FF2B5EF4-FFF2-40B4-BE49-F238E27FC236}">
                <a16:creationId xmlns:a16="http://schemas.microsoft.com/office/drawing/2014/main" id="{7F7976AE-6EB1-475F-8812-F8FD2E79CD72}"/>
              </a:ext>
            </a:extLst>
          </p:cNvPr>
          <p:cNvGraphicFramePr>
            <a:graphicFrameLocks noGrp="1"/>
          </p:cNvGraphicFramePr>
          <p:nvPr>
            <p:extLst/>
          </p:nvPr>
        </p:nvGraphicFramePr>
        <p:xfrm>
          <a:off x="4419600" y="1447950"/>
          <a:ext cx="3319273" cy="1950720"/>
        </p:xfrm>
        <a:graphic>
          <a:graphicData uri="http://schemas.openxmlformats.org/drawingml/2006/table">
            <a:tbl>
              <a:tblPr firstRow="1" lastRow="1">
                <a:tableStyleId>{5C22544A-7EE6-4342-B048-85BDC9FD1C3A}</a:tableStyleId>
              </a:tblPr>
              <a:tblGrid>
                <a:gridCol w="738569">
                  <a:extLst>
                    <a:ext uri="{9D8B030D-6E8A-4147-A177-3AD203B41FA5}">
                      <a16:colId xmlns:a16="http://schemas.microsoft.com/office/drawing/2014/main" val="4199411869"/>
                    </a:ext>
                  </a:extLst>
                </a:gridCol>
                <a:gridCol w="392938">
                  <a:extLst>
                    <a:ext uri="{9D8B030D-6E8A-4147-A177-3AD203B41FA5}">
                      <a16:colId xmlns:a16="http://schemas.microsoft.com/office/drawing/2014/main" val="225347193"/>
                    </a:ext>
                  </a:extLst>
                </a:gridCol>
                <a:gridCol w="369253">
                  <a:extLst>
                    <a:ext uri="{9D8B030D-6E8A-4147-A177-3AD203B41FA5}">
                      <a16:colId xmlns:a16="http://schemas.microsoft.com/office/drawing/2014/main" val="2385382332"/>
                    </a:ext>
                  </a:extLst>
                </a:gridCol>
                <a:gridCol w="599313">
                  <a:extLst>
                    <a:ext uri="{9D8B030D-6E8A-4147-A177-3AD203B41FA5}">
                      <a16:colId xmlns:a16="http://schemas.microsoft.com/office/drawing/2014/main" val="3360844995"/>
                    </a:ext>
                  </a:extLst>
                </a:gridCol>
                <a:gridCol w="609600">
                  <a:extLst>
                    <a:ext uri="{9D8B030D-6E8A-4147-A177-3AD203B41FA5}">
                      <a16:colId xmlns:a16="http://schemas.microsoft.com/office/drawing/2014/main" val="2426282874"/>
                    </a:ext>
                  </a:extLst>
                </a:gridCol>
                <a:gridCol w="609600">
                  <a:extLst>
                    <a:ext uri="{9D8B030D-6E8A-4147-A177-3AD203B41FA5}">
                      <a16:colId xmlns:a16="http://schemas.microsoft.com/office/drawing/2014/main" val="3942611048"/>
                    </a:ext>
                  </a:extLst>
                </a:gridCol>
              </a:tblGrid>
              <a:tr h="184150">
                <a:tc>
                  <a:txBody>
                    <a:bodyPr/>
                    <a:lstStyle/>
                    <a:p>
                      <a:pPr algn="l" fontAlgn="b"/>
                      <a:r>
                        <a:rPr lang="en-IN" sz="1400" u="none" strike="noStrike" dirty="0">
                          <a:effectLst/>
                        </a:rPr>
                        <a:t>Temp</a:t>
                      </a:r>
                      <a:endParaRPr lang="en-IN" sz="1400" b="0" i="0" u="none" strike="noStrike" dirty="0">
                        <a:solidFill>
                          <a:srgbClr val="000000"/>
                        </a:solidFill>
                        <a:effectLst/>
                        <a:latin typeface="Calibri" panose="020F0502020204030204" pitchFamily="34" charset="0"/>
                      </a:endParaRPr>
                    </a:p>
                  </a:txBody>
                  <a:tcPr marL="45720" marR="45720" anchor="b"/>
                </a:tc>
                <a:tc>
                  <a:txBody>
                    <a:bodyPr/>
                    <a:lstStyle/>
                    <a:p>
                      <a:pPr algn="l" fontAlgn="b"/>
                      <a:r>
                        <a:rPr lang="en-IN" sz="1400" u="none" strike="noStrike" dirty="0">
                          <a:effectLst/>
                        </a:rPr>
                        <a:t>YES</a:t>
                      </a:r>
                      <a:endParaRPr lang="en-IN" sz="1400" b="0" i="0" u="none" strike="noStrike" dirty="0">
                        <a:solidFill>
                          <a:srgbClr val="000000"/>
                        </a:solidFill>
                        <a:effectLst/>
                        <a:latin typeface="Calibri" panose="020F0502020204030204" pitchFamily="34" charset="0"/>
                      </a:endParaRPr>
                    </a:p>
                  </a:txBody>
                  <a:tcPr marL="45720" marR="45720" anchor="b"/>
                </a:tc>
                <a:tc>
                  <a:txBody>
                    <a:bodyPr/>
                    <a:lstStyle/>
                    <a:p>
                      <a:pPr algn="l" fontAlgn="b"/>
                      <a:r>
                        <a:rPr lang="en-IN" sz="1400" u="none" strike="noStrike" dirty="0">
                          <a:effectLst/>
                        </a:rPr>
                        <a:t>NO</a:t>
                      </a:r>
                      <a:endParaRPr lang="en-IN" sz="1400" b="0" i="0" u="none" strike="noStrike" dirty="0">
                        <a:solidFill>
                          <a:srgbClr val="000000"/>
                        </a:solidFill>
                        <a:effectLst/>
                        <a:latin typeface="Calibri" panose="020F0502020204030204" pitchFamily="34" charset="0"/>
                      </a:endParaRPr>
                    </a:p>
                  </a:txBody>
                  <a:tcPr marL="45720" marR="45720" anchor="b"/>
                </a:tc>
                <a:tc>
                  <a:txBody>
                    <a:bodyPr/>
                    <a:lstStyle/>
                    <a:p>
                      <a:pPr algn="l" fontAlgn="b"/>
                      <a:r>
                        <a:rPr lang="en-IN" sz="1400" u="none" strike="noStrike">
                          <a:effectLst/>
                        </a:rPr>
                        <a:t>P(YES)</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l" fontAlgn="b"/>
                      <a:r>
                        <a:rPr lang="en-IN" sz="1400" u="none" strike="noStrike">
                          <a:effectLst/>
                        </a:rPr>
                        <a:t>P(NO)</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l" fontAlgn="b"/>
                      <a:r>
                        <a:rPr lang="en-IN" sz="1400" u="none" strike="noStrike">
                          <a:effectLst/>
                        </a:rPr>
                        <a:t>total</a:t>
                      </a:r>
                      <a:endParaRPr lang="en-IN" sz="1400" b="0" i="0" u="none" strike="noStrike">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val="4134438825"/>
                  </a:ext>
                </a:extLst>
              </a:tr>
              <a:tr h="184150">
                <a:tc>
                  <a:txBody>
                    <a:bodyPr/>
                    <a:lstStyle/>
                    <a:p>
                      <a:pPr algn="l" fontAlgn="b"/>
                      <a:r>
                        <a:rPr lang="en-IN" sz="1400" u="none" strike="noStrike">
                          <a:effectLst/>
                        </a:rPr>
                        <a:t>sunny</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b="0" i="0" u="none" strike="noStrike" dirty="0">
                          <a:solidFill>
                            <a:srgbClr val="000000"/>
                          </a:solidFill>
                          <a:effectLst/>
                          <a:latin typeface="Calibri" panose="020F0502020204030204" pitchFamily="34" charset="0"/>
                        </a:rPr>
                        <a:t>3/10</a:t>
                      </a:r>
                    </a:p>
                  </a:txBody>
                  <a:tcPr marL="45720" marR="45720" anchor="b"/>
                </a:tc>
                <a:tc>
                  <a:txBody>
                    <a:bodyPr/>
                    <a:lstStyle/>
                    <a:p>
                      <a:pPr algn="r" fontAlgn="b"/>
                      <a:r>
                        <a:rPr lang="en-IN" sz="1400" b="0" i="0" u="none" strike="noStrike" dirty="0">
                          <a:solidFill>
                            <a:srgbClr val="000000"/>
                          </a:solidFill>
                          <a:effectLst/>
                          <a:latin typeface="Calibri" panose="020F0502020204030204" pitchFamily="34" charset="0"/>
                        </a:rPr>
                        <a:t>3/4</a:t>
                      </a:r>
                    </a:p>
                  </a:txBody>
                  <a:tcPr marL="45720" marR="45720" anchor="b"/>
                </a:tc>
                <a:tc>
                  <a:txBody>
                    <a:bodyPr/>
                    <a:lstStyle/>
                    <a:p>
                      <a:pPr algn="r" fontAlgn="b"/>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val="725111775"/>
                  </a:ext>
                </a:extLst>
              </a:tr>
              <a:tr h="184150">
                <a:tc>
                  <a:txBody>
                    <a:bodyPr/>
                    <a:lstStyle/>
                    <a:p>
                      <a:pPr algn="l" fontAlgn="b"/>
                      <a:r>
                        <a:rPr lang="en-IN" sz="1400" u="none" strike="noStrike">
                          <a:effectLst/>
                        </a:rPr>
                        <a:t>overcast</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b="0" i="0" u="none" strike="noStrike" dirty="0">
                          <a:solidFill>
                            <a:srgbClr val="000000"/>
                          </a:solidFill>
                          <a:effectLst/>
                          <a:latin typeface="Calibri" panose="020F0502020204030204" pitchFamily="34" charset="0"/>
                        </a:rPr>
                        <a:t>4/10</a:t>
                      </a:r>
                    </a:p>
                  </a:txBody>
                  <a:tcPr marL="45720" marR="45720" anchor="b"/>
                </a:tc>
                <a:tc>
                  <a:txBody>
                    <a:bodyPr/>
                    <a:lstStyle/>
                    <a:p>
                      <a:pPr algn="r" fontAlgn="b"/>
                      <a:r>
                        <a:rPr lang="en-IN" sz="1400" b="0" i="0" u="none" strike="noStrike" dirty="0">
                          <a:solidFill>
                            <a:srgbClr val="000000"/>
                          </a:solidFill>
                          <a:effectLst/>
                          <a:latin typeface="Calibri" panose="020F0502020204030204" pitchFamily="34" charset="0"/>
                        </a:rPr>
                        <a:t>0</a:t>
                      </a:r>
                    </a:p>
                  </a:txBody>
                  <a:tcPr marL="45720" marR="45720" anchor="b"/>
                </a:tc>
                <a:tc>
                  <a:txBody>
                    <a:bodyPr/>
                    <a:lstStyle/>
                    <a:p>
                      <a:pPr algn="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val="1026491298"/>
                  </a:ext>
                </a:extLst>
              </a:tr>
              <a:tr h="184150">
                <a:tc>
                  <a:txBody>
                    <a:bodyPr/>
                    <a:lstStyle/>
                    <a:p>
                      <a:pPr algn="l" fontAlgn="b"/>
                      <a:r>
                        <a:rPr lang="en-IN" sz="1400" u="none" strike="noStrike">
                          <a:effectLst/>
                        </a:rPr>
                        <a:t>rainy</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b="0" i="0" u="none" strike="noStrike" dirty="0">
                          <a:solidFill>
                            <a:srgbClr val="000000"/>
                          </a:solidFill>
                          <a:effectLst/>
                          <a:latin typeface="Calibri" panose="020F0502020204030204" pitchFamily="34" charset="0"/>
                        </a:rPr>
                        <a:t>3/10</a:t>
                      </a:r>
                    </a:p>
                  </a:txBody>
                  <a:tcPr marL="45720" marR="45720" anchor="b"/>
                </a:tc>
                <a:tc>
                  <a:txBody>
                    <a:bodyPr/>
                    <a:lstStyle/>
                    <a:p>
                      <a:pPr algn="r" fontAlgn="b"/>
                      <a:r>
                        <a:rPr lang="en-IN" sz="1400" b="0" i="0" u="none" strike="noStrike" dirty="0">
                          <a:solidFill>
                            <a:srgbClr val="000000"/>
                          </a:solidFill>
                          <a:effectLst/>
                          <a:latin typeface="Calibri" panose="020F0502020204030204" pitchFamily="34" charset="0"/>
                        </a:rPr>
                        <a:t>1/4</a:t>
                      </a:r>
                    </a:p>
                  </a:txBody>
                  <a:tcPr marL="45720" marR="45720" anchor="b"/>
                </a:tc>
                <a:tc>
                  <a:txBody>
                    <a:bodyPr/>
                    <a:lstStyle/>
                    <a:p>
                      <a:pPr algn="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val="149169233"/>
                  </a:ext>
                </a:extLst>
              </a:tr>
              <a:tr h="184150">
                <a:tc>
                  <a:txBody>
                    <a:bodyPr/>
                    <a:lstStyle/>
                    <a:p>
                      <a:pPr algn="l" fontAlgn="b"/>
                      <a:r>
                        <a:rPr lang="en-IN" sz="1400" u="none" strike="noStrike" dirty="0">
                          <a:effectLst/>
                        </a:rPr>
                        <a:t>Total</a:t>
                      </a:r>
                      <a:endParaRPr lang="en-IN" sz="14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dirty="0">
                          <a:effectLst/>
                        </a:rPr>
                        <a:t>10</a:t>
                      </a:r>
                      <a:endParaRPr lang="en-IN" sz="14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45720" marR="45720" anchor="b"/>
                </a:tc>
                <a:tc>
                  <a:txBody>
                    <a:bodyPr/>
                    <a:lstStyle/>
                    <a:p>
                      <a:pPr algn="r" fontAlgn="b"/>
                      <a:endParaRPr lang="en-IN" sz="1400" b="0" i="0" u="none" strike="noStrike" dirty="0">
                        <a:solidFill>
                          <a:srgbClr val="000000"/>
                        </a:solidFill>
                        <a:effectLst/>
                        <a:latin typeface="Calibri" panose="020F0502020204030204" pitchFamily="34" charset="0"/>
                      </a:endParaRPr>
                    </a:p>
                  </a:txBody>
                  <a:tcPr marL="45720" marR="45720" anchor="b"/>
                </a:tc>
                <a:tc>
                  <a:txBody>
                    <a:bodyPr/>
                    <a:lstStyle/>
                    <a:p>
                      <a:pPr algn="r" fontAlgn="b"/>
                      <a:endParaRPr lang="en-IN" sz="14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dirty="0">
                          <a:effectLst/>
                        </a:rPr>
                        <a:t>14</a:t>
                      </a:r>
                      <a:endParaRPr lang="en-IN" sz="1400" b="0" i="0" u="none" strike="noStrike" dirty="0">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val="2430722895"/>
                  </a:ext>
                </a:extLst>
              </a:tr>
            </a:tbl>
          </a:graphicData>
        </a:graphic>
      </p:graphicFrame>
      <p:graphicFrame>
        <p:nvGraphicFramePr>
          <p:cNvPr id="9" name="Table 8">
            <a:extLst>
              <a:ext uri="{FF2B5EF4-FFF2-40B4-BE49-F238E27FC236}">
                <a16:creationId xmlns:a16="http://schemas.microsoft.com/office/drawing/2014/main" id="{99D18A45-D183-4E42-B40A-C35F49B1E8C3}"/>
              </a:ext>
            </a:extLst>
          </p:cNvPr>
          <p:cNvGraphicFramePr>
            <a:graphicFrameLocks noGrp="1"/>
          </p:cNvGraphicFramePr>
          <p:nvPr>
            <p:extLst/>
          </p:nvPr>
        </p:nvGraphicFramePr>
        <p:xfrm>
          <a:off x="8026400" y="1457325"/>
          <a:ext cx="3376994" cy="1432560"/>
        </p:xfrm>
        <a:graphic>
          <a:graphicData uri="http://schemas.openxmlformats.org/drawingml/2006/table">
            <a:tbl>
              <a:tblPr firstRow="1" lastRow="1">
                <a:tableStyleId>{5C22544A-7EE6-4342-B048-85BDC9FD1C3A}</a:tableStyleId>
              </a:tblPr>
              <a:tblGrid>
                <a:gridCol w="796290">
                  <a:extLst>
                    <a:ext uri="{9D8B030D-6E8A-4147-A177-3AD203B41FA5}">
                      <a16:colId xmlns:a16="http://schemas.microsoft.com/office/drawing/2014/main" val="4223709966"/>
                    </a:ext>
                  </a:extLst>
                </a:gridCol>
                <a:gridCol w="392938">
                  <a:extLst>
                    <a:ext uri="{9D8B030D-6E8A-4147-A177-3AD203B41FA5}">
                      <a16:colId xmlns:a16="http://schemas.microsoft.com/office/drawing/2014/main" val="3530492394"/>
                    </a:ext>
                  </a:extLst>
                </a:gridCol>
                <a:gridCol w="369253">
                  <a:extLst>
                    <a:ext uri="{9D8B030D-6E8A-4147-A177-3AD203B41FA5}">
                      <a16:colId xmlns:a16="http://schemas.microsoft.com/office/drawing/2014/main" val="121346247"/>
                    </a:ext>
                  </a:extLst>
                </a:gridCol>
                <a:gridCol w="599313">
                  <a:extLst>
                    <a:ext uri="{9D8B030D-6E8A-4147-A177-3AD203B41FA5}">
                      <a16:colId xmlns:a16="http://schemas.microsoft.com/office/drawing/2014/main" val="3875287699"/>
                    </a:ext>
                  </a:extLst>
                </a:gridCol>
                <a:gridCol w="609600">
                  <a:extLst>
                    <a:ext uri="{9D8B030D-6E8A-4147-A177-3AD203B41FA5}">
                      <a16:colId xmlns:a16="http://schemas.microsoft.com/office/drawing/2014/main" val="1727847283"/>
                    </a:ext>
                  </a:extLst>
                </a:gridCol>
                <a:gridCol w="609600">
                  <a:extLst>
                    <a:ext uri="{9D8B030D-6E8A-4147-A177-3AD203B41FA5}">
                      <a16:colId xmlns:a16="http://schemas.microsoft.com/office/drawing/2014/main" val="114280089"/>
                    </a:ext>
                  </a:extLst>
                </a:gridCol>
              </a:tblGrid>
              <a:tr h="184150">
                <a:tc>
                  <a:txBody>
                    <a:bodyPr/>
                    <a:lstStyle/>
                    <a:p>
                      <a:pPr algn="l" fontAlgn="b"/>
                      <a:r>
                        <a:rPr lang="en-IN" sz="1400" u="none" strike="noStrike" dirty="0">
                          <a:effectLst/>
                        </a:rPr>
                        <a:t>humidity</a:t>
                      </a:r>
                      <a:endParaRPr lang="en-IN" sz="1400" b="0" i="0" u="none" strike="noStrike" dirty="0">
                        <a:solidFill>
                          <a:srgbClr val="000000"/>
                        </a:solidFill>
                        <a:effectLst/>
                        <a:latin typeface="Calibri" panose="020F0502020204030204" pitchFamily="34" charset="0"/>
                      </a:endParaRPr>
                    </a:p>
                  </a:txBody>
                  <a:tcPr marL="45720" marR="45720" anchor="b"/>
                </a:tc>
                <a:tc>
                  <a:txBody>
                    <a:bodyPr/>
                    <a:lstStyle/>
                    <a:p>
                      <a:pPr algn="l"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l" fontAlgn="b"/>
                      <a:r>
                        <a:rPr lang="en-IN" sz="1400" u="none" strike="noStrike">
                          <a:effectLst/>
                        </a:rPr>
                        <a:t>NO</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l" fontAlgn="b"/>
                      <a:r>
                        <a:rPr lang="en-IN" sz="1400" u="none" strike="noStrike">
                          <a:effectLst/>
                        </a:rPr>
                        <a:t>P(YES)</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l" fontAlgn="b"/>
                      <a:r>
                        <a:rPr lang="en-IN" sz="1400" u="none" strike="noStrike">
                          <a:effectLst/>
                        </a:rPr>
                        <a:t>P(NO)</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l" fontAlgn="b"/>
                      <a:r>
                        <a:rPr lang="en-IN" sz="1400" u="none" strike="noStrike">
                          <a:effectLst/>
                        </a:rPr>
                        <a:t>total</a:t>
                      </a:r>
                      <a:endParaRPr lang="en-IN" sz="1400" b="0" i="0" u="none" strike="noStrike">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val="3659214321"/>
                  </a:ext>
                </a:extLst>
              </a:tr>
              <a:tr h="184150">
                <a:tc>
                  <a:txBody>
                    <a:bodyPr/>
                    <a:lstStyle/>
                    <a:p>
                      <a:pPr algn="l" fontAlgn="b"/>
                      <a:r>
                        <a:rPr lang="en-IN" sz="1400" u="none" strike="noStrike">
                          <a:effectLst/>
                        </a:rPr>
                        <a:t>high</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dirty="0">
                          <a:effectLst/>
                        </a:rPr>
                        <a:t>4/10</a:t>
                      </a:r>
                      <a:endParaRPr lang="en-IN" sz="14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dirty="0">
                          <a:effectLst/>
                        </a:rPr>
                        <a:t>3/4</a:t>
                      </a:r>
                      <a:endParaRPr lang="en-IN" sz="14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val="1745722071"/>
                  </a:ext>
                </a:extLst>
              </a:tr>
              <a:tr h="184150">
                <a:tc>
                  <a:txBody>
                    <a:bodyPr/>
                    <a:lstStyle/>
                    <a:p>
                      <a:pPr algn="l" fontAlgn="b"/>
                      <a:r>
                        <a:rPr lang="en-IN" sz="1400" u="none" strike="noStrike">
                          <a:effectLst/>
                        </a:rPr>
                        <a:t>normal</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dirty="0">
                          <a:effectLst/>
                        </a:rPr>
                        <a:t>6/10</a:t>
                      </a:r>
                      <a:endParaRPr lang="en-IN" sz="14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dirty="0">
                          <a:effectLst/>
                        </a:rPr>
                        <a:t>1/4</a:t>
                      </a:r>
                      <a:endParaRPr lang="en-IN" sz="14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val="301344341"/>
                  </a:ext>
                </a:extLst>
              </a:tr>
              <a:tr h="184150">
                <a:tc>
                  <a:txBody>
                    <a:bodyPr/>
                    <a:lstStyle/>
                    <a:p>
                      <a:pPr algn="l" fontAlgn="b"/>
                      <a:r>
                        <a:rPr lang="en-IN" sz="1400" u="none" strike="noStrike">
                          <a:effectLst/>
                        </a:rPr>
                        <a:t>Total</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10</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100%</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a:effectLst/>
                        </a:rPr>
                        <a:t>100%</a:t>
                      </a:r>
                      <a:endParaRPr lang="en-IN" sz="14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IN" sz="1400" u="none" strike="noStrike" dirty="0">
                          <a:effectLst/>
                        </a:rPr>
                        <a:t>14</a:t>
                      </a:r>
                      <a:endParaRPr lang="en-IN" sz="1400" b="0" i="0" u="none" strike="noStrike" dirty="0">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val="2534578930"/>
                  </a:ext>
                </a:extLst>
              </a:tr>
            </a:tbl>
          </a:graphicData>
        </a:graphic>
      </p:graphicFrame>
      <p:sp>
        <p:nvSpPr>
          <p:cNvPr id="10" name="TextBox 9">
            <a:extLst>
              <a:ext uri="{FF2B5EF4-FFF2-40B4-BE49-F238E27FC236}">
                <a16:creationId xmlns:a16="http://schemas.microsoft.com/office/drawing/2014/main" id="{88066145-12BD-4975-AFBE-EB81D092F063}"/>
              </a:ext>
            </a:extLst>
          </p:cNvPr>
          <p:cNvSpPr txBox="1"/>
          <p:nvPr/>
        </p:nvSpPr>
        <p:spPr>
          <a:xfrm>
            <a:off x="4419600" y="3047336"/>
            <a:ext cx="64608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IN" dirty="0"/>
              <a:t>Should we trek or not – when temp is SUNNY and humidity is HIGH</a:t>
            </a:r>
          </a:p>
        </p:txBody>
      </p:sp>
      <p:sp>
        <p:nvSpPr>
          <p:cNvPr id="11" name="TextBox 10">
            <a:extLst>
              <a:ext uri="{FF2B5EF4-FFF2-40B4-BE49-F238E27FC236}">
                <a16:creationId xmlns:a16="http://schemas.microsoft.com/office/drawing/2014/main" id="{441F4D5E-B283-459A-A92A-5B7E8FAC0DCC}"/>
              </a:ext>
            </a:extLst>
          </p:cNvPr>
          <p:cNvSpPr txBox="1"/>
          <p:nvPr/>
        </p:nvSpPr>
        <p:spPr>
          <a:xfrm>
            <a:off x="4038600" y="3648520"/>
            <a:ext cx="3224922" cy="141577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IN" dirty="0"/>
              <a:t>P(</a:t>
            </a:r>
            <a:r>
              <a:rPr lang="en-IN" dirty="0" err="1"/>
              <a:t>sunny|YES</a:t>
            </a:r>
            <a:r>
              <a:rPr lang="en-IN" dirty="0"/>
              <a:t>) = 3/10 </a:t>
            </a:r>
            <a:r>
              <a:rPr lang="en-IN" b="1" dirty="0">
                <a:solidFill>
                  <a:schemeClr val="accent5"/>
                </a:solidFill>
              </a:rPr>
              <a:t>*</a:t>
            </a:r>
            <a:r>
              <a:rPr lang="en-IN" dirty="0"/>
              <a:t> </a:t>
            </a:r>
          </a:p>
          <a:p>
            <a:pPr algn="ctr"/>
            <a:r>
              <a:rPr lang="en-IN" dirty="0"/>
              <a:t>P(humidity = </a:t>
            </a:r>
            <a:r>
              <a:rPr lang="en-IN" dirty="0" err="1"/>
              <a:t>high|YES</a:t>
            </a:r>
            <a:r>
              <a:rPr lang="en-IN" dirty="0"/>
              <a:t>) = 4/10 </a:t>
            </a:r>
            <a:r>
              <a:rPr lang="en-IN" b="1" dirty="0">
                <a:solidFill>
                  <a:schemeClr val="accent5"/>
                </a:solidFill>
              </a:rPr>
              <a:t>*</a:t>
            </a:r>
            <a:r>
              <a:rPr lang="en-IN" dirty="0"/>
              <a:t> </a:t>
            </a:r>
          </a:p>
          <a:p>
            <a:pPr algn="ctr"/>
            <a:r>
              <a:rPr lang="en-IN" dirty="0"/>
              <a:t>P(trek=YES) = 10/14 =</a:t>
            </a:r>
          </a:p>
          <a:p>
            <a:pPr algn="ctr"/>
            <a:r>
              <a:rPr lang="en-IN" sz="3200" b="1" dirty="0"/>
              <a:t>0.085</a:t>
            </a:r>
          </a:p>
        </p:txBody>
      </p:sp>
      <p:sp>
        <p:nvSpPr>
          <p:cNvPr id="12" name="TextBox 11">
            <a:extLst>
              <a:ext uri="{FF2B5EF4-FFF2-40B4-BE49-F238E27FC236}">
                <a16:creationId xmlns:a16="http://schemas.microsoft.com/office/drawing/2014/main" id="{E2F41446-013C-4654-8448-08C702C91A11}"/>
              </a:ext>
            </a:extLst>
          </p:cNvPr>
          <p:cNvSpPr txBox="1"/>
          <p:nvPr/>
        </p:nvSpPr>
        <p:spPr>
          <a:xfrm>
            <a:off x="8153400" y="3648520"/>
            <a:ext cx="3028393" cy="141577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IN" dirty="0"/>
              <a:t>P(</a:t>
            </a:r>
            <a:r>
              <a:rPr lang="en-IN" dirty="0" err="1"/>
              <a:t>sunny|NO</a:t>
            </a:r>
            <a:r>
              <a:rPr lang="en-IN" dirty="0"/>
              <a:t>) = 3/4 </a:t>
            </a:r>
            <a:r>
              <a:rPr lang="en-IN" b="1" dirty="0">
                <a:solidFill>
                  <a:schemeClr val="accent5"/>
                </a:solidFill>
              </a:rPr>
              <a:t>*</a:t>
            </a:r>
            <a:r>
              <a:rPr lang="en-IN" dirty="0"/>
              <a:t> </a:t>
            </a:r>
          </a:p>
          <a:p>
            <a:pPr algn="ctr"/>
            <a:r>
              <a:rPr lang="en-IN" dirty="0"/>
              <a:t>P(humidity = </a:t>
            </a:r>
            <a:r>
              <a:rPr lang="en-IN" dirty="0" err="1"/>
              <a:t>high|NO</a:t>
            </a:r>
            <a:r>
              <a:rPr lang="en-IN" dirty="0"/>
              <a:t>) = 3/4 </a:t>
            </a:r>
            <a:r>
              <a:rPr lang="en-IN" b="1" dirty="0">
                <a:solidFill>
                  <a:schemeClr val="accent5"/>
                </a:solidFill>
              </a:rPr>
              <a:t>*</a:t>
            </a:r>
            <a:endParaRPr lang="en-IN" dirty="0"/>
          </a:p>
          <a:p>
            <a:pPr algn="ctr"/>
            <a:r>
              <a:rPr lang="en-IN" dirty="0"/>
              <a:t>P(trek=NO) = 4/14 = </a:t>
            </a:r>
          </a:p>
          <a:p>
            <a:pPr algn="ctr"/>
            <a:r>
              <a:rPr lang="en-IN" sz="3200" b="1" dirty="0"/>
              <a:t>0.16</a:t>
            </a:r>
            <a:endParaRPr lang="en-IN" b="1" dirty="0"/>
          </a:p>
        </p:txBody>
      </p:sp>
      <p:sp>
        <p:nvSpPr>
          <p:cNvPr id="14" name="Rectangle 13">
            <a:extLst>
              <a:ext uri="{FF2B5EF4-FFF2-40B4-BE49-F238E27FC236}">
                <a16:creationId xmlns:a16="http://schemas.microsoft.com/office/drawing/2014/main" id="{E9FD6C25-7B5A-48EE-85C0-0028B44AE1E5}"/>
              </a:ext>
            </a:extLst>
          </p:cNvPr>
          <p:cNvSpPr/>
          <p:nvPr/>
        </p:nvSpPr>
        <p:spPr>
          <a:xfrm>
            <a:off x="6376151" y="5401270"/>
            <a:ext cx="2717800"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IN" dirty="0"/>
              <a:t>P(temp=sunny) = 6/14 </a:t>
            </a:r>
            <a:r>
              <a:rPr lang="en-IN" b="1" dirty="0">
                <a:solidFill>
                  <a:schemeClr val="accent5"/>
                </a:solidFill>
              </a:rPr>
              <a:t>*</a:t>
            </a:r>
            <a:endParaRPr lang="en-IN" dirty="0"/>
          </a:p>
          <a:p>
            <a:pPr algn="ctr"/>
            <a:r>
              <a:rPr lang="en-IN" dirty="0"/>
              <a:t>P(humidity = high)=7/14 = </a:t>
            </a:r>
          </a:p>
          <a:p>
            <a:pPr algn="ctr"/>
            <a:r>
              <a:rPr lang="en-IN" dirty="0"/>
              <a:t>0.214</a:t>
            </a:r>
          </a:p>
        </p:txBody>
      </p:sp>
      <p:sp>
        <p:nvSpPr>
          <p:cNvPr id="15" name="TextBox 14">
            <a:extLst>
              <a:ext uri="{FF2B5EF4-FFF2-40B4-BE49-F238E27FC236}">
                <a16:creationId xmlns:a16="http://schemas.microsoft.com/office/drawing/2014/main" id="{87ED5B6C-4E69-469B-A87D-6AF11C901B32}"/>
              </a:ext>
            </a:extLst>
          </p:cNvPr>
          <p:cNvSpPr txBox="1"/>
          <p:nvPr/>
        </p:nvSpPr>
        <p:spPr>
          <a:xfrm>
            <a:off x="4800600" y="5892225"/>
            <a:ext cx="1122423"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IN" sz="3200" b="1" dirty="0"/>
              <a:t>0.397</a:t>
            </a:r>
          </a:p>
        </p:txBody>
      </p:sp>
      <p:sp>
        <p:nvSpPr>
          <p:cNvPr id="16" name="TextBox 15">
            <a:extLst>
              <a:ext uri="{FF2B5EF4-FFF2-40B4-BE49-F238E27FC236}">
                <a16:creationId xmlns:a16="http://schemas.microsoft.com/office/drawing/2014/main" id="{AB2941E3-D146-4D93-AE91-77D6F96020EE}"/>
              </a:ext>
            </a:extLst>
          </p:cNvPr>
          <p:cNvSpPr txBox="1"/>
          <p:nvPr/>
        </p:nvSpPr>
        <p:spPr>
          <a:xfrm>
            <a:off x="9642196" y="5881490"/>
            <a:ext cx="1007007"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IN" sz="2800" b="1" dirty="0"/>
              <a:t>0.747</a:t>
            </a:r>
          </a:p>
        </p:txBody>
      </p:sp>
      <p:cxnSp>
        <p:nvCxnSpPr>
          <p:cNvPr id="18" name="Straight Connector 17">
            <a:extLst>
              <a:ext uri="{FF2B5EF4-FFF2-40B4-BE49-F238E27FC236}">
                <a16:creationId xmlns:a16="http://schemas.microsoft.com/office/drawing/2014/main" id="{72B71775-F3D5-419D-8BDC-582EB07A5F92}"/>
              </a:ext>
            </a:extLst>
          </p:cNvPr>
          <p:cNvCxnSpPr/>
          <p:nvPr/>
        </p:nvCxnSpPr>
        <p:spPr>
          <a:xfrm>
            <a:off x="4038600" y="5257799"/>
            <a:ext cx="7239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4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a:latin typeface="Calibri"/>
                <a:ea typeface="Calibri"/>
                <a:cs typeface="Calibri"/>
                <a:sym typeface="Calibri"/>
              </a:rPr>
              <a:t>Case study on Logistic Regression</a:t>
            </a:r>
            <a:endParaRPr sz="3000">
              <a:latin typeface="Calibri"/>
              <a:ea typeface="Calibri"/>
              <a:cs typeface="Calibri"/>
              <a:sym typeface="Calibri"/>
            </a:endParaRPr>
          </a:p>
        </p:txBody>
      </p:sp>
      <p:sp>
        <p:nvSpPr>
          <p:cNvPr id="190" name="Google Shape;190;p27"/>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a:latin typeface="Calibri"/>
                <a:ea typeface="Calibri"/>
                <a:cs typeface="Calibri"/>
                <a:sym typeface="Calibri"/>
              </a:rPr>
              <a:t>Context:</a:t>
            </a:r>
            <a:r>
              <a:rPr lang="en-IN" sz="2400">
                <a:latin typeface="Calibri"/>
                <a:ea typeface="Calibri"/>
                <a:cs typeface="Calibri"/>
                <a:sym typeface="Calibri"/>
              </a:rPr>
              <a:t> </a:t>
            </a:r>
            <a:endParaRPr sz="2400">
              <a:latin typeface="Calibri"/>
              <a:ea typeface="Calibri"/>
              <a:cs typeface="Calibri"/>
              <a:sym typeface="Calibri"/>
            </a:endParaRPr>
          </a:p>
          <a:p>
            <a:pPr marL="0" lvl="0" indent="0" algn="l" rtl="0">
              <a:spcBef>
                <a:spcPts val="640"/>
              </a:spcBef>
              <a:spcAft>
                <a:spcPts val="0"/>
              </a:spcAft>
              <a:buNone/>
            </a:pPr>
            <a:r>
              <a:rPr lang="en-IN" sz="2400">
                <a:latin typeface="Calibri"/>
                <a:ea typeface="Calibri"/>
                <a:cs typeface="Calibri"/>
                <a:sym typeface="Calibri"/>
              </a:rPr>
              <a:t>Credit risk is nothing but the default in payment of any loan by the borrower. In Banking sector this is an important factor to be considered before approving the loan of an applicant.Dream Housing Finance company deals in all home loans. They have presence across all urban, semi urban and rural areas. Customer first apply for home loan after that company validates the customer eligibility for loan.</a:t>
            </a:r>
            <a:endParaRPr sz="2400">
              <a:latin typeface="Calibri"/>
              <a:ea typeface="Calibri"/>
              <a:cs typeface="Calibri"/>
              <a:sym typeface="Calibri"/>
            </a:endParaRPr>
          </a:p>
          <a:p>
            <a:pPr marL="0" lvl="0" indent="0" algn="l" rtl="0">
              <a:spcBef>
                <a:spcPts val="640"/>
              </a:spcBef>
              <a:spcAft>
                <a:spcPts val="0"/>
              </a:spcAft>
              <a:buNone/>
            </a:pPr>
            <a:endParaRPr sz="2400">
              <a:latin typeface="Calibri"/>
              <a:ea typeface="Calibri"/>
              <a:cs typeface="Calibri"/>
              <a:sym typeface="Calibri"/>
            </a:endParaRPr>
          </a:p>
          <a:p>
            <a:pPr marL="0" lvl="0" indent="0" algn="l" rtl="0">
              <a:spcBef>
                <a:spcPts val="640"/>
              </a:spcBef>
              <a:spcAft>
                <a:spcPts val="0"/>
              </a:spcAft>
              <a:buNone/>
            </a:pPr>
            <a:r>
              <a:rPr lang="en-IN" sz="2400">
                <a:latin typeface="Calibri"/>
                <a:ea typeface="Calibri"/>
                <a:cs typeface="Calibri"/>
                <a:sym typeface="Calibri"/>
              </a:rPr>
              <a:t>Company wants to automate the loan eligibility process (real time) based on customer detail provided while filling online application form.</a:t>
            </a:r>
            <a:endParaRPr sz="24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28"/>
          <p:cNvSpPr txBox="1">
            <a:spLocks noGrp="1"/>
          </p:cNvSpPr>
          <p:nvPr>
            <p:ph type="body" idx="1"/>
          </p:nvPr>
        </p:nvSpPr>
        <p:spPr>
          <a:xfrm>
            <a:off x="609600" y="1600200"/>
            <a:ext cx="11476800" cy="51684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IN" sz="3000">
                <a:latin typeface="Calibri"/>
                <a:ea typeface="Calibri"/>
                <a:cs typeface="Calibri"/>
                <a:sym typeface="Calibri"/>
              </a:rPr>
              <a:t>Data Attributes:</a:t>
            </a:r>
            <a:endParaRPr sz="3000">
              <a:latin typeface="Calibri"/>
              <a:ea typeface="Calibri"/>
              <a:cs typeface="Calibri"/>
              <a:sym typeface="Calibri"/>
            </a:endParaRPr>
          </a:p>
          <a:p>
            <a:pPr marL="0" lvl="0" indent="0" algn="l" rtl="0">
              <a:spcBef>
                <a:spcPts val="640"/>
              </a:spcBef>
              <a:spcAft>
                <a:spcPts val="0"/>
              </a:spcAft>
              <a:buNone/>
            </a:pPr>
            <a:endParaRPr sz="3000">
              <a:latin typeface="Calibri"/>
              <a:ea typeface="Calibri"/>
              <a:cs typeface="Calibri"/>
              <a:sym typeface="Calibri"/>
            </a:endParaRPr>
          </a:p>
          <a:p>
            <a:pPr marL="457200" lvl="0" indent="-381000" algn="l" rtl="0">
              <a:spcBef>
                <a:spcPts val="640"/>
              </a:spcBef>
              <a:spcAft>
                <a:spcPts val="0"/>
              </a:spcAft>
              <a:buSzPts val="2400"/>
              <a:buFont typeface="Calibri"/>
              <a:buAutoNum type="arabicPeriod"/>
            </a:pPr>
            <a:r>
              <a:rPr lang="en-IN" sz="2400">
                <a:latin typeface="Calibri"/>
                <a:ea typeface="Calibri"/>
                <a:cs typeface="Calibri"/>
                <a:sym typeface="Calibri"/>
              </a:rPr>
              <a:t>Loan_ID	          Unique Loan ID</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Gender	          Male/ Female</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Married	          Applicant married (Y/N)</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Dependents	      Number of dependents</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Education	      Applicant Education (Graduate/ Undergraduate)</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Self_Employed	  Self employed (Y/N)</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ApplicantIncome	  Applicant income</a:t>
            </a:r>
            <a:endParaRPr sz="2400">
              <a:latin typeface="Calibri"/>
              <a:ea typeface="Calibri"/>
              <a:cs typeface="Calibri"/>
              <a:sym typeface="Calibri"/>
            </a:endParaRPr>
          </a:p>
          <a:p>
            <a:pPr marL="0" lvl="0" indent="0" algn="l" rtl="0">
              <a:spcBef>
                <a:spcPts val="640"/>
              </a:spcBef>
              <a:spcAft>
                <a:spcPts val="0"/>
              </a:spcAft>
              <a:buNone/>
            </a:pPr>
            <a:endParaRPr sz="2400">
              <a:latin typeface="Calibri"/>
              <a:ea typeface="Calibri"/>
              <a:cs typeface="Calibri"/>
              <a:sym typeface="Calibri"/>
            </a:endParaRPr>
          </a:p>
        </p:txBody>
      </p:sp>
      <p:sp>
        <p:nvSpPr>
          <p:cNvPr id="5" name="Google Shape;189;p27"/>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dirty="0">
                <a:latin typeface="Calibri"/>
                <a:ea typeface="Calibri"/>
                <a:cs typeface="Calibri"/>
                <a:sym typeface="Calibri"/>
              </a:rPr>
              <a:t>Case study on Logistic Regression</a:t>
            </a:r>
            <a:endParaRPr sz="3000" dirty="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29"/>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Clr>
                <a:schemeClr val="dk1"/>
              </a:buClr>
              <a:buSzPts val="1100"/>
              <a:buFont typeface="Arial"/>
              <a:buNone/>
            </a:pPr>
            <a:r>
              <a:rPr lang="en-IN" sz="2400">
                <a:latin typeface="Calibri"/>
                <a:ea typeface="Calibri"/>
                <a:cs typeface="Calibri"/>
                <a:sym typeface="Calibri"/>
              </a:rPr>
              <a:t>8. CoapplicantIncome Coapplicant income</a:t>
            </a:r>
            <a:endParaRPr sz="2400">
              <a:latin typeface="Calibri"/>
              <a:ea typeface="Calibri"/>
              <a:cs typeface="Calibri"/>
              <a:sym typeface="Calibri"/>
            </a:endParaRPr>
          </a:p>
          <a:p>
            <a:pPr marL="0" lvl="0" indent="0" algn="l" rtl="0">
              <a:spcBef>
                <a:spcPts val="640"/>
              </a:spcBef>
              <a:spcAft>
                <a:spcPts val="0"/>
              </a:spcAft>
              <a:buClr>
                <a:schemeClr val="dk1"/>
              </a:buClr>
              <a:buSzPts val="1100"/>
              <a:buFont typeface="Arial"/>
              <a:buNone/>
            </a:pPr>
            <a:r>
              <a:rPr lang="en-IN" sz="2400">
                <a:latin typeface="Calibri"/>
                <a:ea typeface="Calibri"/>
                <a:cs typeface="Calibri"/>
                <a:sym typeface="Calibri"/>
              </a:rPr>
              <a:t>9. LoanAmount	      Loan amount in thousands</a:t>
            </a:r>
            <a:endParaRPr sz="2400">
              <a:latin typeface="Calibri"/>
              <a:ea typeface="Calibri"/>
              <a:cs typeface="Calibri"/>
              <a:sym typeface="Calibri"/>
            </a:endParaRPr>
          </a:p>
          <a:p>
            <a:pPr marL="0" lvl="0" indent="0" algn="l" rtl="0">
              <a:spcBef>
                <a:spcPts val="640"/>
              </a:spcBef>
              <a:spcAft>
                <a:spcPts val="0"/>
              </a:spcAft>
              <a:buClr>
                <a:schemeClr val="dk1"/>
              </a:buClr>
              <a:buSzPts val="1100"/>
              <a:buFont typeface="Arial"/>
              <a:buNone/>
            </a:pPr>
            <a:r>
              <a:rPr lang="en-IN" sz="2400">
                <a:latin typeface="Calibri"/>
                <a:ea typeface="Calibri"/>
                <a:cs typeface="Calibri"/>
                <a:sym typeface="Calibri"/>
              </a:rPr>
              <a:t>10. Loan_Amount_Term  Term of loan in months</a:t>
            </a:r>
            <a:endParaRPr sz="2400">
              <a:latin typeface="Calibri"/>
              <a:ea typeface="Calibri"/>
              <a:cs typeface="Calibri"/>
              <a:sym typeface="Calibri"/>
            </a:endParaRPr>
          </a:p>
          <a:p>
            <a:pPr marL="0" lvl="0" indent="0" algn="l" rtl="0">
              <a:spcBef>
                <a:spcPts val="640"/>
              </a:spcBef>
              <a:spcAft>
                <a:spcPts val="0"/>
              </a:spcAft>
              <a:buClr>
                <a:schemeClr val="dk1"/>
              </a:buClr>
              <a:buSzPts val="1100"/>
              <a:buFont typeface="Arial"/>
              <a:buNone/>
            </a:pPr>
            <a:r>
              <a:rPr lang="en-IN" sz="2400">
                <a:latin typeface="Calibri"/>
                <a:ea typeface="Calibri"/>
                <a:cs typeface="Calibri"/>
                <a:sym typeface="Calibri"/>
              </a:rPr>
              <a:t>11. Credit_History	  credit history meets guidelines</a:t>
            </a:r>
            <a:endParaRPr sz="2400">
              <a:latin typeface="Calibri"/>
              <a:ea typeface="Calibri"/>
              <a:cs typeface="Calibri"/>
              <a:sym typeface="Calibri"/>
            </a:endParaRPr>
          </a:p>
          <a:p>
            <a:pPr marL="0" lvl="0" indent="0" algn="l" rtl="0">
              <a:spcBef>
                <a:spcPts val="640"/>
              </a:spcBef>
              <a:spcAft>
                <a:spcPts val="0"/>
              </a:spcAft>
              <a:buClr>
                <a:schemeClr val="dk1"/>
              </a:buClr>
              <a:buSzPts val="1100"/>
              <a:buFont typeface="Arial"/>
              <a:buNone/>
            </a:pPr>
            <a:r>
              <a:rPr lang="en-IN" sz="2400">
                <a:latin typeface="Calibri"/>
                <a:ea typeface="Calibri"/>
                <a:cs typeface="Calibri"/>
                <a:sym typeface="Calibri"/>
              </a:rPr>
              <a:t>12. Property_Area	  Urban/ Semi Urban/ Rural</a:t>
            </a:r>
            <a:endParaRPr sz="2400">
              <a:latin typeface="Calibri"/>
              <a:ea typeface="Calibri"/>
              <a:cs typeface="Calibri"/>
              <a:sym typeface="Calibri"/>
            </a:endParaRPr>
          </a:p>
          <a:p>
            <a:pPr marL="0" lvl="0" indent="0" algn="l" rtl="0">
              <a:spcBef>
                <a:spcPts val="640"/>
              </a:spcBef>
              <a:spcAft>
                <a:spcPts val="0"/>
              </a:spcAft>
              <a:buClr>
                <a:schemeClr val="dk1"/>
              </a:buClr>
              <a:buSzPts val="1100"/>
              <a:buFont typeface="Arial"/>
              <a:buNone/>
            </a:pPr>
            <a:r>
              <a:rPr lang="en-IN" sz="2400">
                <a:latin typeface="Calibri"/>
                <a:ea typeface="Calibri"/>
                <a:cs typeface="Calibri"/>
                <a:sym typeface="Calibri"/>
              </a:rPr>
              <a:t>13. Loan_Status	      Loan approved (Y/N)</a:t>
            </a:r>
            <a:endParaRPr sz="2400">
              <a:latin typeface="Calibri"/>
              <a:ea typeface="Calibri"/>
              <a:cs typeface="Calibri"/>
              <a:sym typeface="Calibri"/>
            </a:endParaRPr>
          </a:p>
          <a:p>
            <a:pPr marL="0" lvl="0" indent="0" algn="l" rtl="0">
              <a:spcBef>
                <a:spcPts val="640"/>
              </a:spcBef>
              <a:spcAft>
                <a:spcPts val="0"/>
              </a:spcAft>
              <a:buNone/>
            </a:pPr>
            <a:endParaRPr sz="2400">
              <a:latin typeface="Calibri"/>
              <a:ea typeface="Calibri"/>
              <a:cs typeface="Calibri"/>
              <a:sym typeface="Calibri"/>
            </a:endParaRPr>
          </a:p>
        </p:txBody>
      </p:sp>
      <p:sp>
        <p:nvSpPr>
          <p:cNvPr id="207" name="Google Shape;207;p29"/>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33</a:t>
            </a:fld>
            <a:endParaRPr/>
          </a:p>
        </p:txBody>
      </p:sp>
      <p:sp>
        <p:nvSpPr>
          <p:cNvPr id="5" name="Google Shape;189;p27"/>
          <p:cNvSpPr txBox="1">
            <a:spLocks/>
          </p:cNvSpPr>
          <p:nvPr/>
        </p:nvSpPr>
        <p:spPr>
          <a:xfrm>
            <a:off x="762000" y="427037"/>
            <a:ext cx="109728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r>
              <a:rPr lang="en-IN" sz="3000" smtClean="0">
                <a:latin typeface="Calibri"/>
                <a:ea typeface="Calibri"/>
                <a:cs typeface="Calibri"/>
                <a:sym typeface="Calibri"/>
              </a:rPr>
              <a:t>Case study on Logistic Regression</a:t>
            </a:r>
            <a:endParaRPr lang="en-IN" sz="3000" dirty="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Steps to follow</a:t>
            </a:r>
            <a:endParaRPr/>
          </a:p>
        </p:txBody>
      </p:sp>
      <p:sp>
        <p:nvSpPr>
          <p:cNvPr id="214" name="Google Shape;214;p30"/>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457200" lvl="0" indent="-381000" algn="l" rtl="0">
              <a:spcBef>
                <a:spcPts val="640"/>
              </a:spcBef>
              <a:spcAft>
                <a:spcPts val="0"/>
              </a:spcAft>
              <a:buSzPts val="2400"/>
              <a:buAutoNum type="arabicPeriod"/>
            </a:pPr>
            <a:r>
              <a:rPr lang="en-IN" sz="2400"/>
              <a:t>Import libraries</a:t>
            </a:r>
            <a:endParaRPr sz="2400"/>
          </a:p>
          <a:p>
            <a:pPr marL="457200" lvl="0" indent="-381000" algn="l" rtl="0">
              <a:spcBef>
                <a:spcPts val="0"/>
              </a:spcBef>
              <a:spcAft>
                <a:spcPts val="0"/>
              </a:spcAft>
              <a:buSzPts val="2400"/>
              <a:buAutoNum type="arabicPeriod"/>
            </a:pPr>
            <a:r>
              <a:rPr lang="en-IN" sz="2400"/>
              <a:t>Get the data and find the heading </a:t>
            </a:r>
            <a:endParaRPr sz="2400"/>
          </a:p>
          <a:p>
            <a:pPr marL="457200" lvl="0" indent="-381000" algn="l" rtl="0">
              <a:spcBef>
                <a:spcPts val="0"/>
              </a:spcBef>
              <a:spcAft>
                <a:spcPts val="0"/>
              </a:spcAft>
              <a:buSzPts val="2400"/>
              <a:buAutoNum type="arabicPeriod"/>
            </a:pPr>
            <a:r>
              <a:rPr lang="en-IN" sz="2400"/>
              <a:t>Drop the variables that are unique and are not used.</a:t>
            </a:r>
            <a:endParaRPr sz="2400"/>
          </a:p>
          <a:p>
            <a:pPr marL="457200" lvl="0" indent="-381000" algn="l" rtl="0">
              <a:spcBef>
                <a:spcPts val="0"/>
              </a:spcBef>
              <a:spcAft>
                <a:spcPts val="0"/>
              </a:spcAft>
              <a:buSzPts val="2400"/>
              <a:buAutoNum type="arabicPeriod"/>
            </a:pPr>
            <a:r>
              <a:rPr lang="en-IN" sz="2400"/>
              <a:t>Perform “one hot encoding “ for all categorical variables.</a:t>
            </a:r>
            <a:endParaRPr sz="2400"/>
          </a:p>
          <a:p>
            <a:pPr marL="457200" lvl="0" indent="-381000" algn="l" rtl="0">
              <a:spcBef>
                <a:spcPts val="0"/>
              </a:spcBef>
              <a:spcAft>
                <a:spcPts val="0"/>
              </a:spcAft>
              <a:buSzPts val="2400"/>
              <a:buAutoNum type="arabicPeriod"/>
            </a:pPr>
            <a:r>
              <a:rPr lang="en-IN" sz="2400"/>
              <a:t>Analyse the distribution of various attribute.</a:t>
            </a:r>
            <a:endParaRPr sz="2400"/>
          </a:p>
          <a:p>
            <a:pPr marL="457200" lvl="0" indent="-381000" algn="l" rtl="0">
              <a:spcBef>
                <a:spcPts val="0"/>
              </a:spcBef>
              <a:spcAft>
                <a:spcPts val="0"/>
              </a:spcAft>
              <a:buSzPts val="2400"/>
              <a:buAutoNum type="arabicPeriod"/>
            </a:pPr>
            <a:r>
              <a:rPr lang="en-IN" sz="2400"/>
              <a:t>Look at the target column, to understand how the data is distributed amongst the various values.</a:t>
            </a:r>
            <a:endParaRPr sz="2400"/>
          </a:p>
          <a:p>
            <a:pPr marL="457200" lvl="0" indent="-381000" algn="l" rtl="0">
              <a:spcBef>
                <a:spcPts val="0"/>
              </a:spcBef>
              <a:spcAft>
                <a:spcPts val="0"/>
              </a:spcAft>
              <a:buSzPts val="2400"/>
              <a:buAutoNum type="arabicPeriod"/>
            </a:pPr>
            <a:r>
              <a:rPr lang="en-IN" sz="2400"/>
              <a:t>Split the data into Train and Test set.</a:t>
            </a:r>
            <a:endParaRPr sz="2400"/>
          </a:p>
          <a:p>
            <a:pPr marL="457200" lvl="0" indent="-381000" algn="l" rtl="0">
              <a:spcBef>
                <a:spcPts val="0"/>
              </a:spcBef>
              <a:spcAft>
                <a:spcPts val="0"/>
              </a:spcAft>
              <a:buSzPts val="2400"/>
              <a:buAutoNum type="arabicPeriod"/>
            </a:pPr>
            <a:r>
              <a:rPr lang="en-IN" sz="2400"/>
              <a:t>Fit the model and calculate Accuracy through Confusion Matrix.</a:t>
            </a:r>
            <a:endParaRPr sz="2400"/>
          </a:p>
        </p:txBody>
      </p:sp>
      <p:sp>
        <p:nvSpPr>
          <p:cNvPr id="215" name="Google Shape;215;p30"/>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dirty="0">
                <a:latin typeface="Calibri"/>
                <a:ea typeface="Calibri"/>
                <a:cs typeface="Calibri"/>
                <a:sym typeface="Calibri"/>
              </a:rPr>
              <a:t>Case Study on Naive Bayes Classifier</a:t>
            </a:r>
            <a:endParaRPr sz="3000" dirty="0">
              <a:latin typeface="Calibri"/>
              <a:ea typeface="Calibri"/>
              <a:cs typeface="Calibri"/>
              <a:sym typeface="Calibri"/>
            </a:endParaRPr>
          </a:p>
          <a:p>
            <a:pPr marL="0" lvl="0" indent="0" algn="l" rtl="0">
              <a:spcBef>
                <a:spcPts val="0"/>
              </a:spcBef>
              <a:spcAft>
                <a:spcPts val="0"/>
              </a:spcAft>
              <a:buNone/>
            </a:pPr>
            <a:endParaRPr sz="3000" dirty="0">
              <a:latin typeface="Calibri"/>
              <a:ea typeface="Calibri"/>
              <a:cs typeface="Calibri"/>
              <a:sym typeface="Calibri"/>
            </a:endParaRPr>
          </a:p>
        </p:txBody>
      </p:sp>
      <p:sp>
        <p:nvSpPr>
          <p:cNvPr id="222" name="Google Shape;222;p31"/>
          <p:cNvSpPr txBox="1">
            <a:spLocks noGrp="1"/>
          </p:cNvSpPr>
          <p:nvPr>
            <p:ph type="body" idx="1"/>
          </p:nvPr>
        </p:nvSpPr>
        <p:spPr>
          <a:xfrm>
            <a:off x="609600" y="1277900"/>
            <a:ext cx="11423100" cy="5490600"/>
          </a:xfrm>
          <a:prstGeom prst="rect">
            <a:avLst/>
          </a:prstGeom>
        </p:spPr>
        <p:txBody>
          <a:bodyPr spcFirstLastPara="1" wrap="square" lIns="91425" tIns="45700" rIns="91425" bIns="45700" anchor="t" anchorCtr="0">
            <a:noAutofit/>
          </a:bodyPr>
          <a:lstStyle/>
          <a:p>
            <a:pPr marL="0" marR="190500" lvl="0" indent="0" algn="l" rtl="0">
              <a:spcBef>
                <a:spcPts val="1000"/>
              </a:spcBef>
              <a:spcAft>
                <a:spcPts val="0"/>
              </a:spcAft>
              <a:buClr>
                <a:schemeClr val="dk1"/>
              </a:buClr>
              <a:buSzPts val="1100"/>
              <a:buFont typeface="Arial"/>
              <a:buNone/>
            </a:pPr>
            <a:r>
              <a:rPr lang="en-IN" sz="2400" b="1">
                <a:latin typeface="Calibri"/>
                <a:ea typeface="Calibri"/>
                <a:cs typeface="Calibri"/>
                <a:sym typeface="Calibri"/>
              </a:rPr>
              <a:t>Objective:</a:t>
            </a:r>
            <a:endParaRPr sz="2400" b="1" u="sng">
              <a:solidFill>
                <a:srgbClr val="337AB7"/>
              </a:solidFill>
              <a:latin typeface="Calibri"/>
              <a:ea typeface="Calibri"/>
              <a:cs typeface="Calibri"/>
              <a:sym typeface="Calibri"/>
              <a:hlinkClick r:id="rId3"/>
            </a:endParaRPr>
          </a:p>
          <a:p>
            <a:pPr marL="0" lvl="0" indent="0" algn="l" rtl="0">
              <a:lnSpc>
                <a:spcPct val="115000"/>
              </a:lnSpc>
              <a:spcBef>
                <a:spcPts val="1100"/>
              </a:spcBef>
              <a:spcAft>
                <a:spcPts val="0"/>
              </a:spcAft>
              <a:buNone/>
            </a:pPr>
            <a:r>
              <a:rPr lang="en-IN" sz="1800">
                <a:latin typeface="Calibri"/>
                <a:ea typeface="Calibri"/>
                <a:cs typeface="Calibri"/>
                <a:sym typeface="Calibri"/>
              </a:rPr>
              <a:t>To predict whether income exceeds 50K/yr based on census data.</a:t>
            </a:r>
            <a:endParaRPr sz="1800">
              <a:latin typeface="Calibri"/>
              <a:ea typeface="Calibri"/>
              <a:cs typeface="Calibri"/>
              <a:sym typeface="Calibri"/>
            </a:endParaRPr>
          </a:p>
          <a:p>
            <a:pPr marL="0" lvl="0" indent="0" algn="l" rtl="0">
              <a:lnSpc>
                <a:spcPct val="115000"/>
              </a:lnSpc>
              <a:spcBef>
                <a:spcPts val="1100"/>
              </a:spcBef>
              <a:spcAft>
                <a:spcPts val="0"/>
              </a:spcAft>
              <a:buNone/>
            </a:pPr>
            <a:endParaRPr sz="1800">
              <a:latin typeface="Calibri"/>
              <a:ea typeface="Calibri"/>
              <a:cs typeface="Calibri"/>
              <a:sym typeface="Calibri"/>
            </a:endParaRPr>
          </a:p>
          <a:p>
            <a:pPr marL="0" lvl="0" indent="0" algn="l" rtl="0">
              <a:lnSpc>
                <a:spcPct val="115000"/>
              </a:lnSpc>
              <a:spcBef>
                <a:spcPts val="0"/>
              </a:spcBef>
              <a:spcAft>
                <a:spcPts val="0"/>
              </a:spcAft>
              <a:buNone/>
            </a:pPr>
            <a:r>
              <a:rPr lang="en-IN" sz="2400" b="1">
                <a:latin typeface="Calibri"/>
                <a:ea typeface="Calibri"/>
                <a:cs typeface="Calibri"/>
                <a:sym typeface="Calibri"/>
              </a:rPr>
              <a:t>Variable description:</a:t>
            </a:r>
            <a:endParaRPr sz="2400" b="1">
              <a:latin typeface="Calibri"/>
              <a:ea typeface="Calibri"/>
              <a:cs typeface="Calibri"/>
              <a:sym typeface="Calibri"/>
            </a:endParaRPr>
          </a:p>
          <a:p>
            <a:pPr marL="0" lvl="0" indent="0" algn="l" rtl="0">
              <a:lnSpc>
                <a:spcPct val="115000"/>
              </a:lnSpc>
              <a:spcBef>
                <a:spcPts val="1100"/>
              </a:spcBef>
              <a:spcAft>
                <a:spcPts val="0"/>
              </a:spcAft>
              <a:buNone/>
            </a:pPr>
            <a:r>
              <a:rPr lang="en-IN" sz="1800" b="1">
                <a:latin typeface="Calibri"/>
                <a:ea typeface="Calibri"/>
                <a:cs typeface="Calibri"/>
                <a:sym typeface="Calibri"/>
              </a:rPr>
              <a:t>Age:</a:t>
            </a:r>
            <a:r>
              <a:rPr lang="en-IN" sz="1800">
                <a:latin typeface="Calibri"/>
                <a:ea typeface="Calibri"/>
                <a:cs typeface="Calibri"/>
                <a:sym typeface="Calibri"/>
              </a:rPr>
              <a:t> continuous</a:t>
            </a:r>
            <a:endParaRPr sz="1800">
              <a:latin typeface="Calibri"/>
              <a:ea typeface="Calibri"/>
              <a:cs typeface="Calibri"/>
              <a:sym typeface="Calibri"/>
            </a:endParaRPr>
          </a:p>
          <a:p>
            <a:pPr marL="0" lvl="0" indent="0" algn="l" rtl="0">
              <a:lnSpc>
                <a:spcPct val="115000"/>
              </a:lnSpc>
              <a:spcBef>
                <a:spcPts val="1100"/>
              </a:spcBef>
              <a:spcAft>
                <a:spcPts val="0"/>
              </a:spcAft>
              <a:buNone/>
            </a:pPr>
            <a:r>
              <a:rPr lang="en-IN" sz="1800" b="1">
                <a:latin typeface="Calibri"/>
                <a:ea typeface="Calibri"/>
                <a:cs typeface="Calibri"/>
                <a:sym typeface="Calibri"/>
              </a:rPr>
              <a:t>Workclass: </a:t>
            </a:r>
            <a:r>
              <a:rPr lang="en-IN" sz="1800">
                <a:latin typeface="Calibri"/>
                <a:ea typeface="Calibri"/>
                <a:cs typeface="Calibri"/>
                <a:sym typeface="Calibri"/>
              </a:rPr>
              <a:t>Private, Self-emp-not-inc, Self-emp-inc, Federal-gov, Local-gov, State-gov, Without-pay, Never-worked.</a:t>
            </a:r>
            <a:endParaRPr sz="1800">
              <a:latin typeface="Calibri"/>
              <a:ea typeface="Calibri"/>
              <a:cs typeface="Calibri"/>
              <a:sym typeface="Calibri"/>
            </a:endParaRPr>
          </a:p>
          <a:p>
            <a:pPr marL="0" lvl="0" indent="0" algn="l" rtl="0">
              <a:lnSpc>
                <a:spcPct val="115000"/>
              </a:lnSpc>
              <a:spcBef>
                <a:spcPts val="1100"/>
              </a:spcBef>
              <a:spcAft>
                <a:spcPts val="0"/>
              </a:spcAft>
              <a:buNone/>
            </a:pPr>
            <a:r>
              <a:rPr lang="en-IN" sz="1800" b="1">
                <a:latin typeface="Calibri"/>
                <a:ea typeface="Calibri"/>
                <a:cs typeface="Calibri"/>
                <a:sym typeface="Calibri"/>
              </a:rPr>
              <a:t>Fnlwgt: </a:t>
            </a:r>
            <a:r>
              <a:rPr lang="en-IN" sz="1800">
                <a:latin typeface="Calibri"/>
                <a:ea typeface="Calibri"/>
                <a:cs typeface="Calibri"/>
                <a:sym typeface="Calibri"/>
              </a:rPr>
              <a:t>continuous.</a:t>
            </a:r>
            <a:endParaRPr sz="1800">
              <a:latin typeface="Calibri"/>
              <a:ea typeface="Calibri"/>
              <a:cs typeface="Calibri"/>
              <a:sym typeface="Calibri"/>
            </a:endParaRPr>
          </a:p>
          <a:p>
            <a:pPr marL="0" lvl="0" indent="0" algn="l" rtl="0">
              <a:lnSpc>
                <a:spcPct val="115000"/>
              </a:lnSpc>
              <a:spcBef>
                <a:spcPts val="1100"/>
              </a:spcBef>
              <a:spcAft>
                <a:spcPts val="0"/>
              </a:spcAft>
              <a:buNone/>
            </a:pPr>
            <a:r>
              <a:rPr lang="en-IN" sz="1800" b="1">
                <a:latin typeface="Calibri"/>
                <a:ea typeface="Calibri"/>
                <a:cs typeface="Calibri"/>
                <a:sym typeface="Calibri"/>
              </a:rPr>
              <a:t>Education:</a:t>
            </a:r>
            <a:r>
              <a:rPr lang="en-IN" sz="1800">
                <a:latin typeface="Calibri"/>
                <a:ea typeface="Calibri"/>
                <a:cs typeface="Calibri"/>
                <a:sym typeface="Calibri"/>
              </a:rPr>
              <a:t> Bachelors, Some-college, 11th, HS-grad, Prof-school, Assoc-acdm, Assoc-voc, 9th, 7th-8th, 12th, Masters, 1st-4th, 10th, Doctorate, 5th-6th, Preschool.</a:t>
            </a:r>
            <a:endParaRPr sz="1800">
              <a:latin typeface="Calibri"/>
              <a:ea typeface="Calibri"/>
              <a:cs typeface="Calibri"/>
              <a:sym typeface="Calibri"/>
            </a:endParaRPr>
          </a:p>
          <a:p>
            <a:pPr marL="0" lvl="0" indent="0" algn="l" rtl="0">
              <a:lnSpc>
                <a:spcPct val="115000"/>
              </a:lnSpc>
              <a:spcBef>
                <a:spcPts val="1100"/>
              </a:spcBef>
              <a:spcAft>
                <a:spcPts val="0"/>
              </a:spcAft>
              <a:buNone/>
            </a:pPr>
            <a:r>
              <a:rPr lang="en-IN" sz="1800" b="1">
                <a:latin typeface="Calibri"/>
                <a:ea typeface="Calibri"/>
                <a:cs typeface="Calibri"/>
                <a:sym typeface="Calibri"/>
              </a:rPr>
              <a:t>Education-num:</a:t>
            </a:r>
            <a:r>
              <a:rPr lang="en-IN" sz="1800">
                <a:latin typeface="Calibri"/>
                <a:ea typeface="Calibri"/>
                <a:cs typeface="Calibri"/>
                <a:sym typeface="Calibri"/>
              </a:rPr>
              <a:t> continuous.</a:t>
            </a:r>
            <a:endParaRPr sz="1800">
              <a:latin typeface="Calibri"/>
              <a:ea typeface="Calibri"/>
              <a:cs typeface="Calibri"/>
              <a:sym typeface="Calibri"/>
            </a:endParaRPr>
          </a:p>
          <a:p>
            <a:pPr marL="0" lvl="0" indent="0" algn="l" rtl="0">
              <a:lnSpc>
                <a:spcPct val="115000"/>
              </a:lnSpc>
              <a:spcBef>
                <a:spcPts val="1100"/>
              </a:spcBef>
              <a:spcAft>
                <a:spcPts val="0"/>
              </a:spcAft>
              <a:buNone/>
            </a:pPr>
            <a:r>
              <a:rPr lang="en-IN" sz="1800" b="1">
                <a:latin typeface="Calibri"/>
                <a:ea typeface="Calibri"/>
                <a:cs typeface="Calibri"/>
                <a:sym typeface="Calibri"/>
              </a:rPr>
              <a:t>Marital-status:</a:t>
            </a:r>
            <a:r>
              <a:rPr lang="en-IN" sz="1800">
                <a:latin typeface="Calibri"/>
                <a:ea typeface="Calibri"/>
                <a:cs typeface="Calibri"/>
                <a:sym typeface="Calibri"/>
              </a:rPr>
              <a:t> Married-civ-spouse, Divorced, Never-married, Separated, Widowed, Married-spouse-absent, Married-AF-spouse.</a:t>
            </a:r>
            <a:endParaRPr sz="1800">
              <a:latin typeface="Calibri"/>
              <a:ea typeface="Calibri"/>
              <a:cs typeface="Calibri"/>
              <a:sym typeface="Calibri"/>
            </a:endParaRPr>
          </a:p>
          <a:p>
            <a:pPr marL="0" lvl="0" indent="0" algn="l" rtl="0">
              <a:lnSpc>
                <a:spcPct val="115000"/>
              </a:lnSpc>
              <a:spcBef>
                <a:spcPts val="1100"/>
              </a:spcBef>
              <a:spcAft>
                <a:spcPts val="0"/>
              </a:spcAft>
              <a:buNone/>
            </a:pP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640"/>
              </a:spcBef>
              <a:spcAft>
                <a:spcPts val="0"/>
              </a:spcAft>
              <a:buNone/>
            </a:pPr>
            <a:endParaRPr sz="1800">
              <a:latin typeface="Calibri"/>
              <a:ea typeface="Calibri"/>
              <a:cs typeface="Calibri"/>
              <a:sym typeface="Calibri"/>
            </a:endParaRPr>
          </a:p>
        </p:txBody>
      </p:sp>
      <p:sp>
        <p:nvSpPr>
          <p:cNvPr id="223" name="Google Shape;223;p31"/>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32"/>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Occupation: </a:t>
            </a:r>
            <a:r>
              <a:rPr lang="en-IN" sz="1800">
                <a:latin typeface="Calibri"/>
                <a:ea typeface="Calibri"/>
                <a:cs typeface="Calibri"/>
                <a:sym typeface="Calibri"/>
              </a:rPr>
              <a:t>Tech-support, Craft-repair, Other-service, Sales, Exec-managerial, Prof-specialty, Handlers-cleaners, Machine-op-inspct, Adm-clerical, Farming-fishing, Transport-moving, Priv-house-serv, Protective-serv, Armed-Forces.</a:t>
            </a: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Relationship:</a:t>
            </a:r>
            <a:r>
              <a:rPr lang="en-IN" sz="1800">
                <a:latin typeface="Calibri"/>
                <a:ea typeface="Calibri"/>
                <a:cs typeface="Calibri"/>
                <a:sym typeface="Calibri"/>
              </a:rPr>
              <a:t> Wife, Own-child, Husband, Not-in-family, Other-relative, Unmarried.</a:t>
            </a: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Race:</a:t>
            </a:r>
            <a:r>
              <a:rPr lang="en-IN" sz="1800">
                <a:latin typeface="Calibri"/>
                <a:ea typeface="Calibri"/>
                <a:cs typeface="Calibri"/>
                <a:sym typeface="Calibri"/>
              </a:rPr>
              <a:t> White, Asian-Pac-Islander, Amer-Indian-Eskimo, Other, Black.</a:t>
            </a: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Sex:</a:t>
            </a:r>
            <a:r>
              <a:rPr lang="en-IN" sz="1800">
                <a:latin typeface="Calibri"/>
                <a:ea typeface="Calibri"/>
                <a:cs typeface="Calibri"/>
                <a:sym typeface="Calibri"/>
              </a:rPr>
              <a:t> Female, Male.</a:t>
            </a: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Capital-gain:</a:t>
            </a:r>
            <a:r>
              <a:rPr lang="en-IN" sz="1800">
                <a:latin typeface="Calibri"/>
                <a:ea typeface="Calibri"/>
                <a:cs typeface="Calibri"/>
                <a:sym typeface="Calibri"/>
              </a:rPr>
              <a:t> continuous.</a:t>
            </a: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Capital-loss: </a:t>
            </a:r>
            <a:r>
              <a:rPr lang="en-IN" sz="1800">
                <a:latin typeface="Calibri"/>
                <a:ea typeface="Calibri"/>
                <a:cs typeface="Calibri"/>
                <a:sym typeface="Calibri"/>
              </a:rPr>
              <a:t>continuous.</a:t>
            </a:r>
            <a:endParaRPr sz="1800">
              <a:latin typeface="Calibri"/>
              <a:ea typeface="Calibri"/>
              <a:cs typeface="Calibri"/>
              <a:sym typeface="Calibri"/>
            </a:endParaRPr>
          </a:p>
          <a:p>
            <a:pPr marL="0" lvl="0" indent="0" algn="l" rtl="0">
              <a:lnSpc>
                <a:spcPct val="115000"/>
              </a:lnSpc>
              <a:spcBef>
                <a:spcPts val="1100"/>
              </a:spcBef>
              <a:spcAft>
                <a:spcPts val="0"/>
              </a:spcAft>
              <a:buNone/>
            </a:pPr>
            <a:r>
              <a:rPr lang="en-IN" sz="1800" b="1">
                <a:latin typeface="Calibri"/>
                <a:ea typeface="Calibri"/>
                <a:cs typeface="Calibri"/>
                <a:sym typeface="Calibri"/>
              </a:rPr>
              <a:t>Hours-per-week:</a:t>
            </a:r>
            <a:r>
              <a:rPr lang="en-IN" sz="1800">
                <a:latin typeface="Calibri"/>
                <a:ea typeface="Calibri"/>
                <a:cs typeface="Calibri"/>
                <a:sym typeface="Calibri"/>
              </a:rPr>
              <a:t> continuous.</a:t>
            </a:r>
            <a:endParaRPr sz="1800">
              <a:latin typeface="Calibri"/>
              <a:ea typeface="Calibri"/>
              <a:cs typeface="Calibri"/>
              <a:sym typeface="Calibri"/>
            </a:endParaRPr>
          </a:p>
          <a:p>
            <a:pPr marL="0" lvl="0" indent="0" algn="l" rtl="0">
              <a:lnSpc>
                <a:spcPct val="115000"/>
              </a:lnSpc>
              <a:spcBef>
                <a:spcPts val="1100"/>
              </a:spcBef>
              <a:spcAft>
                <a:spcPts val="0"/>
              </a:spcAft>
              <a:buClr>
                <a:schemeClr val="dk1"/>
              </a:buClr>
              <a:buSzPts val="1100"/>
              <a:buFont typeface="Arial"/>
              <a:buNone/>
            </a:pPr>
            <a:r>
              <a:rPr lang="en-IN" sz="1800" b="1">
                <a:latin typeface="Calibri"/>
                <a:ea typeface="Calibri"/>
                <a:cs typeface="Calibri"/>
                <a:sym typeface="Calibri"/>
              </a:rPr>
              <a:t>Native-country: </a:t>
            </a:r>
            <a:r>
              <a:rPr lang="en-IN" sz="1800">
                <a:latin typeface="Calibri"/>
                <a:ea typeface="Calibri"/>
                <a:cs typeface="Calibri"/>
                <a:sym typeface="Calibri"/>
              </a:rPr>
              <a:t>United-States, Cambodia, England, Puerto-Rico, Canada, Germany, Outlying-US(Guam-USVI-etc), India, Japan, Greece, etc. </a:t>
            </a:r>
            <a:endParaRPr sz="1800">
              <a:latin typeface="Calibri"/>
              <a:ea typeface="Calibri"/>
              <a:cs typeface="Calibri"/>
              <a:sym typeface="Calibri"/>
            </a:endParaRPr>
          </a:p>
          <a:p>
            <a:pPr marL="0" lvl="0" indent="0" algn="l" rtl="0">
              <a:spcBef>
                <a:spcPts val="640"/>
              </a:spcBef>
              <a:spcAft>
                <a:spcPts val="0"/>
              </a:spcAft>
              <a:buNone/>
            </a:pPr>
            <a:endParaRPr sz="1800">
              <a:latin typeface="Calibri"/>
              <a:ea typeface="Calibri"/>
              <a:cs typeface="Calibri"/>
              <a:sym typeface="Calibri"/>
            </a:endParaRPr>
          </a:p>
        </p:txBody>
      </p:sp>
      <p:sp>
        <p:nvSpPr>
          <p:cNvPr id="231" name="Google Shape;231;p32"/>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36</a:t>
            </a:fld>
            <a:endParaRPr/>
          </a:p>
        </p:txBody>
      </p:sp>
      <p:sp>
        <p:nvSpPr>
          <p:cNvPr id="5" name="Google Shape;221;p31"/>
          <p:cNvSpPr txBox="1">
            <a:spLocks/>
          </p:cNvSpPr>
          <p:nvPr/>
        </p:nvSpPr>
        <p:spPr>
          <a:xfrm>
            <a:off x="762000" y="427037"/>
            <a:ext cx="109728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r>
              <a:rPr lang="en-IN" sz="3000" smtClean="0">
                <a:latin typeface="Calibri"/>
                <a:ea typeface="Calibri"/>
                <a:cs typeface="Calibri"/>
                <a:sym typeface="Calibri"/>
              </a:rPr>
              <a:t>Case Study on Naive Bayes Classifier</a:t>
            </a:r>
          </a:p>
          <a:p>
            <a:endParaRPr lang="en-IN" sz="3000" dirty="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a:latin typeface="Calibri"/>
                <a:ea typeface="Calibri"/>
                <a:cs typeface="Calibri"/>
                <a:sym typeface="Calibri"/>
              </a:rPr>
              <a:t>Steps to follow</a:t>
            </a:r>
            <a:endParaRPr sz="3000">
              <a:latin typeface="Calibri"/>
              <a:ea typeface="Calibri"/>
              <a:cs typeface="Calibri"/>
              <a:sym typeface="Calibri"/>
            </a:endParaRPr>
          </a:p>
        </p:txBody>
      </p:sp>
      <p:sp>
        <p:nvSpPr>
          <p:cNvPr id="238" name="Google Shape;238;p33"/>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457200" lvl="0" indent="-381000" algn="l" rtl="0">
              <a:spcBef>
                <a:spcPts val="640"/>
              </a:spcBef>
              <a:spcAft>
                <a:spcPts val="0"/>
              </a:spcAft>
              <a:buSzPts val="2400"/>
              <a:buFont typeface="Calibri"/>
              <a:buAutoNum type="arabicPeriod"/>
            </a:pPr>
            <a:r>
              <a:rPr lang="en-IN" sz="2400">
                <a:latin typeface="Calibri"/>
                <a:ea typeface="Calibri"/>
                <a:cs typeface="Calibri"/>
                <a:sym typeface="Calibri"/>
              </a:rPr>
              <a:t>Import the libraries.</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Get the data.</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Add headers to the dataframe</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Handle missing data</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Perform Data preprocessing by duplicating copy of the original dataframe.</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Perform Hot encoding</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Initialize the encoded categorical columns</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Split the data into train and test</a:t>
            </a:r>
            <a:endParaRPr sz="2400">
              <a:latin typeface="Calibri"/>
              <a:ea typeface="Calibri"/>
              <a:cs typeface="Calibri"/>
              <a:sym typeface="Calibri"/>
            </a:endParaRPr>
          </a:p>
          <a:p>
            <a:pPr marL="457200" marR="63500" lvl="0" indent="-381000" algn="l" rtl="0">
              <a:lnSpc>
                <a:spcPct val="115000"/>
              </a:lnSpc>
              <a:spcBef>
                <a:spcPts val="0"/>
              </a:spcBef>
              <a:spcAft>
                <a:spcPts val="0"/>
              </a:spcAft>
              <a:buSzPts val="2400"/>
              <a:buFont typeface="Calibri"/>
              <a:buAutoNum type="arabicPeriod"/>
            </a:pPr>
            <a:r>
              <a:rPr lang="en-IN" sz="2400">
                <a:latin typeface="Calibri"/>
                <a:ea typeface="Calibri"/>
                <a:cs typeface="Calibri"/>
                <a:sym typeface="Calibri"/>
              </a:rPr>
              <a:t>Implement Gaussian Naive Bayes</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IN" sz="2400">
                <a:latin typeface="Calibri"/>
                <a:ea typeface="Calibri"/>
                <a:cs typeface="Calibri"/>
                <a:sym typeface="Calibri"/>
              </a:rPr>
              <a:t>Calculate Accuracy</a:t>
            </a:r>
            <a:endParaRPr sz="2400">
              <a:latin typeface="Calibri"/>
              <a:ea typeface="Calibri"/>
              <a:cs typeface="Calibri"/>
              <a:sym typeface="Calibri"/>
            </a:endParaRPr>
          </a:p>
        </p:txBody>
      </p:sp>
      <p:sp>
        <p:nvSpPr>
          <p:cNvPr id="239" name="Google Shape;239;p33"/>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p:nvPr/>
        </p:nvSpPr>
        <p:spPr>
          <a:xfrm>
            <a:off x="4219575" y="4572000"/>
            <a:ext cx="3454400" cy="9239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5400"/>
              <a:buFont typeface="Times New Roman"/>
              <a:buNone/>
            </a:pPr>
            <a:r>
              <a:rPr lang="en-IN" sz="5400" b="1" i="0" u="none" strike="noStrike" cap="none">
                <a:solidFill>
                  <a:schemeClr val="accent1"/>
                </a:solidFill>
                <a:latin typeface="Times New Roman"/>
                <a:ea typeface="Times New Roman"/>
                <a:cs typeface="Times New Roman"/>
                <a:sym typeface="Times New Roman"/>
              </a:rPr>
              <a:t>Questions?</a:t>
            </a:r>
            <a:endParaRPr sz="1400" b="0" i="0" u="none" strike="noStrike" cap="none">
              <a:solidFill>
                <a:srgbClr val="000000"/>
              </a:solidFill>
              <a:latin typeface="Arial"/>
              <a:ea typeface="Arial"/>
              <a:cs typeface="Arial"/>
              <a:sym typeface="Arial"/>
            </a:endParaRPr>
          </a:p>
        </p:txBody>
      </p:sp>
      <p:pic>
        <p:nvPicPr>
          <p:cNvPr id="245" name="Google Shape;245;p34"/>
          <p:cNvPicPr preferRelativeResize="0"/>
          <p:nvPr/>
        </p:nvPicPr>
        <p:blipFill rotWithShape="1">
          <a:blip r:embed="rId3">
            <a:alphaModFix/>
          </a:blip>
          <a:srcRect/>
          <a:stretch/>
        </p:blipFill>
        <p:spPr>
          <a:xfrm>
            <a:off x="7639050" y="3798887"/>
            <a:ext cx="3028950" cy="3028950"/>
          </a:xfrm>
          <a:prstGeom prst="rect">
            <a:avLst/>
          </a:prstGeom>
          <a:noFill/>
          <a:ln>
            <a:noFill/>
          </a:ln>
        </p:spPr>
      </p:pic>
      <p:pic>
        <p:nvPicPr>
          <p:cNvPr id="246" name="Google Shape;246;p34"/>
          <p:cNvPicPr preferRelativeResize="0"/>
          <p:nvPr/>
        </p:nvPicPr>
        <p:blipFill rotWithShape="1">
          <a:blip r:embed="rId4">
            <a:alphaModFix/>
          </a:blip>
          <a:srcRect/>
          <a:stretch/>
        </p:blipFill>
        <p:spPr>
          <a:xfrm>
            <a:off x="1584325" y="1450975"/>
            <a:ext cx="4359275" cy="2663825"/>
          </a:xfrm>
          <a:prstGeom prst="rect">
            <a:avLst/>
          </a:prstGeom>
          <a:noFill/>
          <a:ln>
            <a:noFill/>
          </a:ln>
        </p:spPr>
      </p:pic>
      <p:sp>
        <p:nvSpPr>
          <p:cNvPr id="247" name="Google Shape;247;p34"/>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400"/>
              <a:buFont typeface="Candara"/>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64BE-62EF-4C97-AB80-40FD3F83F7A7}"/>
              </a:ext>
            </a:extLst>
          </p:cNvPr>
          <p:cNvSpPr>
            <a:spLocks noGrp="1"/>
          </p:cNvSpPr>
          <p:nvPr>
            <p:ph type="title"/>
          </p:nvPr>
        </p:nvSpPr>
        <p:spPr/>
        <p:txBody>
          <a:bodyPr/>
          <a:lstStyle/>
          <a:p>
            <a:r>
              <a:rPr lang="en-IN" dirty="0"/>
              <a:t>The term “Odds”</a:t>
            </a:r>
          </a:p>
        </p:txBody>
      </p:sp>
      <p:sp>
        <p:nvSpPr>
          <p:cNvPr id="3" name="Content Placeholder 2">
            <a:extLst>
              <a:ext uri="{FF2B5EF4-FFF2-40B4-BE49-F238E27FC236}">
                <a16:creationId xmlns:a16="http://schemas.microsoft.com/office/drawing/2014/main" id="{01AB8AA0-8E3C-477F-8ED6-EA8B142E904B}"/>
              </a:ext>
            </a:extLst>
          </p:cNvPr>
          <p:cNvSpPr>
            <a:spLocks noGrp="1"/>
          </p:cNvSpPr>
          <p:nvPr>
            <p:ph idx="1"/>
          </p:nvPr>
        </p:nvSpPr>
        <p:spPr/>
        <p:txBody>
          <a:bodyPr/>
          <a:lstStyle/>
          <a:p>
            <a:r>
              <a:rPr lang="en-IN" dirty="0"/>
              <a:t>Popular in horse races, sports, gambling, epidemiology, </a:t>
            </a:r>
          </a:p>
          <a:p>
            <a:r>
              <a:rPr lang="en-IN" dirty="0"/>
              <a:t>Instead of talking about the </a:t>
            </a:r>
            <a:r>
              <a:rPr lang="en-IN" i="1" dirty="0"/>
              <a:t>probability </a:t>
            </a:r>
            <a:r>
              <a:rPr lang="en-IN" dirty="0"/>
              <a:t>of winning or contacting a disease, people talk about the </a:t>
            </a:r>
            <a:r>
              <a:rPr lang="en-IN" i="1" dirty="0"/>
              <a:t>odds </a:t>
            </a:r>
            <a:r>
              <a:rPr lang="en-IN" dirty="0"/>
              <a:t>of winning or contacting a disease</a:t>
            </a:r>
          </a:p>
          <a:p>
            <a:r>
              <a:rPr lang="en-IN" dirty="0"/>
              <a:t>How are these two different?</a:t>
            </a:r>
          </a:p>
        </p:txBody>
      </p:sp>
      <p:sp>
        <p:nvSpPr>
          <p:cNvPr id="7" name="TextBox 6"/>
          <p:cNvSpPr txBox="1"/>
          <p:nvPr/>
        </p:nvSpPr>
        <p:spPr>
          <a:xfrm>
            <a:off x="2278743" y="6273538"/>
            <a:ext cx="11103429" cy="307777"/>
          </a:xfrm>
          <a:prstGeom prst="rect">
            <a:avLst/>
          </a:prstGeom>
          <a:noFill/>
        </p:spPr>
        <p:txBody>
          <a:bodyPr wrap="square" rtlCol="0">
            <a:spAutoFit/>
          </a:bodyPr>
          <a:lstStyle/>
          <a:p>
            <a:r>
              <a:rPr lang="en-IN" b="1" u="sng" dirty="0" smtClean="0"/>
              <a:t>Additional content</a:t>
            </a:r>
            <a:r>
              <a:rPr lang="en-IN" dirty="0" smtClean="0"/>
              <a:t>: Not part of the video but will be useful for getting an industry perspective</a:t>
            </a:r>
            <a:endParaRPr lang="en-IN" dirty="0"/>
          </a:p>
        </p:txBody>
      </p:sp>
    </p:spTree>
    <p:extLst>
      <p:ext uri="{BB962C8B-B14F-4D97-AF65-F5344CB8AC3E}">
        <p14:creationId xmlns:p14="http://schemas.microsoft.com/office/powerpoint/2010/main" val="419696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495300" lvl="0" indent="-342900" algn="l" rtl="0">
              <a:lnSpc>
                <a:spcPct val="100000"/>
              </a:lnSpc>
              <a:spcBef>
                <a:spcPts val="480"/>
              </a:spcBef>
              <a:spcAft>
                <a:spcPts val="0"/>
              </a:spcAft>
              <a:buSzPts val="2400"/>
              <a:buNone/>
            </a:pPr>
            <a:r>
              <a:rPr lang="en-IN" sz="3600">
                <a:latin typeface="Times New Roman"/>
                <a:ea typeface="Times New Roman"/>
                <a:cs typeface="Times New Roman"/>
                <a:sym typeface="Times New Roman"/>
              </a:rPr>
              <a:t>Logit function in Logistic Regression</a:t>
            </a:r>
            <a:endParaRPr/>
          </a:p>
        </p:txBody>
      </p:sp>
      <p:sp>
        <p:nvSpPr>
          <p:cNvPr id="109" name="Google Shape;109;p15"/>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800">
                <a:latin typeface="Times New Roman"/>
                <a:ea typeface="Times New Roman"/>
                <a:cs typeface="Times New Roman"/>
                <a:sym typeface="Times New Roman"/>
              </a:rPr>
              <a:t>In logistic regression, the dependent variable is a logit, which is the natural log of the odds, that is,</a:t>
            </a:r>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p:txBody>
      </p:sp>
      <p:pic>
        <p:nvPicPr>
          <p:cNvPr id="110" name="Google Shape;110;p15" descr="C:\Users\Stock_BGL\Desktop\lo5.gif"/>
          <p:cNvPicPr preferRelativeResize="0"/>
          <p:nvPr/>
        </p:nvPicPr>
        <p:blipFill rotWithShape="1">
          <a:blip r:embed="rId3">
            <a:alphaModFix/>
          </a:blip>
          <a:srcRect/>
          <a:stretch/>
        </p:blipFill>
        <p:spPr>
          <a:xfrm>
            <a:off x="854120" y="3196225"/>
            <a:ext cx="1656670" cy="918573"/>
          </a:xfrm>
          <a:prstGeom prst="rect">
            <a:avLst/>
          </a:prstGeom>
          <a:noFill/>
          <a:ln>
            <a:noFill/>
          </a:ln>
        </p:spPr>
      </p:pic>
      <p:pic>
        <p:nvPicPr>
          <p:cNvPr id="111" name="Google Shape;111;p15" descr="C:\Users\Stock_BGL\Desktop\lo7.gif"/>
          <p:cNvPicPr preferRelativeResize="0"/>
          <p:nvPr/>
        </p:nvPicPr>
        <p:blipFill rotWithShape="1">
          <a:blip r:embed="rId4">
            <a:alphaModFix/>
          </a:blip>
          <a:srcRect/>
          <a:stretch/>
        </p:blipFill>
        <p:spPr>
          <a:xfrm>
            <a:off x="854120" y="4465455"/>
            <a:ext cx="3887698" cy="1216888"/>
          </a:xfrm>
          <a:prstGeom prst="rect">
            <a:avLst/>
          </a:prstGeom>
          <a:noFill/>
          <a:ln>
            <a:noFill/>
          </a:ln>
        </p:spPr>
      </p:pic>
      <p:sp>
        <p:nvSpPr>
          <p:cNvPr id="6" name="TextBox 5"/>
          <p:cNvSpPr txBox="1"/>
          <p:nvPr/>
        </p:nvSpPr>
        <p:spPr>
          <a:xfrm>
            <a:off x="2278743" y="6273538"/>
            <a:ext cx="11103429" cy="307777"/>
          </a:xfrm>
          <a:prstGeom prst="rect">
            <a:avLst/>
          </a:prstGeom>
          <a:noFill/>
        </p:spPr>
        <p:txBody>
          <a:bodyPr wrap="square" rtlCol="0">
            <a:spAutoFit/>
          </a:bodyPr>
          <a:lstStyle/>
          <a:p>
            <a:r>
              <a:rPr lang="en-IN" b="1" u="sng" dirty="0" smtClean="0"/>
              <a:t>Additional content</a:t>
            </a:r>
            <a:r>
              <a:rPr lang="en-IN" dirty="0" smtClean="0"/>
              <a:t>: Not part of the video but will be useful for getting an industry perspective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B272-36A4-4D9D-BB96-23899019BF96}"/>
              </a:ext>
            </a:extLst>
          </p:cNvPr>
          <p:cNvSpPr>
            <a:spLocks noGrp="1"/>
          </p:cNvSpPr>
          <p:nvPr>
            <p:ph type="title"/>
          </p:nvPr>
        </p:nvSpPr>
        <p:spPr/>
        <p:txBody>
          <a:bodyPr/>
          <a:lstStyle/>
          <a:p>
            <a:r>
              <a:rPr lang="en-IN" dirty="0"/>
              <a:t>Odds vs Probability</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37C75F-4F09-40E8-8009-EFCD512CD442}"/>
                  </a:ext>
                </a:extLst>
              </p:cNvPr>
              <p:cNvSpPr>
                <a:spLocks noGrp="1"/>
              </p:cNvSpPr>
              <p:nvPr>
                <p:ph idx="1"/>
              </p:nvPr>
            </p:nvSpPr>
            <p:spPr/>
            <p:txBody>
              <a:bodyPr/>
              <a:lstStyle/>
              <a:p>
                <a:r>
                  <a:rPr lang="en-IN" altLang="en-US" dirty="0"/>
                  <a:t>What is probability of A– P(A)?</a:t>
                </a:r>
              </a:p>
              <a:p>
                <a14:m>
                  <m:oMath xmlns:m="http://schemas.openxmlformats.org/officeDocument/2006/math">
                    <m:r>
                      <a:rPr lang="en-IN" altLang="en-US">
                        <a:latin typeface="Cambria Math" panose="02040503050406030204" pitchFamily="18" charset="0"/>
                      </a:rPr>
                      <m:t>𝑂𝑑𝑑𝑠</m:t>
                    </m:r>
                    <m:r>
                      <a:rPr lang="en-IN" altLang="en-US">
                        <a:latin typeface="Cambria Math" panose="02040503050406030204" pitchFamily="18" charset="0"/>
                      </a:rPr>
                      <m:t> </m:t>
                    </m:r>
                    <m:r>
                      <a:rPr lang="en-IN" altLang="en-US">
                        <a:latin typeface="Cambria Math" panose="02040503050406030204" pitchFamily="18" charset="0"/>
                      </a:rPr>
                      <m:t>𝑟𝑎𝑡𝑖𝑜</m:t>
                    </m:r>
                    <m:r>
                      <a:rPr lang="en-IN" altLang="en-US">
                        <a:latin typeface="Cambria Math" panose="02040503050406030204" pitchFamily="18" charset="0"/>
                      </a:rPr>
                      <m:t>= </m:t>
                    </m:r>
                    <m:f>
                      <m:fPr>
                        <m:ctrlPr>
                          <a:rPr lang="en-IN" altLang="en-US" i="1">
                            <a:latin typeface="Cambria Math" panose="02040503050406030204" pitchFamily="18" charset="0"/>
                          </a:rPr>
                        </m:ctrlPr>
                      </m:fPr>
                      <m:num>
                        <m:r>
                          <a:rPr lang="en-IN" altLang="en-US">
                            <a:latin typeface="Cambria Math" panose="02040503050406030204" pitchFamily="18" charset="0"/>
                          </a:rPr>
                          <m:t>𝑃𝑟𝑜𝑏𝑎𝑏𝑖𝑙𝑖𝑡𝑦</m:t>
                        </m:r>
                        <m:r>
                          <a:rPr lang="en-IN" altLang="en-US">
                            <a:latin typeface="Cambria Math" panose="02040503050406030204" pitchFamily="18" charset="0"/>
                          </a:rPr>
                          <m:t> </m:t>
                        </m:r>
                        <m:r>
                          <a:rPr lang="en-IN" altLang="en-US">
                            <a:latin typeface="Cambria Math" panose="02040503050406030204" pitchFamily="18" charset="0"/>
                          </a:rPr>
                          <m:t>𝑜𝑓</m:t>
                        </m:r>
                        <m:r>
                          <a:rPr lang="en-IN" altLang="en-US">
                            <a:latin typeface="Cambria Math" panose="02040503050406030204" pitchFamily="18" charset="0"/>
                          </a:rPr>
                          <m:t> </m:t>
                        </m:r>
                        <m:r>
                          <a:rPr lang="en-IN" altLang="en-US">
                            <a:latin typeface="Cambria Math" panose="02040503050406030204" pitchFamily="18" charset="0"/>
                          </a:rPr>
                          <m:t>𝑒𝑣𝑒𝑛𝑡</m:t>
                        </m:r>
                        <m:r>
                          <a:rPr lang="en-IN" altLang="en-US">
                            <a:latin typeface="Cambria Math" panose="02040503050406030204" pitchFamily="18" charset="0"/>
                          </a:rPr>
                          <m:t> </m:t>
                        </m:r>
                        <m:r>
                          <a:rPr lang="en-IN" altLang="en-US">
                            <a:latin typeface="Cambria Math" panose="02040503050406030204" pitchFamily="18" charset="0"/>
                          </a:rPr>
                          <m:t>𝑜𝑐𝑐𝑢𝑟𝑖𝑛𝑔</m:t>
                        </m:r>
                      </m:num>
                      <m:den>
                        <m:r>
                          <a:rPr lang="en-IN" altLang="en-US">
                            <a:latin typeface="Cambria Math" panose="02040503050406030204" pitchFamily="18" charset="0"/>
                          </a:rPr>
                          <m:t>𝑃𝑟𝑜𝑏𝑎𝑏𝑖𝑙𝑖𝑡𝑦</m:t>
                        </m:r>
                        <m:r>
                          <a:rPr lang="en-IN" altLang="en-US">
                            <a:latin typeface="Cambria Math" panose="02040503050406030204" pitchFamily="18" charset="0"/>
                          </a:rPr>
                          <m:t> </m:t>
                        </m:r>
                        <m:r>
                          <a:rPr lang="en-IN" altLang="en-US">
                            <a:latin typeface="Cambria Math" panose="02040503050406030204" pitchFamily="18" charset="0"/>
                          </a:rPr>
                          <m:t>𝑜𝑓</m:t>
                        </m:r>
                        <m:r>
                          <a:rPr lang="en-IN" altLang="en-US">
                            <a:latin typeface="Cambria Math" panose="02040503050406030204" pitchFamily="18" charset="0"/>
                          </a:rPr>
                          <m:t> </m:t>
                        </m:r>
                        <m:r>
                          <a:rPr lang="en-IN" altLang="en-US">
                            <a:latin typeface="Cambria Math" panose="02040503050406030204" pitchFamily="18" charset="0"/>
                          </a:rPr>
                          <m:t>𝑒𝑣𝑒𝑛𝑡</m:t>
                        </m:r>
                        <m:r>
                          <a:rPr lang="en-IN" altLang="en-US">
                            <a:latin typeface="Cambria Math" panose="02040503050406030204" pitchFamily="18" charset="0"/>
                          </a:rPr>
                          <m:t> </m:t>
                        </m:r>
                        <m:r>
                          <a:rPr lang="en-IN" altLang="en-US">
                            <a:latin typeface="Cambria Math" panose="02040503050406030204" pitchFamily="18" charset="0"/>
                          </a:rPr>
                          <m:t>𝑛𝑜𝑡</m:t>
                        </m:r>
                        <m:r>
                          <a:rPr lang="en-IN" altLang="en-US">
                            <a:latin typeface="Cambria Math" panose="02040503050406030204" pitchFamily="18" charset="0"/>
                          </a:rPr>
                          <m:t> </m:t>
                        </m:r>
                        <m:r>
                          <a:rPr lang="en-IN" altLang="en-US">
                            <a:latin typeface="Cambria Math" panose="02040503050406030204" pitchFamily="18" charset="0"/>
                          </a:rPr>
                          <m:t>𝑜𝑐𝑐𝑢𝑟𝑖𝑛𝑔</m:t>
                        </m:r>
                      </m:den>
                    </m:f>
                  </m:oMath>
                </a14:m>
                <a:endParaRPr lang="en-IN" altLang="en-US" dirty="0"/>
              </a:p>
              <a:p>
                <a:r>
                  <a:rPr lang="en-IN" altLang="en-US" dirty="0"/>
                  <a:t>Odds ratio = </a:t>
                </a:r>
                <a14:m>
                  <m:oMath xmlns:m="http://schemas.openxmlformats.org/officeDocument/2006/math">
                    <m:f>
                      <m:fPr>
                        <m:ctrlPr>
                          <a:rPr lang="en-IN" altLang="en-US" i="1">
                            <a:latin typeface="Cambria Math" panose="02040503050406030204" pitchFamily="18" charset="0"/>
                          </a:rPr>
                        </m:ctrlPr>
                      </m:fPr>
                      <m:num>
                        <m:r>
                          <a:rPr lang="en-IN" altLang="en-US">
                            <a:latin typeface="Cambria Math" panose="02040503050406030204" pitchFamily="18" charset="0"/>
                          </a:rPr>
                          <m:t>𝑃</m:t>
                        </m:r>
                      </m:num>
                      <m:den>
                        <m:r>
                          <a:rPr lang="en-IN" altLang="en-US">
                            <a:latin typeface="Cambria Math" panose="02040503050406030204" pitchFamily="18" charset="0"/>
                          </a:rPr>
                          <m:t>1−</m:t>
                        </m:r>
                        <m:r>
                          <a:rPr lang="en-IN" altLang="en-US">
                            <a:latin typeface="Cambria Math" panose="02040503050406030204" pitchFamily="18" charset="0"/>
                          </a:rPr>
                          <m:t>𝑃</m:t>
                        </m:r>
                      </m:den>
                    </m:f>
                  </m:oMath>
                </a14:m>
                <a:endParaRPr lang="en-IN" altLang="en-US" dirty="0"/>
              </a:p>
              <a:p>
                <a:r>
                  <a:rPr lang="en-IN" altLang="en-US" dirty="0"/>
                  <a:t>Probability= </a:t>
                </a:r>
                <a14:m>
                  <m:oMath xmlns:m="http://schemas.openxmlformats.org/officeDocument/2006/math">
                    <m:f>
                      <m:fPr>
                        <m:ctrlPr>
                          <a:rPr lang="en-IN" altLang="en-US" i="1">
                            <a:latin typeface="Cambria Math" panose="02040503050406030204" pitchFamily="18" charset="0"/>
                          </a:rPr>
                        </m:ctrlPr>
                      </m:fPr>
                      <m:num>
                        <m:r>
                          <a:rPr lang="en-IN" altLang="en-US">
                            <a:latin typeface="Cambria Math" panose="02040503050406030204" pitchFamily="18" charset="0"/>
                          </a:rPr>
                          <m:t>𝑂𝑑𝑑𝑠</m:t>
                        </m:r>
                        <m:r>
                          <a:rPr lang="en-IN" altLang="en-US">
                            <a:latin typeface="Cambria Math" panose="02040503050406030204" pitchFamily="18" charset="0"/>
                          </a:rPr>
                          <m:t> </m:t>
                        </m:r>
                        <m:r>
                          <a:rPr lang="en-IN" altLang="en-US">
                            <a:latin typeface="Cambria Math" panose="02040503050406030204" pitchFamily="18" charset="0"/>
                          </a:rPr>
                          <m:t>𝑟𝑎𝑡𝑖𝑜</m:t>
                        </m:r>
                      </m:num>
                      <m:den>
                        <m:r>
                          <a:rPr lang="en-IN" altLang="en-US">
                            <a:latin typeface="Cambria Math" panose="02040503050406030204" pitchFamily="18" charset="0"/>
                          </a:rPr>
                          <m:t>1+</m:t>
                        </m:r>
                        <m:r>
                          <a:rPr lang="en-IN" altLang="en-US">
                            <a:latin typeface="Cambria Math" panose="02040503050406030204" pitchFamily="18" charset="0"/>
                          </a:rPr>
                          <m:t>𝑂𝑑𝑑𝑠</m:t>
                        </m:r>
                        <m:r>
                          <a:rPr lang="en-IN" altLang="en-US">
                            <a:latin typeface="Cambria Math" panose="02040503050406030204" pitchFamily="18" charset="0"/>
                          </a:rPr>
                          <m:t> </m:t>
                        </m:r>
                        <m:r>
                          <a:rPr lang="en-IN" altLang="en-US">
                            <a:latin typeface="Cambria Math" panose="02040503050406030204" pitchFamily="18" charset="0"/>
                          </a:rPr>
                          <m:t>𝑟𝑎𝑡𝑖𝑜</m:t>
                        </m:r>
                      </m:den>
                    </m:f>
                  </m:oMath>
                </a14:m>
                <a:endParaRPr lang="en-IN" dirty="0"/>
              </a:p>
            </p:txBody>
          </p:sp>
        </mc:Choice>
        <mc:Fallback xmlns="">
          <p:sp>
            <p:nvSpPr>
              <p:cNvPr id="3" name="Content Placeholder 2">
                <a:extLst>
                  <a:ext uri="{FF2B5EF4-FFF2-40B4-BE49-F238E27FC236}">
                    <a16:creationId xmlns:a16="http://schemas.microsoft.com/office/drawing/2014/main" id="{A737C75F-4F09-40E8-8009-EFCD512CD442}"/>
                  </a:ext>
                </a:extLst>
              </p:cNvPr>
              <p:cNvSpPr>
                <a:spLocks noGrp="1" noRot="1" noChangeAspect="1" noMove="1" noResize="1" noEditPoints="1" noAdjustHandles="1" noChangeArrowheads="1" noChangeShapeType="1" noTextEdit="1"/>
              </p:cNvSpPr>
              <p:nvPr>
                <p:ph idx="1"/>
              </p:nvPr>
            </p:nvSpPr>
            <p:spPr>
              <a:xfrm>
                <a:off x="1981200" y="1600201"/>
                <a:ext cx="8229600" cy="4525963"/>
              </a:xfrm>
              <a:blipFill>
                <a:blip r:embed="rId2"/>
                <a:stretch>
                  <a:fillRect l="-2963" t="-4313" b="-3235"/>
                </a:stretch>
              </a:blipFill>
            </p:spPr>
            <p:txBody>
              <a:bodyPr/>
              <a:lstStyle/>
              <a:p>
                <a:r>
                  <a:rPr lang="en-IN">
                    <a:noFill/>
                  </a:rPr>
                  <a:t> </a:t>
                </a:r>
              </a:p>
            </p:txBody>
          </p:sp>
        </mc:Fallback>
      </mc:AlternateContent>
      <p:sp>
        <p:nvSpPr>
          <p:cNvPr id="5" name="TextBox 4"/>
          <p:cNvSpPr txBox="1"/>
          <p:nvPr/>
        </p:nvSpPr>
        <p:spPr>
          <a:xfrm>
            <a:off x="2278743" y="6273538"/>
            <a:ext cx="11103429" cy="307777"/>
          </a:xfrm>
          <a:prstGeom prst="rect">
            <a:avLst/>
          </a:prstGeom>
          <a:noFill/>
        </p:spPr>
        <p:txBody>
          <a:bodyPr wrap="square" rtlCol="0">
            <a:spAutoFit/>
          </a:bodyPr>
          <a:lstStyle/>
          <a:p>
            <a:r>
              <a:rPr lang="en-IN" b="1" u="sng" dirty="0" smtClean="0"/>
              <a:t>Additional content</a:t>
            </a:r>
            <a:r>
              <a:rPr lang="en-IN" dirty="0" smtClean="0"/>
              <a:t>: Not part of the video but will be useful for getting an industry perspective</a:t>
            </a:r>
            <a:endParaRPr lang="en-IN" dirty="0"/>
          </a:p>
        </p:txBody>
      </p:sp>
    </p:spTree>
    <p:extLst>
      <p:ext uri="{BB962C8B-B14F-4D97-AF65-F5344CB8AC3E}">
        <p14:creationId xmlns:p14="http://schemas.microsoft.com/office/powerpoint/2010/main" val="328261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6"/>
          <p:cNvSpPr txBox="1">
            <a:spLocks noGrp="1"/>
          </p:cNvSpPr>
          <p:nvPr>
            <p:ph type="body" idx="1"/>
          </p:nvPr>
        </p:nvSpPr>
        <p:spPr>
          <a:xfrm>
            <a:off x="609600" y="1835331"/>
            <a:ext cx="10972800" cy="4526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800">
                <a:latin typeface="Times New Roman"/>
                <a:ea typeface="Times New Roman"/>
                <a:cs typeface="Times New Roman"/>
                <a:sym typeface="Times New Roman"/>
              </a:rPr>
              <a:t>So a logit is a log of odds and odds are a function of P, the probability of a 1. In logistic regression, we find</a:t>
            </a:r>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logit(P) = a + bX,</a:t>
            </a:r>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800">
              <a:latin typeface="Times New Roman"/>
              <a:ea typeface="Times New Roman"/>
              <a:cs typeface="Times New Roman"/>
              <a:sym typeface="Times New Roman"/>
            </a:endParaRPr>
          </a:p>
        </p:txBody>
      </p:sp>
      <p:pic>
        <p:nvPicPr>
          <p:cNvPr id="118" name="Google Shape;118;p16" descr="C:\Users\Stock_BGL\Desktop\lo8.gif"/>
          <p:cNvPicPr preferRelativeResize="0"/>
          <p:nvPr/>
        </p:nvPicPr>
        <p:blipFill rotWithShape="1">
          <a:blip r:embed="rId3">
            <a:alphaModFix/>
          </a:blip>
          <a:srcRect/>
          <a:stretch/>
        </p:blipFill>
        <p:spPr>
          <a:xfrm>
            <a:off x="681990" y="3925661"/>
            <a:ext cx="2400300" cy="2533650"/>
          </a:xfrm>
          <a:prstGeom prst="rect">
            <a:avLst/>
          </a:prstGeom>
          <a:noFill/>
          <a:ln>
            <a:noFill/>
          </a:ln>
        </p:spPr>
      </p:pic>
      <p:sp>
        <p:nvSpPr>
          <p:cNvPr id="5" name="Title 1">
            <a:extLst>
              <a:ext uri="{FF2B5EF4-FFF2-40B4-BE49-F238E27FC236}">
                <a16:creationId xmlns:a16="http://schemas.microsoft.com/office/drawing/2014/main" id="{2621B272-36A4-4D9D-BB96-23899019BF96}"/>
              </a:ext>
            </a:extLst>
          </p:cNvPr>
          <p:cNvSpPr txBox="1">
            <a:spLocks/>
          </p:cNvSpPr>
          <p:nvPr/>
        </p:nvSpPr>
        <p:spPr>
          <a:xfrm>
            <a:off x="609600" y="274637"/>
            <a:ext cx="10972800" cy="1143000"/>
          </a:xfrm>
          <a:prstGeom prst="rect">
            <a:avLst/>
          </a:prstGeom>
          <a:noFill/>
          <a:ln>
            <a:noFill/>
          </a:ln>
        </p:spPr>
        <p:txBody>
          <a:bodyPr spcFirstLastPara="1" wrap="square" lIns="91425" tIns="45700" rIns="91425" bIns="45700"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r>
              <a:rPr lang="en-IN" smtClean="0"/>
              <a:t>Math behind Logistic Regression</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B272-36A4-4D9D-BB96-23899019BF96}"/>
              </a:ext>
            </a:extLst>
          </p:cNvPr>
          <p:cNvSpPr>
            <a:spLocks noGrp="1"/>
          </p:cNvSpPr>
          <p:nvPr>
            <p:ph type="title"/>
          </p:nvPr>
        </p:nvSpPr>
        <p:spPr/>
        <p:txBody>
          <a:bodyPr/>
          <a:lstStyle/>
          <a:p>
            <a:r>
              <a:rPr lang="en-IN" dirty="0"/>
              <a:t>Math behind Logistic Regression</a:t>
            </a:r>
            <a:endParaRPr lang="en-GB" dirty="0"/>
          </a:p>
        </p:txBody>
      </p:sp>
      <p:sp>
        <p:nvSpPr>
          <p:cNvPr id="3" name="Content Placeholder 2">
            <a:extLst>
              <a:ext uri="{FF2B5EF4-FFF2-40B4-BE49-F238E27FC236}">
                <a16:creationId xmlns:a16="http://schemas.microsoft.com/office/drawing/2014/main" id="{A737C75F-4F09-40E8-8009-EFCD512CD442}"/>
              </a:ext>
            </a:extLst>
          </p:cNvPr>
          <p:cNvSpPr>
            <a:spLocks noGrp="1"/>
          </p:cNvSpPr>
          <p:nvPr>
            <p:ph idx="1"/>
          </p:nvPr>
        </p:nvSpPr>
        <p:spPr>
          <a:xfrm>
            <a:off x="228600" y="1500547"/>
            <a:ext cx="11734800" cy="4525963"/>
          </a:xfrm>
        </p:spPr>
        <p:txBody>
          <a:bodyPr/>
          <a:lstStyle/>
          <a:p>
            <a:r>
              <a:rPr lang="en-IN" dirty="0"/>
              <a:t>Predict likelihood or probability</a:t>
            </a:r>
          </a:p>
          <a:p>
            <a:r>
              <a:rPr lang="en-IN" dirty="0"/>
              <a:t>Predicted value - &gt;0 and &lt;1</a:t>
            </a:r>
          </a:p>
          <a:p>
            <a:r>
              <a:rPr lang="en-IN" dirty="0"/>
              <a:t>Use of sigmoid function to achieve this</a:t>
            </a:r>
          </a:p>
          <a:p>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7967B6A-A928-4D7A-B1A4-B6AD38070678}"/>
                  </a:ext>
                </a:extLst>
              </p:cNvPr>
              <p:cNvSpPr txBox="1"/>
              <p:nvPr/>
            </p:nvSpPr>
            <p:spPr>
              <a:xfrm>
                <a:off x="768152" y="3273188"/>
                <a:ext cx="3495124" cy="7149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𝑃𝑟𝑜𝑏𝑎𝑏𝑖𝑙𝑖𝑡𝑦</m:t>
                      </m:r>
                      <m:r>
                        <a:rPr lang="en-IN" sz="2400" i="1">
                          <a:latin typeface="Cambria Math" panose="02040503050406030204" pitchFamily="18" charset="0"/>
                        </a:rPr>
                        <m:t> </m:t>
                      </m:r>
                      <m:d>
                        <m:dPr>
                          <m:ctrlPr>
                            <a:rPr lang="en-IN" sz="2400" i="1">
                              <a:latin typeface="Cambria Math" panose="02040503050406030204" pitchFamily="18" charset="0"/>
                            </a:rPr>
                          </m:ctrlPr>
                        </m:dPr>
                        <m:e>
                          <m:r>
                            <a:rPr lang="en-IN" sz="2400" i="1">
                              <a:latin typeface="Cambria Math" panose="02040503050406030204" pitchFamily="18" charset="0"/>
                            </a:rPr>
                            <m:t>𝑃</m:t>
                          </m:r>
                        </m:e>
                      </m:d>
                      <m:r>
                        <a:rPr lang="en-IN" sz="2400" i="1">
                          <a:latin typeface="Cambria Math" panose="02040503050406030204" pitchFamily="18" charset="0"/>
                        </a:rPr>
                        <m:t>= </m:t>
                      </m:r>
                      <m:f>
                        <m:fPr>
                          <m:ctrlPr>
                            <a:rPr lang="en-IN" sz="2400" i="1">
                              <a:latin typeface="Cambria Math" panose="02040503050406030204" pitchFamily="18" charset="0"/>
                            </a:rPr>
                          </m:ctrlPr>
                        </m:fPr>
                        <m:num>
                          <m:sSup>
                            <m:sSupPr>
                              <m:ctrlPr>
                                <a:rPr lang="en-IN" sz="2400" i="1">
                                  <a:latin typeface="Cambria Math" panose="02040503050406030204" pitchFamily="18" charset="0"/>
                                </a:rPr>
                              </m:ctrlPr>
                            </m:sSupPr>
                            <m:e>
                              <m:r>
                                <a:rPr lang="en-IN" sz="2400" i="1">
                                  <a:latin typeface="Cambria Math" panose="02040503050406030204" pitchFamily="18" charset="0"/>
                                </a:rPr>
                                <m:t>𝑒</m:t>
                              </m:r>
                            </m:e>
                            <m:sup>
                              <m:r>
                                <a:rPr lang="en-IN" sz="2400" i="1">
                                  <a:latin typeface="Cambria Math" panose="02040503050406030204" pitchFamily="18" charset="0"/>
                                </a:rPr>
                                <m:t>𝑧</m:t>
                              </m:r>
                            </m:sup>
                          </m:sSup>
                        </m:num>
                        <m:den>
                          <m:r>
                            <a:rPr lang="en-IN" sz="2400" i="1">
                              <a:latin typeface="Cambria Math" panose="02040503050406030204" pitchFamily="18" charset="0"/>
                            </a:rPr>
                            <m:t>1+</m:t>
                          </m:r>
                          <m:sSup>
                            <m:sSupPr>
                              <m:ctrlPr>
                                <a:rPr lang="en-IN" sz="2400" i="1">
                                  <a:latin typeface="Cambria Math" panose="02040503050406030204" pitchFamily="18" charset="0"/>
                                </a:rPr>
                              </m:ctrlPr>
                            </m:sSupPr>
                            <m:e>
                              <m:r>
                                <a:rPr lang="en-IN" sz="2400" i="1">
                                  <a:latin typeface="Cambria Math" panose="02040503050406030204" pitchFamily="18" charset="0"/>
                                </a:rPr>
                                <m:t>𝑒</m:t>
                              </m:r>
                            </m:e>
                            <m:sup>
                              <m:r>
                                <a:rPr lang="en-IN" sz="2400" i="1">
                                  <a:latin typeface="Cambria Math" panose="02040503050406030204" pitchFamily="18" charset="0"/>
                                </a:rPr>
                                <m:t>𝑧</m:t>
                              </m:r>
                            </m:sup>
                          </m:sSup>
                        </m:den>
                      </m:f>
                    </m:oMath>
                  </m:oMathPara>
                </a14:m>
                <a:endParaRPr lang="en-IN" sz="2400" dirty="0"/>
              </a:p>
            </p:txBody>
          </p:sp>
        </mc:Choice>
        <mc:Fallback xmlns="">
          <p:sp>
            <p:nvSpPr>
              <p:cNvPr id="4" name="TextBox 3">
                <a:extLst>
                  <a:ext uri="{FF2B5EF4-FFF2-40B4-BE49-F238E27FC236}">
                    <a16:creationId xmlns:a16="http://schemas.microsoft.com/office/drawing/2014/main" id="{07967B6A-A928-4D7A-B1A4-B6AD38070678}"/>
                  </a:ext>
                </a:extLst>
              </p:cNvPr>
              <p:cNvSpPr txBox="1">
                <a:spLocks noRot="1" noChangeAspect="1" noMove="1" noResize="1" noEditPoints="1" noAdjustHandles="1" noChangeArrowheads="1" noChangeShapeType="1" noTextEdit="1"/>
              </p:cNvSpPr>
              <p:nvPr/>
            </p:nvSpPr>
            <p:spPr>
              <a:xfrm>
                <a:off x="768152" y="3273188"/>
                <a:ext cx="3495124" cy="71493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E43C3D9-188C-4D8B-8C02-EC9BCDBD82BB}"/>
                  </a:ext>
                </a:extLst>
              </p:cNvPr>
              <p:cNvSpPr txBox="1"/>
              <p:nvPr/>
            </p:nvSpPr>
            <p:spPr>
              <a:xfrm>
                <a:off x="4828024" y="3157568"/>
                <a:ext cx="1957748" cy="423832"/>
              </a:xfrm>
              <a:prstGeom prst="wedgeRectCallout">
                <a:avLst>
                  <a:gd name="adj1" fmla="val -92657"/>
                  <a:gd name="adj2" fmla="val -26080"/>
                </a:avLst>
              </a:prstGeom>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𝑧</m:t>
                      </m:r>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𝛽</m:t>
                      </m:r>
                      <m:r>
                        <a:rPr lang="en-IN" sz="2000" i="1" baseline="-25000">
                          <a:latin typeface="Cambria Math" panose="02040503050406030204" pitchFamily="18" charset="0"/>
                          <a:ea typeface="Cambria Math" panose="02040503050406030204" pitchFamily="18" charset="0"/>
                        </a:rPr>
                        <m:t>0</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𝛽</m:t>
                      </m:r>
                      <m:r>
                        <a:rPr lang="en-IN" sz="2000" i="1" baseline="-25000">
                          <a:latin typeface="Cambria Math" panose="02040503050406030204" pitchFamily="18" charset="0"/>
                          <a:ea typeface="Cambria Math" panose="02040503050406030204" pitchFamily="18" charset="0"/>
                        </a:rPr>
                        <m:t>1</m:t>
                      </m:r>
                      <m:r>
                        <a:rPr lang="en-IN" sz="2000" i="1">
                          <a:latin typeface="Cambria Math" panose="02040503050406030204" pitchFamily="18" charset="0"/>
                          <a:ea typeface="Cambria Math" panose="02040503050406030204" pitchFamily="18" charset="0"/>
                        </a:rPr>
                        <m:t>𝑥</m:t>
                      </m:r>
                    </m:oMath>
                  </m:oMathPara>
                </a14:m>
                <a:endParaRPr lang="en-IN" sz="2000" dirty="0"/>
              </a:p>
            </p:txBody>
          </p:sp>
        </mc:Choice>
        <mc:Fallback xmlns="">
          <p:sp>
            <p:nvSpPr>
              <p:cNvPr id="5" name="TextBox 4">
                <a:extLst>
                  <a:ext uri="{FF2B5EF4-FFF2-40B4-BE49-F238E27FC236}">
                    <a16:creationId xmlns:a16="http://schemas.microsoft.com/office/drawing/2014/main" id="{BE43C3D9-188C-4D8B-8C02-EC9BCDBD82BB}"/>
                  </a:ext>
                </a:extLst>
              </p:cNvPr>
              <p:cNvSpPr txBox="1">
                <a:spLocks noRot="1" noChangeAspect="1" noMove="1" noResize="1" noEditPoints="1" noAdjustHandles="1" noChangeArrowheads="1" noChangeShapeType="1" noTextEdit="1"/>
              </p:cNvSpPr>
              <p:nvPr/>
            </p:nvSpPr>
            <p:spPr>
              <a:xfrm>
                <a:off x="4828024" y="3157568"/>
                <a:ext cx="1957748" cy="423832"/>
              </a:xfrm>
              <a:prstGeom prst="wedgeRectCallout">
                <a:avLst>
                  <a:gd name="adj1" fmla="val -92657"/>
                  <a:gd name="adj2" fmla="val -26080"/>
                </a:avLst>
              </a:prstGeom>
              <a:blipFill>
                <a:blip r:embed="rId3"/>
                <a:stretch>
                  <a:fillRect b="-67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DFDB36-5A1A-41B2-9961-41C171E5B346}"/>
                  </a:ext>
                </a:extLst>
              </p:cNvPr>
              <p:cNvSpPr txBox="1"/>
              <p:nvPr/>
            </p:nvSpPr>
            <p:spPr>
              <a:xfrm>
                <a:off x="859864" y="4139732"/>
                <a:ext cx="2808141"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𝑂𝑑𝑑𝑠</m:t>
                      </m:r>
                      <m:r>
                        <a:rPr lang="en-IN" sz="2400" i="1">
                          <a:latin typeface="Cambria Math" panose="02040503050406030204" pitchFamily="18" charset="0"/>
                        </a:rPr>
                        <m:t> </m:t>
                      </m:r>
                      <m:r>
                        <a:rPr lang="en-IN" sz="2400" i="1">
                          <a:latin typeface="Cambria Math" panose="02040503050406030204" pitchFamily="18" charset="0"/>
                        </a:rPr>
                        <m:t>𝑅𝑎𝑡𝑖𝑜</m:t>
                      </m:r>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𝑃</m:t>
                          </m:r>
                        </m:num>
                        <m:den>
                          <m:r>
                            <a:rPr lang="en-IN" sz="2400" i="1">
                              <a:latin typeface="Cambria Math" panose="02040503050406030204" pitchFamily="18" charset="0"/>
                            </a:rPr>
                            <m:t>1−</m:t>
                          </m:r>
                          <m:r>
                            <a:rPr lang="en-IN" sz="2400" i="1">
                              <a:latin typeface="Cambria Math" panose="02040503050406030204" pitchFamily="18" charset="0"/>
                            </a:rPr>
                            <m:t>𝑃</m:t>
                          </m:r>
                        </m:den>
                      </m:f>
                    </m:oMath>
                  </m:oMathPara>
                </a14:m>
                <a:endParaRPr lang="en-IN" sz="2400" dirty="0"/>
              </a:p>
            </p:txBody>
          </p:sp>
        </mc:Choice>
        <mc:Fallback xmlns="">
          <p:sp>
            <p:nvSpPr>
              <p:cNvPr id="6" name="TextBox 5">
                <a:extLst>
                  <a:ext uri="{FF2B5EF4-FFF2-40B4-BE49-F238E27FC236}">
                    <a16:creationId xmlns:a16="http://schemas.microsoft.com/office/drawing/2014/main" id="{FFDFDB36-5A1A-41B2-9961-41C171E5B346}"/>
                  </a:ext>
                </a:extLst>
              </p:cNvPr>
              <p:cNvSpPr txBox="1">
                <a:spLocks noRot="1" noChangeAspect="1" noMove="1" noResize="1" noEditPoints="1" noAdjustHandles="1" noChangeArrowheads="1" noChangeShapeType="1" noTextEdit="1"/>
              </p:cNvSpPr>
              <p:nvPr/>
            </p:nvSpPr>
            <p:spPr>
              <a:xfrm>
                <a:off x="859864" y="4139732"/>
                <a:ext cx="2808141" cy="68903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364DA4-7A34-465E-B81A-9311EEEDD0EE}"/>
                  </a:ext>
                </a:extLst>
              </p:cNvPr>
              <p:cNvSpPr txBox="1"/>
              <p:nvPr/>
            </p:nvSpPr>
            <p:spPr>
              <a:xfrm>
                <a:off x="685800" y="4887598"/>
                <a:ext cx="8001000" cy="614848"/>
              </a:xfrm>
              <a:prstGeom prst="rect">
                <a:avLst/>
              </a:prstGeom>
              <a:noFill/>
            </p:spPr>
            <p:txBody>
              <a:bodyPr wrap="square" rtlCol="0">
                <a:spAutoFit/>
              </a:bodyPr>
              <a:lstStyle/>
              <a:p>
                <a:r>
                  <a:rPr lang="en-IN" sz="2400" dirty="0"/>
                  <a:t>Substituting for P, </a:t>
                </a:r>
                <a14:m>
                  <m:oMath xmlns:m="http://schemas.openxmlformats.org/officeDocument/2006/math">
                    <m:r>
                      <a:rPr lang="en-IN" sz="2400" i="1">
                        <a:latin typeface="Cambria Math" panose="02040503050406030204" pitchFamily="18" charset="0"/>
                      </a:rPr>
                      <m:t>𝑂𝑑𝑑𝑠</m:t>
                    </m:r>
                    <m:r>
                      <a:rPr lang="en-IN" sz="2400" i="1">
                        <a:latin typeface="Cambria Math" panose="02040503050406030204" pitchFamily="18" charset="0"/>
                      </a:rPr>
                      <m:t> </m:t>
                    </m:r>
                    <m:r>
                      <a:rPr lang="en-IN" sz="2400" i="1">
                        <a:latin typeface="Cambria Math" panose="02040503050406030204" pitchFamily="18" charset="0"/>
                      </a:rPr>
                      <m:t>𝑅𝑎𝑡𝑖𝑜</m:t>
                    </m:r>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𝑃</m:t>
                        </m:r>
                      </m:num>
                      <m:den>
                        <m:r>
                          <a:rPr lang="en-IN" sz="2400" i="1">
                            <a:latin typeface="Cambria Math" panose="02040503050406030204" pitchFamily="18" charset="0"/>
                          </a:rPr>
                          <m:t>1−</m:t>
                        </m:r>
                        <m:r>
                          <a:rPr lang="en-IN" sz="2400" i="1">
                            <a:latin typeface="Cambria Math" panose="02040503050406030204" pitchFamily="18" charset="0"/>
                          </a:rPr>
                          <m:t>𝑃</m:t>
                        </m:r>
                      </m:den>
                    </m:f>
                    <m:r>
                      <a:rPr lang="en-IN" sz="2400" i="1">
                        <a:latin typeface="Cambria Math" panose="02040503050406030204" pitchFamily="18" charset="0"/>
                      </a:rPr>
                      <m:t>= </m:t>
                    </m:r>
                    <m:sSup>
                      <m:sSupPr>
                        <m:ctrlPr>
                          <a:rPr lang="en-IN" sz="2400" i="1">
                            <a:latin typeface="Cambria Math" panose="02040503050406030204" pitchFamily="18" charset="0"/>
                          </a:rPr>
                        </m:ctrlPr>
                      </m:sSupPr>
                      <m:e>
                        <m:r>
                          <a:rPr lang="en-IN" sz="2400" i="1">
                            <a:latin typeface="Cambria Math" panose="02040503050406030204" pitchFamily="18" charset="0"/>
                          </a:rPr>
                          <m:t>𝑒</m:t>
                        </m:r>
                      </m:e>
                      <m:sup>
                        <m:r>
                          <a:rPr lang="en-IN" sz="2400" i="1">
                            <a:latin typeface="Cambria Math" panose="02040503050406030204" pitchFamily="18" charset="0"/>
                          </a:rPr>
                          <m:t>𝑧</m:t>
                        </m:r>
                      </m:sup>
                    </m:sSup>
                    <m:r>
                      <a:rPr lang="en-IN" sz="2400" i="1">
                        <a:latin typeface="Cambria Math" panose="02040503050406030204" pitchFamily="18" charset="0"/>
                      </a:rPr>
                      <m:t>= </m:t>
                    </m:r>
                    <m:sSup>
                      <m:sSupPr>
                        <m:ctrlPr>
                          <a:rPr lang="en-IN" sz="2400" i="1">
                            <a:latin typeface="Cambria Math" panose="02040503050406030204" pitchFamily="18" charset="0"/>
                          </a:rPr>
                        </m:ctrlPr>
                      </m:sSupPr>
                      <m:e>
                        <m:r>
                          <a:rPr lang="en-IN" sz="2400" i="1">
                            <a:latin typeface="Cambria Math" panose="02040503050406030204" pitchFamily="18" charset="0"/>
                          </a:rPr>
                          <m:t>𝑒</m:t>
                        </m:r>
                      </m:e>
                      <m:sup>
                        <m:r>
                          <a:rPr lang="en-IN" sz="2400" i="1">
                            <a:latin typeface="Cambria Math" panose="02040503050406030204" pitchFamily="18" charset="0"/>
                          </a:rPr>
                          <m:t>(</m:t>
                        </m:r>
                        <m:r>
                          <a:rPr lang="en-IN" sz="2400" i="1">
                            <a:latin typeface="Cambria Math" panose="02040503050406030204" pitchFamily="18" charset="0"/>
                            <a:ea typeface="Cambria Math" panose="02040503050406030204" pitchFamily="18" charset="0"/>
                          </a:rPr>
                          <m:t>𝛽</m:t>
                        </m:r>
                        <m:r>
                          <a:rPr lang="en-IN" sz="2400" i="1" baseline="-25000">
                            <a:latin typeface="Cambria Math" panose="02040503050406030204" pitchFamily="18" charset="0"/>
                            <a:ea typeface="Cambria Math" panose="02040503050406030204" pitchFamily="18" charset="0"/>
                          </a:rPr>
                          <m:t>0</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𝛽</m:t>
                        </m:r>
                        <m:r>
                          <a:rPr lang="en-IN" sz="2400" i="1" baseline="-25000">
                            <a:latin typeface="Cambria Math" panose="02040503050406030204" pitchFamily="18" charset="0"/>
                            <a:ea typeface="Cambria Math" panose="02040503050406030204" pitchFamily="18" charset="0"/>
                          </a:rPr>
                          <m:t>1</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sup>
                    </m:sSup>
                  </m:oMath>
                </a14:m>
                <a:endParaRPr lang="en-IN" sz="2400" dirty="0"/>
              </a:p>
            </p:txBody>
          </p:sp>
        </mc:Choice>
        <mc:Fallback xmlns="">
          <p:sp>
            <p:nvSpPr>
              <p:cNvPr id="7" name="TextBox 6">
                <a:extLst>
                  <a:ext uri="{FF2B5EF4-FFF2-40B4-BE49-F238E27FC236}">
                    <a16:creationId xmlns:a16="http://schemas.microsoft.com/office/drawing/2014/main" id="{1E364DA4-7A34-465E-B81A-9311EEEDD0EE}"/>
                  </a:ext>
                </a:extLst>
              </p:cNvPr>
              <p:cNvSpPr txBox="1">
                <a:spLocks noRot="1" noChangeAspect="1" noMove="1" noResize="1" noEditPoints="1" noAdjustHandles="1" noChangeArrowheads="1" noChangeShapeType="1" noTextEdit="1"/>
              </p:cNvSpPr>
              <p:nvPr/>
            </p:nvSpPr>
            <p:spPr>
              <a:xfrm>
                <a:off x="685800" y="4887598"/>
                <a:ext cx="8001000" cy="614848"/>
              </a:xfrm>
              <a:prstGeom prst="rect">
                <a:avLst/>
              </a:prstGeom>
              <a:blipFill>
                <a:blip r:embed="rId5"/>
                <a:stretch>
                  <a:fillRect l="-1220" b="-990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A33029-BD8C-4961-A932-FFA901E1DC19}"/>
                  </a:ext>
                </a:extLst>
              </p:cNvPr>
              <p:cNvSpPr txBox="1"/>
              <p:nvPr/>
            </p:nvSpPr>
            <p:spPr>
              <a:xfrm>
                <a:off x="948721" y="6035413"/>
                <a:ext cx="2482539" cy="552715"/>
              </a:xfrm>
              <a:prstGeom prst="rect">
                <a:avLst/>
              </a:prstGeom>
              <a:noFill/>
            </p:spPr>
            <p:txBody>
              <a:bodyPr wrap="none" lIns="0" tIns="0" rIns="0" bIns="0" rtlCol="0">
                <a:spAutoFit/>
              </a:bodyPr>
              <a:lstStyle/>
              <a:p>
                <a14:m>
                  <m:oMath xmlns:m="http://schemas.openxmlformats.org/officeDocument/2006/math">
                    <m:r>
                      <m:rPr>
                        <m:sty m:val="p"/>
                      </m:rPr>
                      <a:rPr lang="en-IN" sz="2400">
                        <a:latin typeface="Cambria Math" panose="02040503050406030204" pitchFamily="18" charset="0"/>
                      </a:rPr>
                      <m:t>ln</m:t>
                    </m:r>
                    <m:r>
                      <a:rPr lang="en-IN" sz="2400" i="1">
                        <a:latin typeface="Cambria Math" panose="02040503050406030204" pitchFamily="18" charset="0"/>
                      </a:rPr>
                      <m:t>⁡</m:t>
                    </m:r>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a:rPr lang="en-IN" sz="2400" i="1">
                                <a:latin typeface="Cambria Math" panose="02040503050406030204" pitchFamily="18" charset="0"/>
                              </a:rPr>
                              <m:t>𝑃</m:t>
                            </m:r>
                          </m:num>
                          <m:den>
                            <m:r>
                              <a:rPr lang="en-IN" sz="2400" i="1">
                                <a:latin typeface="Cambria Math" panose="02040503050406030204" pitchFamily="18" charset="0"/>
                              </a:rPr>
                              <m:t>1−</m:t>
                            </m:r>
                            <m:r>
                              <a:rPr lang="en-IN" sz="2400" i="1">
                                <a:latin typeface="Cambria Math" panose="02040503050406030204" pitchFamily="18" charset="0"/>
                              </a:rPr>
                              <m:t>𝑃</m:t>
                            </m:r>
                          </m:den>
                        </m:f>
                      </m:e>
                    </m:d>
                  </m:oMath>
                </a14:m>
                <a:r>
                  <a:rPr lang="en-IN" sz="2400" dirty="0"/>
                  <a:t> = </a:t>
                </a:r>
                <a14:m>
                  <m:oMath xmlns:m="http://schemas.openxmlformats.org/officeDocument/2006/math">
                    <m:r>
                      <a:rPr lang="en-IN" sz="2400" i="1">
                        <a:latin typeface="Cambria Math" panose="02040503050406030204" pitchFamily="18" charset="0"/>
                        <a:ea typeface="Cambria Math" panose="02040503050406030204" pitchFamily="18" charset="0"/>
                      </a:rPr>
                      <m:t>𝛽</m:t>
                    </m:r>
                    <m:r>
                      <a:rPr lang="en-IN" sz="2400" i="1" baseline="-25000">
                        <a:latin typeface="Cambria Math" panose="02040503050406030204" pitchFamily="18" charset="0"/>
                        <a:ea typeface="Cambria Math" panose="02040503050406030204" pitchFamily="18" charset="0"/>
                      </a:rPr>
                      <m:t>0</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𝛽</m:t>
                    </m:r>
                    <m:r>
                      <a:rPr lang="en-IN" sz="2400" i="1" baseline="-25000">
                        <a:latin typeface="Cambria Math" panose="02040503050406030204" pitchFamily="18" charset="0"/>
                        <a:ea typeface="Cambria Math" panose="02040503050406030204" pitchFamily="18" charset="0"/>
                      </a:rPr>
                      <m:t>1</m:t>
                    </m:r>
                    <m:r>
                      <a:rPr lang="en-IN" sz="2400" i="1">
                        <a:latin typeface="Cambria Math" panose="02040503050406030204" pitchFamily="18" charset="0"/>
                        <a:ea typeface="Cambria Math" panose="02040503050406030204" pitchFamily="18" charset="0"/>
                      </a:rPr>
                      <m:t>𝑥</m:t>
                    </m:r>
                  </m:oMath>
                </a14:m>
                <a:endParaRPr lang="en-IN" sz="2400" dirty="0"/>
              </a:p>
            </p:txBody>
          </p:sp>
        </mc:Choice>
        <mc:Fallback xmlns="">
          <p:sp>
            <p:nvSpPr>
              <p:cNvPr id="8" name="TextBox 7">
                <a:extLst>
                  <a:ext uri="{FF2B5EF4-FFF2-40B4-BE49-F238E27FC236}">
                    <a16:creationId xmlns:a16="http://schemas.microsoft.com/office/drawing/2014/main" id="{7CA33029-BD8C-4961-A932-FFA901E1DC19}"/>
                  </a:ext>
                </a:extLst>
              </p:cNvPr>
              <p:cNvSpPr txBox="1">
                <a:spLocks noRot="1" noChangeAspect="1" noMove="1" noResize="1" noEditPoints="1" noAdjustHandles="1" noChangeArrowheads="1" noChangeShapeType="1" noTextEdit="1"/>
              </p:cNvSpPr>
              <p:nvPr/>
            </p:nvSpPr>
            <p:spPr>
              <a:xfrm>
                <a:off x="948721" y="6035413"/>
                <a:ext cx="2482539" cy="552715"/>
              </a:xfrm>
              <a:prstGeom prst="rect">
                <a:avLst/>
              </a:prstGeom>
              <a:blipFill>
                <a:blip r:embed="rId6"/>
                <a:stretch>
                  <a:fillRect b="-1758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953A6F4-4DCF-4E6E-8CEF-AD53F2B593B7}"/>
                  </a:ext>
                </a:extLst>
              </p:cNvPr>
              <p:cNvSpPr txBox="1"/>
              <p:nvPr/>
            </p:nvSpPr>
            <p:spPr>
              <a:xfrm>
                <a:off x="3668005" y="5674935"/>
                <a:ext cx="5421459" cy="959584"/>
              </a:xfrm>
              <a:prstGeom prst="leftArrow">
                <a:avLst>
                  <a:gd name="adj1" fmla="val 85952"/>
                  <a:gd name="adj2" fmla="val 50000"/>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r>
                  <a:rPr lang="en-IN" sz="1200" dirty="0"/>
                  <a:t>Log(Odds) takes the form of linear regression</a:t>
                </a:r>
              </a:p>
              <a:p>
                <a:r>
                  <a:rPr lang="en-IN" sz="1200" dirty="0"/>
                  <a:t>intercept </a:t>
                </a:r>
                <a14:m>
                  <m:oMath xmlns:m="http://schemas.openxmlformats.org/officeDocument/2006/math">
                    <m:r>
                      <a:rPr lang="en-IN" sz="1200" i="1">
                        <a:latin typeface="Cambria Math" panose="02040503050406030204" pitchFamily="18" charset="0"/>
                        <a:ea typeface="Cambria Math" panose="02040503050406030204" pitchFamily="18" charset="0"/>
                      </a:rPr>
                      <m:t>𝛽</m:t>
                    </m:r>
                    <m:r>
                      <a:rPr lang="en-IN" sz="1200" i="1" baseline="-25000">
                        <a:latin typeface="Cambria Math" panose="02040503050406030204" pitchFamily="18" charset="0"/>
                        <a:ea typeface="Cambria Math" panose="02040503050406030204" pitchFamily="18" charset="0"/>
                      </a:rPr>
                      <m:t>0 </m:t>
                    </m:r>
                  </m:oMath>
                </a14:m>
                <a:r>
                  <a:rPr lang="en-IN" sz="1200" dirty="0"/>
                  <a:t> and slope </a:t>
                </a:r>
                <a14:m>
                  <m:oMath xmlns:m="http://schemas.openxmlformats.org/officeDocument/2006/math">
                    <m:r>
                      <a:rPr lang="en-IN" sz="1200" i="1">
                        <a:latin typeface="Cambria Math" panose="02040503050406030204" pitchFamily="18" charset="0"/>
                        <a:ea typeface="Cambria Math" panose="02040503050406030204" pitchFamily="18" charset="0"/>
                      </a:rPr>
                      <m:t>𝛽</m:t>
                    </m:r>
                    <m:r>
                      <a:rPr lang="en-IN" sz="1200" i="1" baseline="-25000">
                        <a:latin typeface="Cambria Math" panose="02040503050406030204" pitchFamily="18" charset="0"/>
                        <a:ea typeface="Cambria Math" panose="02040503050406030204" pitchFamily="18" charset="0"/>
                      </a:rPr>
                      <m:t>1</m:t>
                    </m:r>
                  </m:oMath>
                </a14:m>
                <a:endParaRPr lang="en-IN" sz="1200" dirty="0"/>
              </a:p>
              <a:p>
                <a:r>
                  <a:rPr lang="en-IN" sz="1200" dirty="0"/>
                  <a:t>Generalized Linear Model</a:t>
                </a:r>
              </a:p>
              <a:p>
                <a14:m>
                  <m:oMath xmlns:m="http://schemas.openxmlformats.org/officeDocument/2006/math">
                    <m:r>
                      <a:rPr lang="en-IN" sz="1200" i="1">
                        <a:latin typeface="Cambria Math" panose="02040503050406030204" pitchFamily="18" charset="0"/>
                        <a:ea typeface="Cambria Math" panose="02040503050406030204" pitchFamily="18" charset="0"/>
                      </a:rPr>
                      <m:t>𝛽</m:t>
                    </m:r>
                    <m:r>
                      <a:rPr lang="en-IN" sz="1200" i="1" baseline="-25000">
                        <a:latin typeface="Cambria Math" panose="02040503050406030204" pitchFamily="18" charset="0"/>
                        <a:ea typeface="Cambria Math" panose="02040503050406030204" pitchFamily="18" charset="0"/>
                      </a:rPr>
                      <m:t>0 </m:t>
                    </m:r>
                  </m:oMath>
                </a14:m>
                <a:r>
                  <a:rPr lang="en-IN" sz="1200" dirty="0"/>
                  <a:t> and slope </a:t>
                </a:r>
                <a14:m>
                  <m:oMath xmlns:m="http://schemas.openxmlformats.org/officeDocument/2006/math">
                    <m:r>
                      <a:rPr lang="en-IN" sz="1200" i="1">
                        <a:latin typeface="Cambria Math" panose="02040503050406030204" pitchFamily="18" charset="0"/>
                        <a:ea typeface="Cambria Math" panose="02040503050406030204" pitchFamily="18" charset="0"/>
                      </a:rPr>
                      <m:t>𝛽</m:t>
                    </m:r>
                    <m:r>
                      <a:rPr lang="en-IN" sz="1200" i="1" baseline="-25000">
                        <a:latin typeface="Cambria Math" panose="02040503050406030204" pitchFamily="18" charset="0"/>
                        <a:ea typeface="Cambria Math" panose="02040503050406030204" pitchFamily="18" charset="0"/>
                      </a:rPr>
                      <m:t>1</m:t>
                    </m:r>
                  </m:oMath>
                </a14:m>
                <a:r>
                  <a:rPr lang="en-IN" sz="1200" dirty="0"/>
                  <a:t> estimated using maximum likelihood estimation</a:t>
                </a:r>
              </a:p>
            </p:txBody>
          </p:sp>
        </mc:Choice>
        <mc:Fallback>
          <p:sp>
            <p:nvSpPr>
              <p:cNvPr id="9" name="TextBox 8">
                <a:extLst>
                  <a:ext uri="{FF2B5EF4-FFF2-40B4-BE49-F238E27FC236}">
                    <a16:creationId xmlns:a16="http://schemas.microsoft.com/office/drawing/2014/main" id="{D953A6F4-4DCF-4E6E-8CEF-AD53F2B593B7}"/>
                  </a:ext>
                </a:extLst>
              </p:cNvPr>
              <p:cNvSpPr txBox="1">
                <a:spLocks noRot="1" noChangeAspect="1" noMove="1" noResize="1" noEditPoints="1" noAdjustHandles="1" noChangeArrowheads="1" noChangeShapeType="1" noTextEdit="1"/>
              </p:cNvSpPr>
              <p:nvPr/>
            </p:nvSpPr>
            <p:spPr>
              <a:xfrm>
                <a:off x="3668005" y="5674935"/>
                <a:ext cx="5421459" cy="959584"/>
              </a:xfrm>
              <a:prstGeom prst="leftArrow">
                <a:avLst>
                  <a:gd name="adj1" fmla="val 85952"/>
                  <a:gd name="adj2" fmla="val 50000"/>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7055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B272-36A4-4D9D-BB96-23899019BF96}"/>
              </a:ext>
            </a:extLst>
          </p:cNvPr>
          <p:cNvSpPr>
            <a:spLocks noGrp="1"/>
          </p:cNvSpPr>
          <p:nvPr>
            <p:ph type="title"/>
          </p:nvPr>
        </p:nvSpPr>
        <p:spPr/>
        <p:txBody>
          <a:bodyPr/>
          <a:lstStyle/>
          <a:p>
            <a:r>
              <a:rPr lang="en-GB" dirty="0"/>
              <a:t>Equation of logistic regression</a:t>
            </a:r>
          </a:p>
        </p:txBody>
      </p:sp>
      <p:pic>
        <p:nvPicPr>
          <p:cNvPr id="4" name="Content Placeholder 6" descr="A screenshot of a cell phone&#10;&#10;Description automatically generated">
            <a:extLst>
              <a:ext uri="{FF2B5EF4-FFF2-40B4-BE49-F238E27FC236}">
                <a16:creationId xmlns:a16="http://schemas.microsoft.com/office/drawing/2014/main" id="{B403A09F-4CBF-4D4B-B0B9-D820F2EDD6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39" t="83673" r="34822"/>
          <a:stretch/>
        </p:blipFill>
        <p:spPr bwMode="auto">
          <a:xfrm>
            <a:off x="4464532" y="2093070"/>
            <a:ext cx="3241020" cy="71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peech Bubble: Rectangle 4">
            <a:extLst>
              <a:ext uri="{FF2B5EF4-FFF2-40B4-BE49-F238E27FC236}">
                <a16:creationId xmlns:a16="http://schemas.microsoft.com/office/drawing/2014/main" id="{E73107DC-7B1A-4BE3-B45F-36808536DD95}"/>
              </a:ext>
            </a:extLst>
          </p:cNvPr>
          <p:cNvSpPr/>
          <p:nvPr/>
        </p:nvSpPr>
        <p:spPr>
          <a:xfrm>
            <a:off x="1981202" y="1599610"/>
            <a:ext cx="2016969" cy="1524590"/>
          </a:xfrm>
          <a:prstGeom prst="wedgeRectCallout">
            <a:avLst>
              <a:gd name="adj1" fmla="val 77381"/>
              <a:gd name="adj2" fmla="val 7692"/>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altLang="en-US" b="1" dirty="0"/>
              <a:t>log - odds</a:t>
            </a:r>
            <a:r>
              <a:rPr lang="en-IN" altLang="en-US" dirty="0"/>
              <a:t> or </a:t>
            </a:r>
            <a:r>
              <a:rPr lang="en-IN" altLang="en-US" b="1" dirty="0"/>
              <a:t>odds ratio</a:t>
            </a:r>
            <a:r>
              <a:rPr lang="en-IN" altLang="en-US" dirty="0"/>
              <a:t> or </a:t>
            </a:r>
            <a:r>
              <a:rPr lang="en-IN" altLang="en-US" b="1" dirty="0"/>
              <a:t>logit</a:t>
            </a:r>
            <a:r>
              <a:rPr lang="en-IN" altLang="en-US" dirty="0"/>
              <a:t> function and is the link function for Logistic Regression</a:t>
            </a:r>
            <a:endParaRPr lang="en-IN" dirty="0"/>
          </a:p>
        </p:txBody>
      </p:sp>
      <p:sp>
        <p:nvSpPr>
          <p:cNvPr id="6" name="Speech Bubble: Rectangle 5">
            <a:extLst>
              <a:ext uri="{FF2B5EF4-FFF2-40B4-BE49-F238E27FC236}">
                <a16:creationId xmlns:a16="http://schemas.microsoft.com/office/drawing/2014/main" id="{57E959EF-3EF9-4C6F-8630-EF6429E4F080}"/>
              </a:ext>
            </a:extLst>
          </p:cNvPr>
          <p:cNvSpPr/>
          <p:nvPr/>
        </p:nvSpPr>
        <p:spPr>
          <a:xfrm>
            <a:off x="8010499" y="2049174"/>
            <a:ext cx="2477991" cy="651733"/>
          </a:xfrm>
          <a:prstGeom prst="wedgeRectCallout">
            <a:avLst>
              <a:gd name="adj1" fmla="val -69762"/>
              <a:gd name="adj2" fmla="val 2967"/>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IN" altLang="en-US" dirty="0"/>
              <a:t>Regression intercept &amp; coefficient</a:t>
            </a:r>
            <a:endParaRPr lang="en-IN" dirty="0"/>
          </a:p>
        </p:txBody>
      </p:sp>
      <p:sp>
        <p:nvSpPr>
          <p:cNvPr id="12" name="Content Placeholder 2">
            <a:extLst>
              <a:ext uri="{FF2B5EF4-FFF2-40B4-BE49-F238E27FC236}">
                <a16:creationId xmlns:a16="http://schemas.microsoft.com/office/drawing/2014/main" id="{FA7D9D9E-3030-4245-9E2F-BAC39AA3A1E2}"/>
              </a:ext>
            </a:extLst>
          </p:cNvPr>
          <p:cNvSpPr txBox="1">
            <a:spLocks/>
          </p:cNvSpPr>
          <p:nvPr/>
        </p:nvSpPr>
        <p:spPr>
          <a:xfrm>
            <a:off x="1828801" y="4038602"/>
            <a:ext cx="3436061" cy="1142999"/>
          </a:xfrm>
          <a:prstGeom prst="wedgeRectCallout">
            <a:avLst>
              <a:gd name="adj1" fmla="val 64036"/>
              <a:gd name="adj2" fmla="val -10048"/>
            </a:avLst>
          </a:prstGeom>
          <a:solidFill>
            <a:sysClr val="window" lastClr="FFFFFF"/>
          </a:solidFill>
          <a:ln w="15875" cap="flat" cmpd="sng" algn="ctr">
            <a:solidFill>
              <a:sysClr val="windowText" lastClr="000000"/>
            </a:solidFill>
            <a:prstDash val="solid"/>
          </a:ln>
          <a:effectLst/>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fontAlgn="auto">
              <a:buClr>
                <a:srgbClr val="0F6FC6"/>
              </a:buClr>
              <a:defRPr/>
            </a:pPr>
            <a:r>
              <a:rPr lang="en-IN" altLang="en-US">
                <a:solidFill>
                  <a:sysClr val="windowText" lastClr="000000"/>
                </a:solidFill>
                <a:latin typeface="Calibri" panose="020F0502020204030204"/>
              </a:rPr>
              <a:t>This link function follows a sigmoid function which limits its range of probabilities between 0 and 1.</a:t>
            </a:r>
            <a:endParaRPr lang="en-IN" altLang="en-US" dirty="0">
              <a:solidFill>
                <a:sysClr val="windowText" lastClr="000000"/>
              </a:solidFill>
              <a:latin typeface="Calibri" panose="020F0502020204030204"/>
            </a:endParaRPr>
          </a:p>
        </p:txBody>
      </p:sp>
      <p:pic>
        <p:nvPicPr>
          <p:cNvPr id="13" name="Content Placeholder 6" descr="A close up of a map&#10;&#10;Description automatically generated">
            <a:extLst>
              <a:ext uri="{FF2B5EF4-FFF2-40B4-BE49-F238E27FC236}">
                <a16:creationId xmlns:a16="http://schemas.microsoft.com/office/drawing/2014/main" id="{402B1549-4DFE-481D-AB9F-EFB54500B92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1" t="5051" r="7812"/>
          <a:stretch/>
        </p:blipFill>
        <p:spPr bwMode="auto">
          <a:xfrm>
            <a:off x="5771175" y="3169496"/>
            <a:ext cx="4301116" cy="310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766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bg/>
                                          </p:spTgt>
                                        </p:tgtEl>
                                        <p:attrNameLst>
                                          <p:attrName>style.visibility</p:attrName>
                                        </p:attrNameLst>
                                      </p:cBhvr>
                                      <p:to>
                                        <p:strVal val="visible"/>
                                      </p:to>
                                    </p:set>
                                    <p:animEffect transition="in" filter="wipe(down)">
                                      <p:cBhvr>
                                        <p:cTn id="22" dur="500"/>
                                        <p:tgtEl>
                                          <p:spTgt spid="12">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wipe(down)">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uiExpand="1" build="p" animBg="1"/>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1682</TotalTime>
  <Words>2231</Words>
  <Application>Microsoft Office PowerPoint</Application>
  <PresentationFormat>Widescreen</PresentationFormat>
  <Paragraphs>397</Paragraphs>
  <Slides>38</Slides>
  <Notes>19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38</vt:i4>
      </vt:variant>
    </vt:vector>
  </HeadingPairs>
  <TitlesOfParts>
    <vt:vector size="47" baseType="lpstr">
      <vt:lpstr>Arial</vt:lpstr>
      <vt:lpstr>Times New Roman</vt:lpstr>
      <vt:lpstr>Calibri</vt:lpstr>
      <vt:lpstr>Corbel</vt:lpstr>
      <vt:lpstr>Candara</vt:lpstr>
      <vt:lpstr>Cambria Math</vt:lpstr>
      <vt:lpstr>Office Theme</vt:lpstr>
      <vt:lpstr>5_Office Theme</vt:lpstr>
      <vt:lpstr>1_Office Theme</vt:lpstr>
      <vt:lpstr>Logistic Regression and Naive Bayes Classifier</vt:lpstr>
      <vt:lpstr>Learning Objectives </vt:lpstr>
      <vt:lpstr>Introduction to Logistic Regression </vt:lpstr>
      <vt:lpstr>The term “Odds”</vt:lpstr>
      <vt:lpstr>Logit function in Logistic Regression</vt:lpstr>
      <vt:lpstr>Odds vs Probability</vt:lpstr>
      <vt:lpstr>PowerPoint Presentation</vt:lpstr>
      <vt:lpstr>Math behind Logistic Regression</vt:lpstr>
      <vt:lpstr>Equation of logistic regression</vt:lpstr>
      <vt:lpstr>Probability Examples</vt:lpstr>
      <vt:lpstr>Confusion Matrix</vt:lpstr>
      <vt:lpstr>Confusion matrix</vt:lpstr>
      <vt:lpstr>Confusion Matrix</vt:lpstr>
      <vt:lpstr>Why accuracy is not a good model performance measure?</vt:lpstr>
      <vt:lpstr>Hands on exercise on Logistic Regression</vt:lpstr>
      <vt:lpstr>PowerPoint Presentation</vt:lpstr>
      <vt:lpstr>PowerPoint Presentation</vt:lpstr>
      <vt:lpstr>Introduction to Naïve Bayes Classifier</vt:lpstr>
      <vt:lpstr>NAIVE BAYES CLASSIFIER</vt:lpstr>
      <vt:lpstr>Joint vs conditional probability</vt:lpstr>
      <vt:lpstr>PowerPoint Presentation</vt:lpstr>
      <vt:lpstr>What is Bayes Theorem?</vt:lpstr>
      <vt:lpstr>Bayes Probability Example</vt:lpstr>
      <vt:lpstr>PRIOR &amp; POSTERIOR PROBABILITY.....??</vt:lpstr>
      <vt:lpstr>Posterior probability</vt:lpstr>
      <vt:lpstr>Bayes theorem in terms of the predictor x and class c of Y</vt:lpstr>
      <vt:lpstr>What is Naive Bayes algorithm?</vt:lpstr>
      <vt:lpstr>Why is it called Naïve Bayes?</vt:lpstr>
      <vt:lpstr>How does Naïve Bayes work?</vt:lpstr>
      <vt:lpstr>How the Naïve Bayes Algorithm works</vt:lpstr>
      <vt:lpstr>Case study on Logistic Regression</vt:lpstr>
      <vt:lpstr>Case study on Logistic Regression</vt:lpstr>
      <vt:lpstr>PowerPoint Presentation</vt:lpstr>
      <vt:lpstr>Steps to follow</vt:lpstr>
      <vt:lpstr>Case Study on Naive Bayes Classifier </vt:lpstr>
      <vt:lpstr>PowerPoint Presentation</vt:lpstr>
      <vt:lpstr>Steps to follow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and Naive Bayes Classifier</dc:title>
  <cp:lastModifiedBy>GL</cp:lastModifiedBy>
  <cp:revision>13</cp:revision>
  <dcterms:modified xsi:type="dcterms:W3CDTF">2019-06-26T10:56:51Z</dcterms:modified>
</cp:coreProperties>
</file>