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5143500" cx="9144000"/>
  <p:notesSz cx="6858000" cy="9144000"/>
  <p:embeddedFontLst>
    <p:embeddedFont>
      <p:font typeface="Helvetica Neue"/>
      <p:regular r:id="rId40"/>
      <p:bold r:id="rId41"/>
      <p:italic r:id="rId42"/>
      <p:boldItalic r:id="rId43"/>
    </p:embeddedFont>
    <p:embeddedFont>
      <p:font typeface="Helvetica Neue Light"/>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HelveticaNeue-regular.fntdata"/><Relationship Id="rId20" Type="http://schemas.openxmlformats.org/officeDocument/2006/relationships/slide" Target="slides/slide15.xml"/><Relationship Id="rId42" Type="http://schemas.openxmlformats.org/officeDocument/2006/relationships/font" Target="fonts/HelveticaNeue-italic.fntdata"/><Relationship Id="rId41" Type="http://schemas.openxmlformats.org/officeDocument/2006/relationships/font" Target="fonts/HelveticaNeue-bold.fntdata"/><Relationship Id="rId22" Type="http://schemas.openxmlformats.org/officeDocument/2006/relationships/slide" Target="slides/slide17.xml"/><Relationship Id="rId44" Type="http://schemas.openxmlformats.org/officeDocument/2006/relationships/font" Target="fonts/HelveticaNeueLight-regular.fntdata"/><Relationship Id="rId21" Type="http://schemas.openxmlformats.org/officeDocument/2006/relationships/slide" Target="slides/slide16.xml"/><Relationship Id="rId43" Type="http://schemas.openxmlformats.org/officeDocument/2006/relationships/font" Target="fonts/HelveticaNeue-boldItalic.fntdata"/><Relationship Id="rId24" Type="http://schemas.openxmlformats.org/officeDocument/2006/relationships/slide" Target="slides/slide19.xml"/><Relationship Id="rId46" Type="http://schemas.openxmlformats.org/officeDocument/2006/relationships/font" Target="fonts/HelveticaNeueLight-italic.fntdata"/><Relationship Id="rId23" Type="http://schemas.openxmlformats.org/officeDocument/2006/relationships/slide" Target="slides/slide18.xml"/><Relationship Id="rId45" Type="http://schemas.openxmlformats.org/officeDocument/2006/relationships/font" Target="fonts/HelveticaNeueLight-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schemas.openxmlformats.org/officeDocument/2006/relationships/font" Target="fonts/HelveticaNeueLight-bold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 name="Shape 51"/>
        <p:cNvGrpSpPr/>
        <p:nvPr/>
      </p:nvGrpSpPr>
      <p:grpSpPr>
        <a:xfrm>
          <a:off x="0" y="0"/>
          <a:ext cx="0" cy="0"/>
          <a:chOff x="0" y="0"/>
          <a:chExt cx="0" cy="0"/>
        </a:xfrm>
      </p:grpSpPr>
      <p:sp>
        <p:nvSpPr>
          <p:cNvPr id="52" name="Google Shape;52;g4d2819e7df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g4d2819e7df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5afb764158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5afb764158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5afb764158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5afb764158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5afb764158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5afb764158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5afb764158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5afb764158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5afb764158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5afb764158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5afb764158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5afb764158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5afb764158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5afb764158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5afb764158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5afb764158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5afb764158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5afb764158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5afb764158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5afb764158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5aa2545d0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5aa2545d0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5afb764158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5afb764158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5afb764158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5afb764158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5afb764158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5afb764158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5afb764158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5afb764158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5afb764158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5afb764158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5afb764158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5afb764158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5afb764158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5afb764158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5afb764158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5afb764158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5afb764158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5afb764158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5afb764158_0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5afb764158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5aa2545d0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5aa2545d0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5afb764158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5afb764158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g5afb764158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5afb764158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g5aa2545d0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5aa2545d0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5c0a290e6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5c0a290e6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g5c0a290e6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5c0a290e6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5afb764158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5afb764158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5aa2545d07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5aa2545d07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5aa2545d07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5aa2545d07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5afb76415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5afb76415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5afb76415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5afb76415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5afb764158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5afb764158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8" name="Google Shape;48;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1" name="Google Shape;4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4" name="Google Shape;4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Helvetica Neue"/>
              <a:buNone/>
              <a:defRPr sz="2800">
                <a:solidFill>
                  <a:schemeClr val="dk1"/>
                </a:solidFill>
                <a:latin typeface="Helvetica Neue"/>
                <a:ea typeface="Helvetica Neue"/>
                <a:cs typeface="Helvetica Neue"/>
                <a:sym typeface="Helvetica Neu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Helvetica Neue"/>
              <a:buChar char="●"/>
              <a:defRPr sz="1800">
                <a:solidFill>
                  <a:schemeClr val="dk2"/>
                </a:solidFill>
                <a:latin typeface="Helvetica Neue"/>
                <a:ea typeface="Helvetica Neue"/>
                <a:cs typeface="Helvetica Neue"/>
                <a:sym typeface="Helvetica Neue"/>
              </a:defRPr>
            </a:lvl1pPr>
            <a:lvl2pPr indent="-317500" lvl="1" marL="914400">
              <a:lnSpc>
                <a:spcPct val="115000"/>
              </a:lnSpc>
              <a:spcBef>
                <a:spcPts val="1600"/>
              </a:spcBef>
              <a:spcAft>
                <a:spcPts val="0"/>
              </a:spcAft>
              <a:buClr>
                <a:schemeClr val="dk2"/>
              </a:buClr>
              <a:buSzPts val="1400"/>
              <a:buFont typeface="Helvetica Neue"/>
              <a:buChar char="○"/>
              <a:defRPr>
                <a:solidFill>
                  <a:schemeClr val="dk2"/>
                </a:solidFill>
                <a:latin typeface="Helvetica Neue"/>
                <a:ea typeface="Helvetica Neue"/>
                <a:cs typeface="Helvetica Neue"/>
                <a:sym typeface="Helvetica Neue"/>
              </a:defRPr>
            </a:lvl2pPr>
            <a:lvl3pPr indent="-317500" lvl="2" marL="1371600">
              <a:lnSpc>
                <a:spcPct val="115000"/>
              </a:lnSpc>
              <a:spcBef>
                <a:spcPts val="1600"/>
              </a:spcBef>
              <a:spcAft>
                <a:spcPts val="0"/>
              </a:spcAft>
              <a:buClr>
                <a:schemeClr val="dk2"/>
              </a:buClr>
              <a:buSzPts val="1400"/>
              <a:buFont typeface="Helvetica Neue"/>
              <a:buChar char="■"/>
              <a:defRPr>
                <a:solidFill>
                  <a:schemeClr val="dk2"/>
                </a:solidFill>
                <a:latin typeface="Helvetica Neue"/>
                <a:ea typeface="Helvetica Neue"/>
                <a:cs typeface="Helvetica Neue"/>
                <a:sym typeface="Helvetica Neue"/>
              </a:defRPr>
            </a:lvl3pPr>
            <a:lvl4pPr indent="-317500" lvl="3" marL="1828800">
              <a:lnSpc>
                <a:spcPct val="115000"/>
              </a:lnSpc>
              <a:spcBef>
                <a:spcPts val="1600"/>
              </a:spcBef>
              <a:spcAft>
                <a:spcPts val="0"/>
              </a:spcAft>
              <a:buClr>
                <a:schemeClr val="dk2"/>
              </a:buClr>
              <a:buSzPts val="1400"/>
              <a:buFont typeface="Helvetica Neue"/>
              <a:buChar char="●"/>
              <a:defRPr>
                <a:solidFill>
                  <a:schemeClr val="dk2"/>
                </a:solidFill>
                <a:latin typeface="Helvetica Neue"/>
                <a:ea typeface="Helvetica Neue"/>
                <a:cs typeface="Helvetica Neue"/>
                <a:sym typeface="Helvetica Neue"/>
              </a:defRPr>
            </a:lvl4pPr>
            <a:lvl5pPr indent="-317500" lvl="4" marL="2286000">
              <a:lnSpc>
                <a:spcPct val="115000"/>
              </a:lnSpc>
              <a:spcBef>
                <a:spcPts val="1600"/>
              </a:spcBef>
              <a:spcAft>
                <a:spcPts val="0"/>
              </a:spcAft>
              <a:buClr>
                <a:schemeClr val="dk2"/>
              </a:buClr>
              <a:buSzPts val="1400"/>
              <a:buFont typeface="Helvetica Neue"/>
              <a:buChar char="○"/>
              <a:defRPr>
                <a:solidFill>
                  <a:schemeClr val="dk2"/>
                </a:solidFill>
                <a:latin typeface="Helvetica Neue"/>
                <a:ea typeface="Helvetica Neue"/>
                <a:cs typeface="Helvetica Neue"/>
                <a:sym typeface="Helvetica Neue"/>
              </a:defRPr>
            </a:lvl5pPr>
            <a:lvl6pPr indent="-317500" lvl="5" marL="2743200">
              <a:lnSpc>
                <a:spcPct val="115000"/>
              </a:lnSpc>
              <a:spcBef>
                <a:spcPts val="1600"/>
              </a:spcBef>
              <a:spcAft>
                <a:spcPts val="0"/>
              </a:spcAft>
              <a:buClr>
                <a:schemeClr val="dk2"/>
              </a:buClr>
              <a:buSzPts val="1400"/>
              <a:buFont typeface="Helvetica Neue"/>
              <a:buChar char="■"/>
              <a:defRPr>
                <a:solidFill>
                  <a:schemeClr val="dk2"/>
                </a:solidFill>
                <a:latin typeface="Helvetica Neue"/>
                <a:ea typeface="Helvetica Neue"/>
                <a:cs typeface="Helvetica Neue"/>
                <a:sym typeface="Helvetica Neue"/>
              </a:defRPr>
            </a:lvl6pPr>
            <a:lvl7pPr indent="-317500" lvl="6" marL="3200400">
              <a:lnSpc>
                <a:spcPct val="115000"/>
              </a:lnSpc>
              <a:spcBef>
                <a:spcPts val="1600"/>
              </a:spcBef>
              <a:spcAft>
                <a:spcPts val="0"/>
              </a:spcAft>
              <a:buClr>
                <a:schemeClr val="dk2"/>
              </a:buClr>
              <a:buSzPts val="1400"/>
              <a:buFont typeface="Helvetica Neue"/>
              <a:buChar char="●"/>
              <a:defRPr>
                <a:solidFill>
                  <a:schemeClr val="dk2"/>
                </a:solidFill>
                <a:latin typeface="Helvetica Neue"/>
                <a:ea typeface="Helvetica Neue"/>
                <a:cs typeface="Helvetica Neue"/>
                <a:sym typeface="Helvetica Neue"/>
              </a:defRPr>
            </a:lvl7pPr>
            <a:lvl8pPr indent="-317500" lvl="7" marL="3657600">
              <a:lnSpc>
                <a:spcPct val="115000"/>
              </a:lnSpc>
              <a:spcBef>
                <a:spcPts val="1600"/>
              </a:spcBef>
              <a:spcAft>
                <a:spcPts val="0"/>
              </a:spcAft>
              <a:buClr>
                <a:schemeClr val="dk2"/>
              </a:buClr>
              <a:buSzPts val="1400"/>
              <a:buFont typeface="Helvetica Neue"/>
              <a:buChar char="○"/>
              <a:defRPr>
                <a:solidFill>
                  <a:schemeClr val="dk2"/>
                </a:solidFill>
                <a:latin typeface="Helvetica Neue"/>
                <a:ea typeface="Helvetica Neue"/>
                <a:cs typeface="Helvetica Neue"/>
                <a:sym typeface="Helvetica Neue"/>
              </a:defRPr>
            </a:lvl8pPr>
            <a:lvl9pPr indent="-317500" lvl="8" marL="4114800">
              <a:lnSpc>
                <a:spcPct val="115000"/>
              </a:lnSpc>
              <a:spcBef>
                <a:spcPts val="1600"/>
              </a:spcBef>
              <a:spcAft>
                <a:spcPts val="1600"/>
              </a:spcAft>
              <a:buClr>
                <a:schemeClr val="dk2"/>
              </a:buClr>
              <a:buSzPts val="1400"/>
              <a:buFont typeface="Helvetica Neue"/>
              <a:buChar char="■"/>
              <a:defRPr>
                <a:solidFill>
                  <a:schemeClr val="dk2"/>
                </a:solidFill>
                <a:latin typeface="Helvetica Neue"/>
                <a:ea typeface="Helvetica Neue"/>
                <a:cs typeface="Helvetica Neue"/>
                <a:sym typeface="Helvetica Neue"/>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
            <a:alphaModFix/>
          </a:blip>
          <a:stretch>
            <a:fillRect/>
          </a:stretch>
        </p:blipFill>
        <p:spPr>
          <a:xfrm>
            <a:off x="7628481" y="143219"/>
            <a:ext cx="1321960" cy="2598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6.png"/><Relationship Id="rId6" Type="http://schemas.openxmlformats.org/officeDocument/2006/relationships/image" Target="../media/image8.png"/><Relationship Id="rId7" Type="http://schemas.openxmlformats.org/officeDocument/2006/relationships/image" Target="../media/image11.png"/><Relationship Id="rId8"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hyperlink" Target="http://cs231n.github.io/neural-networks-1/" TargetMode="External"/><Relationship Id="rId4" Type="http://schemas.openxmlformats.org/officeDocument/2006/relationships/image" Target="../media/image14.jpg"/><Relationship Id="rId5" Type="http://schemas.openxmlformats.org/officeDocument/2006/relationships/image" Target="../media/image10.jpg"/><Relationship Id="rId6" Type="http://schemas.openxmlformats.org/officeDocument/2006/relationships/image" Target="../media/image9.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hyperlink" Target="https://upload.wikimedia.org/wikipedia/commons/thumb/5/53/Sigmoid-function-2.svg/2000px-Sigmoid-function-2.svg.png"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gif"/><Relationship Id="rId4" Type="http://schemas.openxmlformats.org/officeDocument/2006/relationships/hyperlink" Target="http://www.librow.com/articles/article-11/appendix-a-31"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cdn-images-1.medium.com/max/800/1*DfMRHwxY1gyyDmrIAd-gjQ.png" TargetMode="Externa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cdn-images-1.medium.com/max/800/1*DfMRHwxY1gyyDmrIAd-gjQ.png" TargetMode="Externa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cdn-images-1.medium.com/max/800/1*DfMRHwxY1gyyDmrIAd-gjQ.png" TargetMode="Externa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1" Type="http://schemas.openxmlformats.org/officeDocument/2006/relationships/image" Target="../media/image27.png"/><Relationship Id="rId10" Type="http://schemas.openxmlformats.org/officeDocument/2006/relationships/image" Target="../media/image25.png"/><Relationship Id="rId13" Type="http://schemas.openxmlformats.org/officeDocument/2006/relationships/image" Target="../media/image29.png"/><Relationship Id="rId12" Type="http://schemas.openxmlformats.org/officeDocument/2006/relationships/image" Target="../media/image26.png"/><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0.png"/><Relationship Id="rId4" Type="http://schemas.openxmlformats.org/officeDocument/2006/relationships/image" Target="../media/image23.png"/><Relationship Id="rId9" Type="http://schemas.openxmlformats.org/officeDocument/2006/relationships/image" Target="../media/image28.png"/><Relationship Id="rId15" Type="http://schemas.openxmlformats.org/officeDocument/2006/relationships/image" Target="../media/image35.png"/><Relationship Id="rId14" Type="http://schemas.openxmlformats.org/officeDocument/2006/relationships/image" Target="../media/image33.png"/><Relationship Id="rId17" Type="http://schemas.openxmlformats.org/officeDocument/2006/relationships/image" Target="../media/image32.png"/><Relationship Id="rId16" Type="http://schemas.openxmlformats.org/officeDocument/2006/relationships/image" Target="../media/image31.png"/><Relationship Id="rId5" Type="http://schemas.openxmlformats.org/officeDocument/2006/relationships/image" Target="../media/image18.png"/><Relationship Id="rId6" Type="http://schemas.openxmlformats.org/officeDocument/2006/relationships/image" Target="../media/image19.png"/><Relationship Id="rId7" Type="http://schemas.openxmlformats.org/officeDocument/2006/relationships/image" Target="../media/image22.png"/><Relationship Id="rId8"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4.png"/><Relationship Id="rId4" Type="http://schemas.openxmlformats.org/officeDocument/2006/relationships/hyperlink" Target="https://towardsdatascience.com/under-the-hood-of-neural-networks-part-1-fully-connected-5223b7f78528"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towardsdatascience.com/under-the-hood-of-neural-networks-part-1-fully-connected-5223b7f78528" TargetMode="External"/><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7.png"/><Relationship Id="rId4" Type="http://schemas.openxmlformats.org/officeDocument/2006/relationships/hyperlink" Target="http://www.asimovinstitute.org/author/fjodorvanvee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cs.stanford.edu/people/eroberts/courses/soco/projects/neural-networks/Architecture/feedforward.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 name="Shape 54"/>
        <p:cNvGrpSpPr/>
        <p:nvPr/>
      </p:nvGrpSpPr>
      <p:grpSpPr>
        <a:xfrm>
          <a:off x="0" y="0"/>
          <a:ext cx="0" cy="0"/>
          <a:chOff x="0" y="0"/>
          <a:chExt cx="0" cy="0"/>
        </a:xfrm>
      </p:grpSpPr>
      <p:sp>
        <p:nvSpPr>
          <p:cNvPr id="55" name="Google Shape;55;p13"/>
          <p:cNvSpPr txBox="1"/>
          <p:nvPr>
            <p:ph type="ctrTitle"/>
          </p:nvPr>
        </p:nvSpPr>
        <p:spPr>
          <a:xfrm>
            <a:off x="311700" y="1697338"/>
            <a:ext cx="8520600" cy="919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365F91"/>
                </a:solidFill>
                <a:latin typeface="Helvetica Neue Light"/>
                <a:ea typeface="Helvetica Neue Light"/>
                <a:cs typeface="Helvetica Neue Light"/>
                <a:sym typeface="Helvetica Neue Light"/>
              </a:rPr>
              <a:t>Week</a:t>
            </a:r>
            <a:r>
              <a:rPr lang="en">
                <a:solidFill>
                  <a:srgbClr val="365F91"/>
                </a:solidFill>
              </a:rPr>
              <a:t> </a:t>
            </a:r>
            <a:r>
              <a:rPr lang="en">
                <a:solidFill>
                  <a:srgbClr val="365F91"/>
                </a:solidFill>
                <a:latin typeface="Helvetica Neue Light"/>
                <a:ea typeface="Helvetica Neue Light"/>
                <a:cs typeface="Helvetica Neue Light"/>
                <a:sym typeface="Helvetica Neue Light"/>
              </a:rPr>
              <a:t>2</a:t>
            </a:r>
            <a:endParaRPr>
              <a:solidFill>
                <a:srgbClr val="365F91"/>
              </a:solidFill>
              <a:latin typeface="Helvetica Neue Light"/>
              <a:ea typeface="Helvetica Neue Light"/>
              <a:cs typeface="Helvetica Neue Light"/>
              <a:sym typeface="Helvetica Neue Light"/>
            </a:endParaRPr>
          </a:p>
        </p:txBody>
      </p:sp>
      <p:sp>
        <p:nvSpPr>
          <p:cNvPr id="56" name="Google Shape;56;p13"/>
          <p:cNvSpPr txBox="1"/>
          <p:nvPr>
            <p:ph idx="1" type="subTitle"/>
          </p:nvPr>
        </p:nvSpPr>
        <p:spPr>
          <a:xfrm>
            <a:off x="311700" y="2653563"/>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39BE5"/>
                </a:solidFill>
              </a:rPr>
              <a:t>Introduction to neural networks</a:t>
            </a:r>
            <a:endParaRPr>
              <a:solidFill>
                <a:srgbClr val="039BE5"/>
              </a:solidFill>
            </a:endParaRPr>
          </a:p>
          <a:p>
            <a:pPr indent="0" lvl="0" marL="0" rtl="0" algn="ctr">
              <a:spcBef>
                <a:spcPts val="0"/>
              </a:spcBef>
              <a:spcAft>
                <a:spcPts val="0"/>
              </a:spcAft>
              <a:buNone/>
            </a:pPr>
            <a:r>
              <a:rPr lang="en">
                <a:solidFill>
                  <a:srgbClr val="039BE5"/>
                </a:solidFill>
              </a:rPr>
              <a:t> and deep learning</a:t>
            </a:r>
            <a:endParaRPr>
              <a:solidFill>
                <a:srgbClr val="039BE5"/>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Backprop </a:t>
            </a:r>
            <a:endParaRPr/>
          </a:p>
        </p:txBody>
      </p:sp>
      <p:pic>
        <p:nvPicPr>
          <p:cNvPr id="112" name="Google Shape;112;p22"/>
          <p:cNvPicPr preferRelativeResize="0"/>
          <p:nvPr/>
        </p:nvPicPr>
        <p:blipFill>
          <a:blip r:embed="rId3">
            <a:alphaModFix/>
          </a:blip>
          <a:stretch>
            <a:fillRect/>
          </a:stretch>
        </p:blipFill>
        <p:spPr>
          <a:xfrm>
            <a:off x="1057550" y="1368700"/>
            <a:ext cx="7028901" cy="3241401"/>
          </a:xfrm>
          <a:prstGeom prst="rect">
            <a:avLst/>
          </a:prstGeom>
          <a:noFill/>
          <a:ln>
            <a:noFill/>
          </a:ln>
        </p:spPr>
      </p:pic>
      <p:sp>
        <p:nvSpPr>
          <p:cNvPr id="113" name="Google Shape;113;p22"/>
          <p:cNvSpPr txBox="1"/>
          <p:nvPr/>
        </p:nvSpPr>
        <p:spPr>
          <a:xfrm>
            <a:off x="7323536" y="1748235"/>
            <a:ext cx="576000" cy="633900"/>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300">
                <a:latin typeface="Arial"/>
                <a:ea typeface="Arial"/>
                <a:cs typeface="Arial"/>
                <a:sym typeface="Arial"/>
              </a:rPr>
              <a:t> </a:t>
            </a:r>
            <a:endParaRPr/>
          </a:p>
        </p:txBody>
      </p:sp>
      <p:cxnSp>
        <p:nvCxnSpPr>
          <p:cNvPr id="114" name="Google Shape;114;p22"/>
          <p:cNvCxnSpPr/>
          <p:nvPr/>
        </p:nvCxnSpPr>
        <p:spPr>
          <a:xfrm rot="10800000">
            <a:off x="6514733" y="2165149"/>
            <a:ext cx="720000" cy="0"/>
          </a:xfrm>
          <a:prstGeom prst="straightConnector1">
            <a:avLst/>
          </a:prstGeom>
          <a:noFill/>
          <a:ln cap="flat" cmpd="sng" w="25400">
            <a:solidFill>
              <a:srgbClr val="00B050"/>
            </a:solidFill>
            <a:prstDash val="solid"/>
            <a:round/>
            <a:headEnd len="sm" w="sm" type="none"/>
            <a:tailEnd len="med" w="med" type="triangle"/>
          </a:ln>
          <a:effectLst>
            <a:outerShdw blurRad="40000" rotWithShape="0" dir="5400000" dist="20000">
              <a:srgbClr val="000000">
                <a:alpha val="37650"/>
              </a:srgbClr>
            </a:outerShdw>
          </a:effectLst>
        </p:spPr>
      </p:cxnSp>
      <p:sp>
        <p:nvSpPr>
          <p:cNvPr id="115" name="Google Shape;115;p22"/>
          <p:cNvSpPr txBox="1"/>
          <p:nvPr/>
        </p:nvSpPr>
        <p:spPr>
          <a:xfrm>
            <a:off x="5499739" y="3192094"/>
            <a:ext cx="836100" cy="678900"/>
          </a:xfrm>
          <a:prstGeom prst="rect">
            <a:avLst/>
          </a:pr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300">
                <a:latin typeface="Arial"/>
                <a:ea typeface="Arial"/>
                <a:cs typeface="Arial"/>
                <a:sym typeface="Arial"/>
              </a:rPr>
              <a:t> </a:t>
            </a:r>
            <a:endParaRPr/>
          </a:p>
        </p:txBody>
      </p:sp>
      <p:sp>
        <p:nvSpPr>
          <p:cNvPr id="116" name="Google Shape;116;p22"/>
          <p:cNvSpPr/>
          <p:nvPr/>
        </p:nvSpPr>
        <p:spPr>
          <a:xfrm>
            <a:off x="5701532" y="2657843"/>
            <a:ext cx="450574" cy="1086678"/>
          </a:xfrm>
          <a:custGeom>
            <a:rect b="b" l="l" r="r" t="t"/>
            <a:pathLst>
              <a:path extrusionOk="0" h="1086678" w="450574">
                <a:moveTo>
                  <a:pt x="450574" y="0"/>
                </a:moveTo>
                <a:cubicBezTo>
                  <a:pt x="225287" y="48591"/>
                  <a:pt x="0" y="97183"/>
                  <a:pt x="0" y="278296"/>
                </a:cubicBezTo>
                <a:cubicBezTo>
                  <a:pt x="0" y="459409"/>
                  <a:pt x="450574" y="1086678"/>
                  <a:pt x="450574" y="1086678"/>
                </a:cubicBezTo>
              </a:path>
            </a:pathLst>
          </a:custGeom>
          <a:noFill/>
          <a:ln cap="flat" cmpd="sng" w="25400">
            <a:solidFill>
              <a:srgbClr val="00B050"/>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300">
              <a:solidFill>
                <a:srgbClr val="000000"/>
              </a:solidFill>
              <a:latin typeface="Arial"/>
              <a:ea typeface="Arial"/>
              <a:cs typeface="Arial"/>
              <a:sym typeface="Arial"/>
            </a:endParaRPr>
          </a:p>
        </p:txBody>
      </p:sp>
      <p:cxnSp>
        <p:nvCxnSpPr>
          <p:cNvPr id="117" name="Google Shape;117;p22"/>
          <p:cNvCxnSpPr/>
          <p:nvPr/>
        </p:nvCxnSpPr>
        <p:spPr>
          <a:xfrm rot="10800000">
            <a:off x="5455513" y="1736303"/>
            <a:ext cx="720000" cy="0"/>
          </a:xfrm>
          <a:prstGeom prst="straightConnector1">
            <a:avLst/>
          </a:prstGeom>
          <a:noFill/>
          <a:ln cap="flat" cmpd="sng" w="25400">
            <a:solidFill>
              <a:srgbClr val="00B050"/>
            </a:solidFill>
            <a:prstDash val="solid"/>
            <a:round/>
            <a:headEnd len="sm" w="sm" type="none"/>
            <a:tailEnd len="med" w="med" type="triangle"/>
          </a:ln>
          <a:effectLst>
            <a:outerShdw blurRad="40000" rotWithShape="0" dir="5400000" dist="20000">
              <a:srgbClr val="000000">
                <a:alpha val="37650"/>
              </a:srgbClr>
            </a:outerShdw>
          </a:effectLst>
        </p:spPr>
      </p:cxnSp>
      <p:cxnSp>
        <p:nvCxnSpPr>
          <p:cNvPr id="118" name="Google Shape;118;p22"/>
          <p:cNvCxnSpPr/>
          <p:nvPr/>
        </p:nvCxnSpPr>
        <p:spPr>
          <a:xfrm rot="10800000">
            <a:off x="4282485" y="1736303"/>
            <a:ext cx="720000" cy="0"/>
          </a:xfrm>
          <a:prstGeom prst="straightConnector1">
            <a:avLst/>
          </a:prstGeom>
          <a:noFill/>
          <a:ln cap="flat" cmpd="sng" w="25400">
            <a:solidFill>
              <a:srgbClr val="00B050"/>
            </a:solidFill>
            <a:prstDash val="solid"/>
            <a:round/>
            <a:headEnd len="sm" w="sm" type="none"/>
            <a:tailEnd len="med" w="med" type="triangle"/>
          </a:ln>
          <a:effectLst>
            <a:outerShdw blurRad="40000" rotWithShape="0" dir="5400000" dist="20000">
              <a:srgbClr val="000000">
                <a:alpha val="37650"/>
              </a:srgbClr>
            </a:outerShdw>
          </a:effectLst>
        </p:spPr>
      </p:cxnSp>
      <p:sp>
        <p:nvSpPr>
          <p:cNvPr id="119" name="Google Shape;119;p22"/>
          <p:cNvSpPr txBox="1"/>
          <p:nvPr/>
        </p:nvSpPr>
        <p:spPr>
          <a:xfrm>
            <a:off x="3656314" y="995868"/>
            <a:ext cx="1972200" cy="540900"/>
          </a:xfrm>
          <a:prstGeom prst="rect">
            <a:avLst/>
          </a:pr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300">
                <a:latin typeface="Arial"/>
                <a:ea typeface="Arial"/>
                <a:cs typeface="Arial"/>
                <a:sym typeface="Arial"/>
              </a:rPr>
              <a:t> </a:t>
            </a:r>
            <a:endParaRPr/>
          </a:p>
        </p:txBody>
      </p:sp>
      <p:sp>
        <p:nvSpPr>
          <p:cNvPr id="120" name="Google Shape;120;p22"/>
          <p:cNvSpPr txBox="1"/>
          <p:nvPr/>
        </p:nvSpPr>
        <p:spPr>
          <a:xfrm>
            <a:off x="5678461" y="1061343"/>
            <a:ext cx="836100" cy="767700"/>
          </a:xfrm>
          <a:prstGeom prst="rect">
            <a:avLst/>
          </a:prstGeom>
          <a:blipFill rotWithShape="1">
            <a:blip r:embed="rId7">
              <a:alphaModFix/>
            </a:blip>
            <a:stretch>
              <a:fillRect b="0" l="-729"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300">
                <a:latin typeface="Arial"/>
                <a:ea typeface="Arial"/>
                <a:cs typeface="Arial"/>
                <a:sym typeface="Arial"/>
              </a:rPr>
              <a:t> </a:t>
            </a:r>
            <a:endParaRPr/>
          </a:p>
        </p:txBody>
      </p:sp>
      <p:sp>
        <p:nvSpPr>
          <p:cNvPr id="121" name="Google Shape;121;p22"/>
          <p:cNvSpPr/>
          <p:nvPr/>
        </p:nvSpPr>
        <p:spPr>
          <a:xfrm>
            <a:off x="3485394" y="2659548"/>
            <a:ext cx="450574" cy="1086678"/>
          </a:xfrm>
          <a:custGeom>
            <a:rect b="b" l="l" r="r" t="t"/>
            <a:pathLst>
              <a:path extrusionOk="0" h="1086678" w="450574">
                <a:moveTo>
                  <a:pt x="450574" y="0"/>
                </a:moveTo>
                <a:cubicBezTo>
                  <a:pt x="225287" y="48591"/>
                  <a:pt x="0" y="97183"/>
                  <a:pt x="0" y="278296"/>
                </a:cubicBezTo>
                <a:cubicBezTo>
                  <a:pt x="0" y="459409"/>
                  <a:pt x="450574" y="1086678"/>
                  <a:pt x="450574" y="1086678"/>
                </a:cubicBezTo>
              </a:path>
            </a:pathLst>
          </a:custGeom>
          <a:noFill/>
          <a:ln cap="flat" cmpd="sng" w="25400">
            <a:solidFill>
              <a:srgbClr val="00B050"/>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300">
              <a:solidFill>
                <a:srgbClr val="000000"/>
              </a:solidFill>
              <a:latin typeface="Arial"/>
              <a:ea typeface="Arial"/>
              <a:cs typeface="Arial"/>
              <a:sym typeface="Arial"/>
            </a:endParaRPr>
          </a:p>
        </p:txBody>
      </p:sp>
      <p:sp>
        <p:nvSpPr>
          <p:cNvPr id="122" name="Google Shape;122;p22"/>
          <p:cNvSpPr txBox="1"/>
          <p:nvPr/>
        </p:nvSpPr>
        <p:spPr>
          <a:xfrm>
            <a:off x="3236782" y="3262807"/>
            <a:ext cx="836100" cy="678900"/>
          </a:xfrm>
          <a:prstGeom prst="rect">
            <a:avLst/>
          </a:prstGeom>
          <a:blipFill rotWithShape="1">
            <a:blip r:embed="rId8">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300">
                <a:latin typeface="Arial"/>
                <a:ea typeface="Arial"/>
                <a:cs typeface="Arial"/>
                <a:sym typeface="Arial"/>
              </a:rPr>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Backprop</a:t>
            </a:r>
            <a:endParaRPr/>
          </a:p>
        </p:txBody>
      </p:sp>
      <p:pic>
        <p:nvPicPr>
          <p:cNvPr id="128" name="Google Shape;128;p23"/>
          <p:cNvPicPr preferRelativeResize="0"/>
          <p:nvPr/>
        </p:nvPicPr>
        <p:blipFill>
          <a:blip r:embed="rId3">
            <a:alphaModFix/>
          </a:blip>
          <a:stretch>
            <a:fillRect/>
          </a:stretch>
        </p:blipFill>
        <p:spPr>
          <a:xfrm>
            <a:off x="2159187" y="882450"/>
            <a:ext cx="5130425" cy="3569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Forward prop and backward prop are duals</a:t>
            </a:r>
            <a:endParaRPr/>
          </a:p>
        </p:txBody>
      </p:sp>
      <p:pic>
        <p:nvPicPr>
          <p:cNvPr id="134" name="Google Shape;134;p24"/>
          <p:cNvPicPr preferRelativeResize="0"/>
          <p:nvPr/>
        </p:nvPicPr>
        <p:blipFill>
          <a:blip r:embed="rId3">
            <a:alphaModFix/>
          </a:blip>
          <a:stretch>
            <a:fillRect/>
          </a:stretch>
        </p:blipFill>
        <p:spPr>
          <a:xfrm>
            <a:off x="1604049" y="1558304"/>
            <a:ext cx="5935902" cy="281746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365F91"/>
                </a:solidFill>
              </a:rPr>
              <a:t>Activation</a:t>
            </a:r>
            <a:r>
              <a:rPr lang="en"/>
              <a:t> </a:t>
            </a:r>
            <a:r>
              <a:rPr lang="en">
                <a:solidFill>
                  <a:srgbClr val="039BE5"/>
                </a:solidFill>
                <a:latin typeface="Helvetica Neue Light"/>
                <a:ea typeface="Helvetica Neue Light"/>
                <a:cs typeface="Helvetica Neue Light"/>
                <a:sym typeface="Helvetica Neue Light"/>
              </a:rPr>
              <a:t>functions</a:t>
            </a:r>
            <a:endParaRPr>
              <a:solidFill>
                <a:srgbClr val="039BE5"/>
              </a:solidFill>
              <a:latin typeface="Helvetica Neue Light"/>
              <a:ea typeface="Helvetica Neue Light"/>
              <a:cs typeface="Helvetica Neue Light"/>
              <a:sym typeface="Helvetica Neue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Types of activation function</a:t>
            </a:r>
            <a:endParaRPr/>
          </a:p>
        </p:txBody>
      </p:sp>
      <p:sp>
        <p:nvSpPr>
          <p:cNvPr id="145" name="Google Shape;145;p26"/>
          <p:cNvSpPr txBox="1"/>
          <p:nvPr/>
        </p:nvSpPr>
        <p:spPr>
          <a:xfrm>
            <a:off x="46033" y="4875300"/>
            <a:ext cx="3386400" cy="26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600">
                <a:latin typeface="Helvetica Neue"/>
                <a:ea typeface="Helvetica Neue"/>
                <a:cs typeface="Helvetica Neue"/>
                <a:sym typeface="Helvetica Neue"/>
              </a:rPr>
              <a:t>Images and text source: </a:t>
            </a:r>
            <a:r>
              <a:rPr i="1" lang="en" sz="600" u="sng">
                <a:solidFill>
                  <a:srgbClr val="365F91"/>
                </a:solidFill>
                <a:latin typeface="Helvetica Neue"/>
                <a:ea typeface="Helvetica Neue"/>
                <a:cs typeface="Helvetica Neue"/>
                <a:sym typeface="Helvetica Neue"/>
                <a:hlinkClick r:id="rId3"/>
              </a:rPr>
              <a:t>cs231n stanford</a:t>
            </a:r>
            <a:endParaRPr i="1" sz="600">
              <a:solidFill>
                <a:srgbClr val="365F91"/>
              </a:solidFill>
              <a:latin typeface="Helvetica Neue"/>
              <a:ea typeface="Helvetica Neue"/>
              <a:cs typeface="Helvetica Neue"/>
              <a:sym typeface="Helvetica Neue"/>
            </a:endParaRPr>
          </a:p>
        </p:txBody>
      </p:sp>
      <p:grpSp>
        <p:nvGrpSpPr>
          <p:cNvPr id="146" name="Google Shape;146;p26"/>
          <p:cNvGrpSpPr/>
          <p:nvPr/>
        </p:nvGrpSpPr>
        <p:grpSpPr>
          <a:xfrm>
            <a:off x="351524" y="1524569"/>
            <a:ext cx="8288552" cy="2049406"/>
            <a:chOff x="381000" y="1600769"/>
            <a:chExt cx="8288552" cy="2049406"/>
          </a:xfrm>
        </p:grpSpPr>
        <p:pic>
          <p:nvPicPr>
            <p:cNvPr id="147" name="Google Shape;147;p26"/>
            <p:cNvPicPr preferRelativeResize="0"/>
            <p:nvPr/>
          </p:nvPicPr>
          <p:blipFill>
            <a:blip r:embed="rId4">
              <a:alphaModFix/>
            </a:blip>
            <a:stretch>
              <a:fillRect/>
            </a:stretch>
          </p:blipFill>
          <p:spPr>
            <a:xfrm>
              <a:off x="381000" y="1600769"/>
              <a:ext cx="2463634" cy="1581912"/>
            </a:xfrm>
            <a:prstGeom prst="rect">
              <a:avLst/>
            </a:prstGeom>
            <a:noFill/>
            <a:ln>
              <a:noFill/>
            </a:ln>
          </p:spPr>
        </p:pic>
        <p:pic>
          <p:nvPicPr>
            <p:cNvPr id="148" name="Google Shape;148;p26"/>
            <p:cNvPicPr preferRelativeResize="0"/>
            <p:nvPr/>
          </p:nvPicPr>
          <p:blipFill>
            <a:blip r:embed="rId5">
              <a:alphaModFix/>
            </a:blip>
            <a:stretch>
              <a:fillRect/>
            </a:stretch>
          </p:blipFill>
          <p:spPr>
            <a:xfrm>
              <a:off x="3419676" y="1600769"/>
              <a:ext cx="2512449" cy="1581912"/>
            </a:xfrm>
            <a:prstGeom prst="rect">
              <a:avLst/>
            </a:prstGeom>
            <a:noFill/>
            <a:ln>
              <a:noFill/>
            </a:ln>
          </p:spPr>
        </p:pic>
        <p:pic>
          <p:nvPicPr>
            <p:cNvPr id="149" name="Google Shape;149;p26"/>
            <p:cNvPicPr preferRelativeResize="0"/>
            <p:nvPr/>
          </p:nvPicPr>
          <p:blipFill>
            <a:blip r:embed="rId6">
              <a:alphaModFix/>
            </a:blip>
            <a:stretch>
              <a:fillRect/>
            </a:stretch>
          </p:blipFill>
          <p:spPr>
            <a:xfrm>
              <a:off x="6324600" y="1600769"/>
              <a:ext cx="2344952" cy="1581912"/>
            </a:xfrm>
            <a:prstGeom prst="rect">
              <a:avLst/>
            </a:prstGeom>
            <a:noFill/>
            <a:ln>
              <a:noFill/>
            </a:ln>
          </p:spPr>
        </p:pic>
        <p:sp>
          <p:nvSpPr>
            <p:cNvPr id="150" name="Google Shape;150;p26"/>
            <p:cNvSpPr txBox="1"/>
            <p:nvPr/>
          </p:nvSpPr>
          <p:spPr>
            <a:xfrm>
              <a:off x="1186663" y="3265575"/>
              <a:ext cx="852300" cy="38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Helvetica Neue"/>
                  <a:ea typeface="Helvetica Neue"/>
                  <a:cs typeface="Helvetica Neue"/>
                  <a:sym typeface="Helvetica Neue"/>
                </a:rPr>
                <a:t>Sigmoid</a:t>
              </a:r>
              <a:endParaRPr>
                <a:latin typeface="Helvetica Neue"/>
                <a:ea typeface="Helvetica Neue"/>
                <a:cs typeface="Helvetica Neue"/>
                <a:sym typeface="Helvetica Neue"/>
              </a:endParaRPr>
            </a:p>
          </p:txBody>
        </p:sp>
        <p:sp>
          <p:nvSpPr>
            <p:cNvPr id="151" name="Google Shape;151;p26"/>
            <p:cNvSpPr txBox="1"/>
            <p:nvPr/>
          </p:nvSpPr>
          <p:spPr>
            <a:xfrm>
              <a:off x="4249750" y="3265575"/>
              <a:ext cx="852300" cy="38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Helvetica Neue"/>
                  <a:ea typeface="Helvetica Neue"/>
                  <a:cs typeface="Helvetica Neue"/>
                  <a:sym typeface="Helvetica Neue"/>
                </a:rPr>
                <a:t>Tanh</a:t>
              </a:r>
              <a:endParaRPr>
                <a:latin typeface="Helvetica Neue"/>
                <a:ea typeface="Helvetica Neue"/>
                <a:cs typeface="Helvetica Neue"/>
                <a:sym typeface="Helvetica Neue"/>
              </a:endParaRPr>
            </a:p>
          </p:txBody>
        </p:sp>
        <p:sp>
          <p:nvSpPr>
            <p:cNvPr id="152" name="Google Shape;152;p26"/>
            <p:cNvSpPr txBox="1"/>
            <p:nvPr/>
          </p:nvSpPr>
          <p:spPr>
            <a:xfrm>
              <a:off x="7070926" y="3265575"/>
              <a:ext cx="852300" cy="38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Helvetica Neue"/>
                  <a:ea typeface="Helvetica Neue"/>
                  <a:cs typeface="Helvetica Neue"/>
                  <a:sym typeface="Helvetica Neue"/>
                </a:rPr>
                <a:t>ReLU</a:t>
              </a:r>
              <a:endParaRPr>
                <a:latin typeface="Helvetica Neue"/>
                <a:ea typeface="Helvetica Neue"/>
                <a:cs typeface="Helvetica Neue"/>
                <a:sym typeface="Helvetica Neue"/>
              </a:endParaRPr>
            </a:p>
          </p:txBody>
        </p:sp>
      </p:grpSp>
      <p:sp>
        <p:nvSpPr>
          <p:cNvPr id="153" name="Google Shape;153;p26"/>
          <p:cNvSpPr txBox="1"/>
          <p:nvPr/>
        </p:nvSpPr>
        <p:spPr>
          <a:xfrm>
            <a:off x="1053750" y="3803900"/>
            <a:ext cx="7036500" cy="50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34343"/>
                </a:solidFill>
                <a:latin typeface="Helvetica Neue"/>
                <a:ea typeface="Helvetica Neue"/>
                <a:cs typeface="Helvetica Neue"/>
                <a:sym typeface="Helvetica Neue"/>
              </a:rPr>
              <a:t>Every activation function (or non-linearity) takes a single number and performs certain fixed mathematical operation on it.</a:t>
            </a:r>
            <a:endParaRPr>
              <a:solidFill>
                <a:srgbClr val="434343"/>
              </a:solidFill>
              <a:latin typeface="Helvetica Neue"/>
              <a:ea typeface="Helvetica Neue"/>
              <a:cs typeface="Helvetica Neue"/>
              <a:sym typeface="Helvetica Neu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Sigmoid function</a:t>
            </a:r>
            <a:endParaRPr/>
          </a:p>
        </p:txBody>
      </p:sp>
      <p:pic>
        <p:nvPicPr>
          <p:cNvPr id="159" name="Google Shape;159;p27"/>
          <p:cNvPicPr preferRelativeResize="0"/>
          <p:nvPr/>
        </p:nvPicPr>
        <p:blipFill>
          <a:blip r:embed="rId3">
            <a:alphaModFix/>
          </a:blip>
          <a:stretch>
            <a:fillRect/>
          </a:stretch>
        </p:blipFill>
        <p:spPr>
          <a:xfrm>
            <a:off x="4761300" y="2730675"/>
            <a:ext cx="4071000" cy="1872676"/>
          </a:xfrm>
          <a:prstGeom prst="rect">
            <a:avLst/>
          </a:prstGeom>
          <a:noFill/>
          <a:ln>
            <a:noFill/>
          </a:ln>
        </p:spPr>
      </p:pic>
      <p:sp>
        <p:nvSpPr>
          <p:cNvPr id="160" name="Google Shape;160;p27"/>
          <p:cNvSpPr txBox="1"/>
          <p:nvPr/>
        </p:nvSpPr>
        <p:spPr>
          <a:xfrm>
            <a:off x="417300" y="2654475"/>
            <a:ext cx="4344000" cy="146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434343"/>
                </a:solidFill>
                <a:latin typeface="Helvetica Neue"/>
                <a:ea typeface="Helvetica Neue"/>
                <a:cs typeface="Helvetica Neue"/>
                <a:sym typeface="Helvetica Neue"/>
              </a:rPr>
              <a:t>Drawbacks</a:t>
            </a:r>
            <a:endParaRPr>
              <a:solidFill>
                <a:srgbClr val="434343"/>
              </a:solidFill>
              <a:latin typeface="Helvetica Neue"/>
              <a:ea typeface="Helvetica Neue"/>
              <a:cs typeface="Helvetica Neue"/>
              <a:sym typeface="Helvetica Neue"/>
            </a:endParaRPr>
          </a:p>
          <a:p>
            <a:pPr indent="-317500" lvl="0" marL="457200" rtl="0" algn="l">
              <a:lnSpc>
                <a:spcPct val="115000"/>
              </a:lnSpc>
              <a:spcBef>
                <a:spcPts val="1000"/>
              </a:spcBef>
              <a:spcAft>
                <a:spcPts val="0"/>
              </a:spcAft>
              <a:buClr>
                <a:srgbClr val="434343"/>
              </a:buClr>
              <a:buSzPts val="1400"/>
              <a:buFont typeface="Helvetica Neue"/>
              <a:buChar char="●"/>
            </a:pPr>
            <a:r>
              <a:rPr lang="en">
                <a:solidFill>
                  <a:srgbClr val="434343"/>
                </a:solidFill>
                <a:latin typeface="Helvetica Neue"/>
                <a:ea typeface="Helvetica Neue"/>
                <a:cs typeface="Helvetica Neue"/>
                <a:sym typeface="Helvetica Neue"/>
              </a:rPr>
              <a:t>Its output is not zero centered. Hence, make the gradient go too far in different directions </a:t>
            </a:r>
            <a:endParaRPr>
              <a:solidFill>
                <a:srgbClr val="434343"/>
              </a:solidFill>
              <a:latin typeface="Helvetica Neue"/>
              <a:ea typeface="Helvetica Neue"/>
              <a:cs typeface="Helvetica Neue"/>
              <a:sym typeface="Helvetica Neue"/>
            </a:endParaRPr>
          </a:p>
          <a:p>
            <a:pPr indent="-317500" lvl="0" marL="457200" rtl="0" algn="l">
              <a:lnSpc>
                <a:spcPct val="115000"/>
              </a:lnSpc>
              <a:spcBef>
                <a:spcPts val="0"/>
              </a:spcBef>
              <a:spcAft>
                <a:spcPts val="0"/>
              </a:spcAft>
              <a:buClr>
                <a:srgbClr val="434343"/>
              </a:buClr>
              <a:buSzPts val="1400"/>
              <a:buFont typeface="Helvetica Neue"/>
              <a:buChar char="●"/>
            </a:pPr>
            <a:r>
              <a:rPr lang="en">
                <a:solidFill>
                  <a:srgbClr val="434343"/>
                </a:solidFill>
                <a:latin typeface="Helvetica Neue"/>
                <a:ea typeface="Helvetica Neue"/>
                <a:cs typeface="Helvetica Neue"/>
                <a:sym typeface="Helvetica Neue"/>
              </a:rPr>
              <a:t>Vanishing Gradient Problem</a:t>
            </a:r>
            <a:endParaRPr>
              <a:solidFill>
                <a:srgbClr val="434343"/>
              </a:solidFill>
              <a:latin typeface="Helvetica Neue"/>
              <a:ea typeface="Helvetica Neue"/>
              <a:cs typeface="Helvetica Neue"/>
              <a:sym typeface="Helvetica Neue"/>
            </a:endParaRPr>
          </a:p>
          <a:p>
            <a:pPr indent="-317500" lvl="0" marL="457200" rtl="0" algn="l">
              <a:lnSpc>
                <a:spcPct val="115000"/>
              </a:lnSpc>
              <a:spcBef>
                <a:spcPts val="0"/>
              </a:spcBef>
              <a:spcAft>
                <a:spcPts val="0"/>
              </a:spcAft>
              <a:buClr>
                <a:srgbClr val="434343"/>
              </a:buClr>
              <a:buSzPts val="1400"/>
              <a:buFont typeface="Helvetica Neue"/>
              <a:buChar char="●"/>
            </a:pPr>
            <a:r>
              <a:rPr lang="en">
                <a:solidFill>
                  <a:srgbClr val="434343"/>
                </a:solidFill>
                <a:latin typeface="Helvetica Neue"/>
                <a:ea typeface="Helvetica Neue"/>
                <a:cs typeface="Helvetica Neue"/>
                <a:sym typeface="Helvetica Neue"/>
              </a:rPr>
              <a:t>Slow convergence</a:t>
            </a:r>
            <a:endParaRPr>
              <a:solidFill>
                <a:srgbClr val="434343"/>
              </a:solidFill>
              <a:latin typeface="Helvetica Neue"/>
              <a:ea typeface="Helvetica Neue"/>
              <a:cs typeface="Helvetica Neue"/>
              <a:sym typeface="Helvetica Neue"/>
            </a:endParaRPr>
          </a:p>
        </p:txBody>
      </p:sp>
      <p:sp>
        <p:nvSpPr>
          <p:cNvPr id="161" name="Google Shape;161;p27"/>
          <p:cNvSpPr txBox="1"/>
          <p:nvPr/>
        </p:nvSpPr>
        <p:spPr>
          <a:xfrm>
            <a:off x="417300" y="1165800"/>
            <a:ext cx="6810300" cy="12411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434343"/>
              </a:buClr>
              <a:buSzPts val="1400"/>
              <a:buFont typeface="Helvetica Neue"/>
              <a:buChar char="●"/>
            </a:pPr>
            <a:r>
              <a:rPr lang="en">
                <a:solidFill>
                  <a:srgbClr val="434343"/>
                </a:solidFill>
                <a:latin typeface="Helvetica Neue"/>
                <a:ea typeface="Helvetica Neue"/>
                <a:cs typeface="Helvetica Neue"/>
                <a:sym typeface="Helvetica Neue"/>
              </a:rPr>
              <a:t>Activation function of form </a:t>
            </a:r>
            <a:r>
              <a:rPr b="1" lang="en">
                <a:solidFill>
                  <a:srgbClr val="434343"/>
                </a:solidFill>
                <a:latin typeface="Helvetica Neue"/>
                <a:ea typeface="Helvetica Neue"/>
                <a:cs typeface="Helvetica Neue"/>
                <a:sym typeface="Helvetica Neue"/>
              </a:rPr>
              <a:t>f(x) = 1 / 1 + exp(-x)</a:t>
            </a:r>
            <a:endParaRPr>
              <a:solidFill>
                <a:srgbClr val="434343"/>
              </a:solidFill>
              <a:latin typeface="Helvetica Neue"/>
              <a:ea typeface="Helvetica Neue"/>
              <a:cs typeface="Helvetica Neue"/>
              <a:sym typeface="Helvetica Neue"/>
            </a:endParaRPr>
          </a:p>
          <a:p>
            <a:pPr indent="-317500" lvl="0" marL="457200" rtl="0" algn="l">
              <a:lnSpc>
                <a:spcPct val="115000"/>
              </a:lnSpc>
              <a:spcBef>
                <a:spcPts val="0"/>
              </a:spcBef>
              <a:spcAft>
                <a:spcPts val="0"/>
              </a:spcAft>
              <a:buClr>
                <a:srgbClr val="434343"/>
              </a:buClr>
              <a:buSzPts val="1400"/>
              <a:buFont typeface="Helvetica Neue"/>
              <a:buChar char="●"/>
            </a:pPr>
            <a:r>
              <a:rPr lang="en">
                <a:solidFill>
                  <a:srgbClr val="434343"/>
                </a:solidFill>
                <a:latin typeface="Helvetica Neue"/>
                <a:ea typeface="Helvetica Neue"/>
                <a:cs typeface="Helvetica Neue"/>
                <a:sym typeface="Helvetica Neue"/>
              </a:rPr>
              <a:t>Ranges from 0-1</a:t>
            </a:r>
            <a:endParaRPr>
              <a:solidFill>
                <a:srgbClr val="434343"/>
              </a:solidFill>
              <a:latin typeface="Helvetica Neue"/>
              <a:ea typeface="Helvetica Neue"/>
              <a:cs typeface="Helvetica Neue"/>
              <a:sym typeface="Helvetica Neue"/>
            </a:endParaRPr>
          </a:p>
          <a:p>
            <a:pPr indent="-317500" lvl="0" marL="457200" rtl="0" algn="l">
              <a:lnSpc>
                <a:spcPct val="115000"/>
              </a:lnSpc>
              <a:spcBef>
                <a:spcPts val="0"/>
              </a:spcBef>
              <a:spcAft>
                <a:spcPts val="0"/>
              </a:spcAft>
              <a:buClr>
                <a:srgbClr val="434343"/>
              </a:buClr>
              <a:buSzPts val="1400"/>
              <a:buFont typeface="Helvetica Neue"/>
              <a:buChar char="●"/>
            </a:pPr>
            <a:r>
              <a:rPr lang="en">
                <a:solidFill>
                  <a:srgbClr val="434343"/>
                </a:solidFill>
                <a:latin typeface="Helvetica Neue"/>
                <a:ea typeface="Helvetica Neue"/>
                <a:cs typeface="Helvetica Neue"/>
                <a:sym typeface="Helvetica Neue"/>
              </a:rPr>
              <a:t>S-shaped curve</a:t>
            </a:r>
            <a:endParaRPr>
              <a:solidFill>
                <a:srgbClr val="434343"/>
              </a:solidFill>
              <a:latin typeface="Helvetica Neue"/>
              <a:ea typeface="Helvetica Neue"/>
              <a:cs typeface="Helvetica Neue"/>
              <a:sym typeface="Helvetica Neue"/>
            </a:endParaRPr>
          </a:p>
          <a:p>
            <a:pPr indent="-317500" lvl="0" marL="457200" rtl="0" algn="l">
              <a:lnSpc>
                <a:spcPct val="115000"/>
              </a:lnSpc>
              <a:spcBef>
                <a:spcPts val="0"/>
              </a:spcBef>
              <a:spcAft>
                <a:spcPts val="0"/>
              </a:spcAft>
              <a:buClr>
                <a:srgbClr val="434343"/>
              </a:buClr>
              <a:buSzPts val="1400"/>
              <a:buFont typeface="Helvetica Neue"/>
              <a:buChar char="●"/>
            </a:pPr>
            <a:r>
              <a:rPr lang="en">
                <a:solidFill>
                  <a:srgbClr val="434343"/>
                </a:solidFill>
                <a:latin typeface="Helvetica Neue"/>
                <a:ea typeface="Helvetica Neue"/>
                <a:cs typeface="Helvetica Neue"/>
                <a:sym typeface="Helvetica Neue"/>
              </a:rPr>
              <a:t>Historically popular</a:t>
            </a:r>
            <a:endParaRPr>
              <a:solidFill>
                <a:srgbClr val="434343"/>
              </a:solidFill>
              <a:latin typeface="Helvetica Neue"/>
              <a:ea typeface="Helvetica Neue"/>
              <a:cs typeface="Helvetica Neue"/>
              <a:sym typeface="Helvetica Neue"/>
            </a:endParaRPr>
          </a:p>
          <a:p>
            <a:pPr indent="-317500" lvl="1" marL="914400" rtl="0" algn="l">
              <a:lnSpc>
                <a:spcPct val="115000"/>
              </a:lnSpc>
              <a:spcBef>
                <a:spcPts val="0"/>
              </a:spcBef>
              <a:spcAft>
                <a:spcPts val="0"/>
              </a:spcAft>
              <a:buClr>
                <a:srgbClr val="434343"/>
              </a:buClr>
              <a:buSzPts val="1400"/>
              <a:buFont typeface="Helvetica Neue"/>
              <a:buChar char="○"/>
            </a:pPr>
            <a:r>
              <a:rPr lang="en">
                <a:solidFill>
                  <a:srgbClr val="434343"/>
                </a:solidFill>
                <a:latin typeface="Helvetica Neue"/>
                <a:ea typeface="Helvetica Neue"/>
                <a:cs typeface="Helvetica Neue"/>
                <a:sym typeface="Helvetica Neue"/>
              </a:rPr>
              <a:t>Interpretation as a saturating “firing rate” of a neuron</a:t>
            </a:r>
            <a:endParaRPr>
              <a:latin typeface="Helvetica Neue"/>
              <a:ea typeface="Helvetica Neue"/>
              <a:cs typeface="Helvetica Neue"/>
              <a:sym typeface="Helvetica Neue"/>
            </a:endParaRPr>
          </a:p>
        </p:txBody>
      </p:sp>
      <p:sp>
        <p:nvSpPr>
          <p:cNvPr id="162" name="Google Shape;162;p27"/>
          <p:cNvSpPr txBox="1"/>
          <p:nvPr/>
        </p:nvSpPr>
        <p:spPr>
          <a:xfrm>
            <a:off x="46033" y="4875300"/>
            <a:ext cx="3386400" cy="26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600">
                <a:latin typeface="Helvetica Neue"/>
                <a:ea typeface="Helvetica Neue"/>
                <a:cs typeface="Helvetica Neue"/>
                <a:sym typeface="Helvetica Neue"/>
              </a:rPr>
              <a:t>Image source: </a:t>
            </a:r>
            <a:r>
              <a:rPr i="1" lang="en" sz="600" u="sng">
                <a:solidFill>
                  <a:srgbClr val="365F91"/>
                </a:solidFill>
                <a:latin typeface="Helvetica Neue"/>
                <a:ea typeface="Helvetica Neue"/>
                <a:cs typeface="Helvetica Neue"/>
                <a:sym typeface="Helvetica Neue"/>
                <a:hlinkClick r:id="rId4"/>
              </a:rPr>
              <a:t>wikimedia</a:t>
            </a:r>
            <a:endParaRPr i="1" sz="600">
              <a:solidFill>
                <a:srgbClr val="365F91"/>
              </a:solidFill>
              <a:latin typeface="Helvetica Neue"/>
              <a:ea typeface="Helvetica Neue"/>
              <a:cs typeface="Helvetica Neue"/>
              <a:sym typeface="Helvetica Neu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Tanh</a:t>
            </a:r>
            <a:r>
              <a:rPr lang="en"/>
              <a:t> function</a:t>
            </a:r>
            <a:endParaRPr/>
          </a:p>
        </p:txBody>
      </p:sp>
      <p:sp>
        <p:nvSpPr>
          <p:cNvPr id="168" name="Google Shape;168;p28"/>
          <p:cNvSpPr txBox="1"/>
          <p:nvPr/>
        </p:nvSpPr>
        <p:spPr>
          <a:xfrm>
            <a:off x="4488300" y="1089600"/>
            <a:ext cx="4344000" cy="98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434343"/>
                </a:solidFill>
                <a:latin typeface="Helvetica Neue"/>
                <a:ea typeface="Helvetica Neue"/>
                <a:cs typeface="Helvetica Neue"/>
                <a:sym typeface="Helvetica Neue"/>
              </a:rPr>
              <a:t>Drawbacks</a:t>
            </a:r>
            <a:endParaRPr>
              <a:solidFill>
                <a:srgbClr val="434343"/>
              </a:solidFill>
              <a:latin typeface="Helvetica Neue"/>
              <a:ea typeface="Helvetica Neue"/>
              <a:cs typeface="Helvetica Neue"/>
              <a:sym typeface="Helvetica Neue"/>
            </a:endParaRPr>
          </a:p>
          <a:p>
            <a:pPr indent="-317500" lvl="0" marL="457200" rtl="0" algn="l">
              <a:spcBef>
                <a:spcPts val="1000"/>
              </a:spcBef>
              <a:spcAft>
                <a:spcPts val="0"/>
              </a:spcAft>
              <a:buClr>
                <a:srgbClr val="434343"/>
              </a:buClr>
              <a:buSzPts val="1400"/>
              <a:buFont typeface="Helvetica Neue"/>
              <a:buChar char="●"/>
            </a:pPr>
            <a:r>
              <a:rPr lang="en">
                <a:solidFill>
                  <a:srgbClr val="434343"/>
                </a:solidFill>
                <a:latin typeface="Helvetica Neue"/>
                <a:ea typeface="Helvetica Neue"/>
                <a:cs typeface="Helvetica Neue"/>
                <a:sym typeface="Helvetica Neue"/>
              </a:rPr>
              <a:t>Though optimisation is easier, it still suffers from the Vanishing Gradient Problem</a:t>
            </a:r>
            <a:endParaRPr>
              <a:solidFill>
                <a:srgbClr val="434343"/>
              </a:solidFill>
              <a:latin typeface="Helvetica Neue"/>
              <a:ea typeface="Helvetica Neue"/>
              <a:cs typeface="Helvetica Neue"/>
              <a:sym typeface="Helvetica Neue"/>
            </a:endParaRPr>
          </a:p>
        </p:txBody>
      </p:sp>
      <p:sp>
        <p:nvSpPr>
          <p:cNvPr id="169" name="Google Shape;169;p28"/>
          <p:cNvSpPr txBox="1"/>
          <p:nvPr/>
        </p:nvSpPr>
        <p:spPr>
          <a:xfrm>
            <a:off x="417300" y="1165800"/>
            <a:ext cx="6810300" cy="12411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434343"/>
              </a:buClr>
              <a:buSzPts val="1400"/>
              <a:buFont typeface="Helvetica Neue"/>
              <a:buChar char="●"/>
            </a:pPr>
            <a:r>
              <a:rPr lang="en">
                <a:solidFill>
                  <a:srgbClr val="434343"/>
                </a:solidFill>
                <a:latin typeface="Helvetica Neue"/>
                <a:ea typeface="Helvetica Neue"/>
                <a:cs typeface="Helvetica Neue"/>
                <a:sym typeface="Helvetica Neue"/>
              </a:rPr>
              <a:t>Ranges between -1 to  +1</a:t>
            </a:r>
            <a:endParaRPr>
              <a:solidFill>
                <a:srgbClr val="434343"/>
              </a:solidFill>
              <a:latin typeface="Helvetica Neue"/>
              <a:ea typeface="Helvetica Neue"/>
              <a:cs typeface="Helvetica Neue"/>
              <a:sym typeface="Helvetica Neue"/>
            </a:endParaRPr>
          </a:p>
          <a:p>
            <a:pPr indent="-317500" lvl="0" marL="457200" rtl="0" algn="l">
              <a:lnSpc>
                <a:spcPct val="115000"/>
              </a:lnSpc>
              <a:spcBef>
                <a:spcPts val="0"/>
              </a:spcBef>
              <a:spcAft>
                <a:spcPts val="0"/>
              </a:spcAft>
              <a:buClr>
                <a:srgbClr val="434343"/>
              </a:buClr>
              <a:buSzPts val="1400"/>
              <a:buFont typeface="Helvetica Neue"/>
              <a:buChar char="●"/>
            </a:pPr>
            <a:r>
              <a:rPr lang="en">
                <a:solidFill>
                  <a:srgbClr val="434343"/>
                </a:solidFill>
                <a:latin typeface="Helvetica Neue"/>
                <a:ea typeface="Helvetica Neue"/>
                <a:cs typeface="Helvetica Neue"/>
                <a:sym typeface="Helvetica Neue"/>
              </a:rPr>
              <a:t>Output is zero centered</a:t>
            </a:r>
            <a:endParaRPr>
              <a:solidFill>
                <a:srgbClr val="434343"/>
              </a:solidFill>
              <a:latin typeface="Helvetica Neue"/>
              <a:ea typeface="Helvetica Neue"/>
              <a:cs typeface="Helvetica Neue"/>
              <a:sym typeface="Helvetica Neue"/>
            </a:endParaRPr>
          </a:p>
          <a:p>
            <a:pPr indent="-317500" lvl="0" marL="457200" rtl="0" algn="l">
              <a:lnSpc>
                <a:spcPct val="115000"/>
              </a:lnSpc>
              <a:spcBef>
                <a:spcPts val="0"/>
              </a:spcBef>
              <a:spcAft>
                <a:spcPts val="0"/>
              </a:spcAft>
              <a:buClr>
                <a:srgbClr val="434343"/>
              </a:buClr>
              <a:buSzPts val="1400"/>
              <a:buFont typeface="Helvetica Neue"/>
              <a:buChar char="●"/>
            </a:pPr>
            <a:r>
              <a:rPr lang="en">
                <a:solidFill>
                  <a:srgbClr val="434343"/>
                </a:solidFill>
                <a:latin typeface="Helvetica Neue"/>
                <a:ea typeface="Helvetica Neue"/>
                <a:cs typeface="Helvetica Neue"/>
                <a:sym typeface="Helvetica Neue"/>
              </a:rPr>
              <a:t>Generally preferred over Sigmoid function</a:t>
            </a:r>
            <a:endParaRPr>
              <a:solidFill>
                <a:srgbClr val="434343"/>
              </a:solidFill>
              <a:latin typeface="Helvetica Neue"/>
              <a:ea typeface="Helvetica Neue"/>
              <a:cs typeface="Helvetica Neue"/>
              <a:sym typeface="Helvetica Neue"/>
            </a:endParaRPr>
          </a:p>
        </p:txBody>
      </p:sp>
      <p:pic>
        <p:nvPicPr>
          <p:cNvPr id="170" name="Google Shape;170;p28"/>
          <p:cNvPicPr preferRelativeResize="0"/>
          <p:nvPr/>
        </p:nvPicPr>
        <p:blipFill>
          <a:blip r:embed="rId3">
            <a:alphaModFix/>
          </a:blip>
          <a:stretch>
            <a:fillRect/>
          </a:stretch>
        </p:blipFill>
        <p:spPr>
          <a:xfrm>
            <a:off x="904875" y="2483100"/>
            <a:ext cx="7334250" cy="1600200"/>
          </a:xfrm>
          <a:prstGeom prst="rect">
            <a:avLst/>
          </a:prstGeom>
          <a:noFill/>
          <a:ln>
            <a:noFill/>
          </a:ln>
        </p:spPr>
      </p:pic>
      <p:sp>
        <p:nvSpPr>
          <p:cNvPr id="171" name="Google Shape;171;p28"/>
          <p:cNvSpPr txBox="1"/>
          <p:nvPr/>
        </p:nvSpPr>
        <p:spPr>
          <a:xfrm>
            <a:off x="46033" y="4875300"/>
            <a:ext cx="3386400" cy="26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600">
                <a:latin typeface="Helvetica Neue"/>
                <a:ea typeface="Helvetica Neue"/>
                <a:cs typeface="Helvetica Neue"/>
                <a:sym typeface="Helvetica Neue"/>
              </a:rPr>
              <a:t>Image source: </a:t>
            </a:r>
            <a:r>
              <a:rPr i="1" lang="en" sz="600" u="sng">
                <a:solidFill>
                  <a:srgbClr val="365F91"/>
                </a:solidFill>
                <a:latin typeface="Helvetica Neue"/>
                <a:ea typeface="Helvetica Neue"/>
                <a:cs typeface="Helvetica Neue"/>
                <a:sym typeface="Helvetica Neue"/>
                <a:hlinkClick r:id="rId4"/>
              </a:rPr>
              <a:t>librow</a:t>
            </a:r>
            <a:endParaRPr i="1" sz="600">
              <a:solidFill>
                <a:srgbClr val="365F91"/>
              </a:solidFill>
              <a:latin typeface="Helvetica Neue"/>
              <a:ea typeface="Helvetica Neue"/>
              <a:cs typeface="Helvetica Neue"/>
              <a:sym typeface="Helvetica Neue"/>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ReLU</a:t>
            </a:r>
            <a:r>
              <a:rPr lang="en"/>
              <a:t> function</a:t>
            </a:r>
            <a:endParaRPr/>
          </a:p>
        </p:txBody>
      </p:sp>
      <p:sp>
        <p:nvSpPr>
          <p:cNvPr id="177" name="Google Shape;177;p29"/>
          <p:cNvSpPr txBox="1"/>
          <p:nvPr/>
        </p:nvSpPr>
        <p:spPr>
          <a:xfrm>
            <a:off x="4488300" y="1089600"/>
            <a:ext cx="4344000" cy="120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434343"/>
                </a:solidFill>
                <a:latin typeface="Helvetica Neue"/>
                <a:ea typeface="Helvetica Neue"/>
                <a:cs typeface="Helvetica Neue"/>
                <a:sym typeface="Helvetica Neue"/>
              </a:rPr>
              <a:t>Drawbacks</a:t>
            </a:r>
            <a:endParaRPr>
              <a:solidFill>
                <a:srgbClr val="434343"/>
              </a:solidFill>
              <a:latin typeface="Helvetica Neue"/>
              <a:ea typeface="Helvetica Neue"/>
              <a:cs typeface="Helvetica Neue"/>
              <a:sym typeface="Helvetica Neue"/>
            </a:endParaRPr>
          </a:p>
          <a:p>
            <a:pPr indent="-317500" lvl="0" marL="457200" rtl="0" algn="l">
              <a:lnSpc>
                <a:spcPct val="115000"/>
              </a:lnSpc>
              <a:spcBef>
                <a:spcPts val="1000"/>
              </a:spcBef>
              <a:spcAft>
                <a:spcPts val="0"/>
              </a:spcAft>
              <a:buClr>
                <a:srgbClr val="434343"/>
              </a:buClr>
              <a:buSzPts val="1400"/>
              <a:buFont typeface="Helvetica Neue"/>
              <a:buChar char="●"/>
            </a:pPr>
            <a:r>
              <a:rPr lang="en">
                <a:solidFill>
                  <a:srgbClr val="434343"/>
                </a:solidFill>
                <a:latin typeface="Helvetica Neue"/>
                <a:ea typeface="Helvetica Neue"/>
                <a:cs typeface="Helvetica Neue"/>
                <a:sym typeface="Helvetica Neue"/>
              </a:rPr>
              <a:t>Output is not zero centered. </a:t>
            </a:r>
            <a:endParaRPr>
              <a:solidFill>
                <a:srgbClr val="434343"/>
              </a:solidFill>
              <a:latin typeface="Helvetica Neue"/>
              <a:ea typeface="Helvetica Neue"/>
              <a:cs typeface="Helvetica Neue"/>
              <a:sym typeface="Helvetica Neue"/>
            </a:endParaRPr>
          </a:p>
          <a:p>
            <a:pPr indent="-317500" lvl="0" marL="457200" rtl="0" algn="l">
              <a:lnSpc>
                <a:spcPct val="115000"/>
              </a:lnSpc>
              <a:spcBef>
                <a:spcPts val="0"/>
              </a:spcBef>
              <a:spcAft>
                <a:spcPts val="0"/>
              </a:spcAft>
              <a:buClr>
                <a:srgbClr val="434343"/>
              </a:buClr>
              <a:buSzPts val="1400"/>
              <a:buFont typeface="Helvetica Neue"/>
              <a:buChar char="●"/>
            </a:pPr>
            <a:r>
              <a:rPr lang="en">
                <a:solidFill>
                  <a:srgbClr val="434343"/>
                </a:solidFill>
                <a:latin typeface="Helvetica Neue"/>
                <a:ea typeface="Helvetica Neue"/>
                <a:cs typeface="Helvetica Neue"/>
                <a:sym typeface="Helvetica Neue"/>
              </a:rPr>
              <a:t>Should only be used within hidden layers of a NN model</a:t>
            </a:r>
            <a:endParaRPr>
              <a:solidFill>
                <a:srgbClr val="434343"/>
              </a:solidFill>
              <a:latin typeface="Helvetica Neue"/>
              <a:ea typeface="Helvetica Neue"/>
              <a:cs typeface="Helvetica Neue"/>
              <a:sym typeface="Helvetica Neue"/>
            </a:endParaRPr>
          </a:p>
        </p:txBody>
      </p:sp>
      <p:sp>
        <p:nvSpPr>
          <p:cNvPr id="178" name="Google Shape;178;p29"/>
          <p:cNvSpPr txBox="1"/>
          <p:nvPr/>
        </p:nvSpPr>
        <p:spPr>
          <a:xfrm>
            <a:off x="417300" y="1165800"/>
            <a:ext cx="3941700" cy="9849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434343"/>
              </a:buClr>
              <a:buSzPts val="1400"/>
              <a:buFont typeface="Helvetica Neue"/>
              <a:buChar char="●"/>
            </a:pPr>
            <a:r>
              <a:rPr lang="en">
                <a:solidFill>
                  <a:srgbClr val="434343"/>
                </a:solidFill>
                <a:latin typeface="Helvetica Neue"/>
                <a:ea typeface="Helvetica Neue"/>
                <a:cs typeface="Helvetica Neue"/>
                <a:sym typeface="Helvetica Neue"/>
              </a:rPr>
              <a:t>Very simple and efficient</a:t>
            </a:r>
            <a:endParaRPr>
              <a:solidFill>
                <a:srgbClr val="434343"/>
              </a:solidFill>
              <a:latin typeface="Helvetica Neue"/>
              <a:ea typeface="Helvetica Neue"/>
              <a:cs typeface="Helvetica Neue"/>
              <a:sym typeface="Helvetica Neue"/>
            </a:endParaRPr>
          </a:p>
          <a:p>
            <a:pPr indent="-317500" lvl="0" marL="457200" rtl="0" algn="l">
              <a:lnSpc>
                <a:spcPct val="115000"/>
              </a:lnSpc>
              <a:spcBef>
                <a:spcPts val="0"/>
              </a:spcBef>
              <a:spcAft>
                <a:spcPts val="0"/>
              </a:spcAft>
              <a:buClr>
                <a:srgbClr val="434343"/>
              </a:buClr>
              <a:buSzPts val="1400"/>
              <a:buFont typeface="Helvetica Neue"/>
              <a:buChar char="●"/>
            </a:pPr>
            <a:r>
              <a:rPr lang="en">
                <a:solidFill>
                  <a:srgbClr val="434343"/>
                </a:solidFill>
                <a:latin typeface="Helvetica Neue"/>
                <a:ea typeface="Helvetica Neue"/>
                <a:cs typeface="Helvetica Neue"/>
                <a:sym typeface="Helvetica Neue"/>
              </a:rPr>
              <a:t>Have 6x times better convergence than tanh and sigmoid function.</a:t>
            </a:r>
            <a:endParaRPr>
              <a:solidFill>
                <a:srgbClr val="434343"/>
              </a:solidFill>
              <a:latin typeface="Helvetica Neue"/>
              <a:ea typeface="Helvetica Neue"/>
              <a:cs typeface="Helvetica Neue"/>
              <a:sym typeface="Helvetica Neue"/>
            </a:endParaRPr>
          </a:p>
          <a:p>
            <a:pPr indent="-317500" lvl="0" marL="457200" rtl="0" algn="l">
              <a:lnSpc>
                <a:spcPct val="115000"/>
              </a:lnSpc>
              <a:spcBef>
                <a:spcPts val="0"/>
              </a:spcBef>
              <a:spcAft>
                <a:spcPts val="0"/>
              </a:spcAft>
              <a:buClr>
                <a:srgbClr val="434343"/>
              </a:buClr>
              <a:buSzPts val="1400"/>
              <a:buFont typeface="Helvetica Neue"/>
              <a:buChar char="●"/>
            </a:pPr>
            <a:r>
              <a:rPr lang="en">
                <a:solidFill>
                  <a:srgbClr val="434343"/>
                </a:solidFill>
                <a:latin typeface="Helvetica Neue"/>
                <a:ea typeface="Helvetica Neue"/>
                <a:cs typeface="Helvetica Neue"/>
                <a:sym typeface="Helvetica Neue"/>
              </a:rPr>
              <a:t>Very efficient in computation</a:t>
            </a:r>
            <a:endParaRPr>
              <a:solidFill>
                <a:srgbClr val="434343"/>
              </a:solidFill>
              <a:latin typeface="Helvetica Neue"/>
              <a:ea typeface="Helvetica Neue"/>
              <a:cs typeface="Helvetica Neue"/>
              <a:sym typeface="Helvetica Neue"/>
            </a:endParaRPr>
          </a:p>
        </p:txBody>
      </p:sp>
      <p:sp>
        <p:nvSpPr>
          <p:cNvPr id="179" name="Google Shape;179;p29"/>
          <p:cNvSpPr txBox="1"/>
          <p:nvPr/>
        </p:nvSpPr>
        <p:spPr>
          <a:xfrm>
            <a:off x="46033" y="4875300"/>
            <a:ext cx="3386400" cy="26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600">
                <a:latin typeface="Helvetica Neue"/>
                <a:ea typeface="Helvetica Neue"/>
                <a:cs typeface="Helvetica Neue"/>
                <a:sym typeface="Helvetica Neue"/>
              </a:rPr>
              <a:t>Image source: </a:t>
            </a:r>
            <a:r>
              <a:rPr i="1" lang="en" sz="600" u="sng">
                <a:solidFill>
                  <a:srgbClr val="365F91"/>
                </a:solidFill>
                <a:latin typeface="Helvetica Neue"/>
                <a:ea typeface="Helvetica Neue"/>
                <a:cs typeface="Helvetica Neue"/>
                <a:sym typeface="Helvetica Neue"/>
                <a:hlinkClick r:id="rId3"/>
              </a:rPr>
              <a:t>medium</a:t>
            </a:r>
            <a:endParaRPr i="1" sz="600">
              <a:solidFill>
                <a:srgbClr val="365F91"/>
              </a:solidFill>
              <a:latin typeface="Helvetica Neue"/>
              <a:ea typeface="Helvetica Neue"/>
              <a:cs typeface="Helvetica Neue"/>
              <a:sym typeface="Helvetica Neue"/>
            </a:endParaRPr>
          </a:p>
        </p:txBody>
      </p:sp>
      <p:pic>
        <p:nvPicPr>
          <p:cNvPr id="180" name="Google Shape;180;p29"/>
          <p:cNvPicPr preferRelativeResize="0"/>
          <p:nvPr/>
        </p:nvPicPr>
        <p:blipFill rotWithShape="1">
          <a:blip r:embed="rId4">
            <a:alphaModFix/>
          </a:blip>
          <a:srcRect b="0" l="0" r="0" t="0"/>
          <a:stretch/>
        </p:blipFill>
        <p:spPr>
          <a:xfrm>
            <a:off x="2270887" y="2582476"/>
            <a:ext cx="4602226" cy="2094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Leaky </a:t>
            </a:r>
            <a:r>
              <a:rPr lang="en"/>
              <a:t>ReLU function</a:t>
            </a:r>
            <a:endParaRPr/>
          </a:p>
        </p:txBody>
      </p:sp>
      <p:sp>
        <p:nvSpPr>
          <p:cNvPr id="186" name="Google Shape;186;p30"/>
          <p:cNvSpPr txBox="1"/>
          <p:nvPr/>
        </p:nvSpPr>
        <p:spPr>
          <a:xfrm>
            <a:off x="417300" y="1165800"/>
            <a:ext cx="7659900" cy="9849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434343"/>
              </a:buClr>
              <a:buSzPts val="1400"/>
              <a:buFont typeface="Helvetica Neue"/>
              <a:buChar char="●"/>
            </a:pPr>
            <a:r>
              <a:rPr lang="en">
                <a:solidFill>
                  <a:srgbClr val="434343"/>
                </a:solidFill>
                <a:latin typeface="Helvetica Neue"/>
                <a:ea typeface="Helvetica Neue"/>
                <a:cs typeface="Helvetica Neue"/>
                <a:sym typeface="Helvetica Neue"/>
              </a:rPr>
              <a:t>Leaky ReLU was introduced to overcome the problem of dying neurons. </a:t>
            </a:r>
            <a:endParaRPr>
              <a:solidFill>
                <a:srgbClr val="434343"/>
              </a:solidFill>
              <a:latin typeface="Helvetica Neue"/>
              <a:ea typeface="Helvetica Neue"/>
              <a:cs typeface="Helvetica Neue"/>
              <a:sym typeface="Helvetica Neue"/>
            </a:endParaRPr>
          </a:p>
          <a:p>
            <a:pPr indent="-317500" lvl="0" marL="457200" rtl="0" algn="l">
              <a:lnSpc>
                <a:spcPct val="115000"/>
              </a:lnSpc>
              <a:spcBef>
                <a:spcPts val="0"/>
              </a:spcBef>
              <a:spcAft>
                <a:spcPts val="0"/>
              </a:spcAft>
              <a:buClr>
                <a:srgbClr val="434343"/>
              </a:buClr>
              <a:buSzPts val="1400"/>
              <a:buFont typeface="Helvetica Neue"/>
              <a:buChar char="●"/>
            </a:pPr>
            <a:r>
              <a:rPr lang="en">
                <a:solidFill>
                  <a:srgbClr val="434343"/>
                </a:solidFill>
                <a:latin typeface="Helvetica Neue"/>
                <a:ea typeface="Helvetica Neue"/>
                <a:cs typeface="Helvetica Neue"/>
                <a:sym typeface="Helvetica Neue"/>
              </a:rPr>
              <a:t>Leaky ReLU introduces a small slope to keep the neurons alive</a:t>
            </a:r>
            <a:endParaRPr>
              <a:solidFill>
                <a:srgbClr val="434343"/>
              </a:solidFill>
              <a:latin typeface="Helvetica Neue"/>
              <a:ea typeface="Helvetica Neue"/>
              <a:cs typeface="Helvetica Neue"/>
              <a:sym typeface="Helvetica Neue"/>
            </a:endParaRPr>
          </a:p>
          <a:p>
            <a:pPr indent="-317500" lvl="0" marL="457200" rtl="0" algn="l">
              <a:lnSpc>
                <a:spcPct val="115000"/>
              </a:lnSpc>
              <a:spcBef>
                <a:spcPts val="0"/>
              </a:spcBef>
              <a:spcAft>
                <a:spcPts val="0"/>
              </a:spcAft>
              <a:buClr>
                <a:srgbClr val="434343"/>
              </a:buClr>
              <a:buSzPts val="1400"/>
              <a:buFont typeface="Helvetica Neue"/>
              <a:buChar char="●"/>
            </a:pPr>
            <a:r>
              <a:rPr lang="en">
                <a:solidFill>
                  <a:srgbClr val="434343"/>
                </a:solidFill>
                <a:latin typeface="Helvetica Neue"/>
                <a:ea typeface="Helvetica Neue"/>
                <a:cs typeface="Helvetica Neue"/>
                <a:sym typeface="Helvetica Neue"/>
              </a:rPr>
              <a:t>Does not saturate (in +region)</a:t>
            </a:r>
            <a:endParaRPr>
              <a:solidFill>
                <a:srgbClr val="434343"/>
              </a:solidFill>
              <a:latin typeface="Helvetica Neue"/>
              <a:ea typeface="Helvetica Neue"/>
              <a:cs typeface="Helvetica Neue"/>
              <a:sym typeface="Helvetica Neue"/>
            </a:endParaRPr>
          </a:p>
        </p:txBody>
      </p:sp>
      <p:sp>
        <p:nvSpPr>
          <p:cNvPr id="187" name="Google Shape;187;p30"/>
          <p:cNvSpPr txBox="1"/>
          <p:nvPr/>
        </p:nvSpPr>
        <p:spPr>
          <a:xfrm>
            <a:off x="46033" y="4875300"/>
            <a:ext cx="3386400" cy="26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600">
                <a:latin typeface="Helvetica Neue"/>
                <a:ea typeface="Helvetica Neue"/>
                <a:cs typeface="Helvetica Neue"/>
                <a:sym typeface="Helvetica Neue"/>
              </a:rPr>
              <a:t>Image source: </a:t>
            </a:r>
            <a:r>
              <a:rPr i="1" lang="en" sz="600" u="sng">
                <a:solidFill>
                  <a:srgbClr val="365F91"/>
                </a:solidFill>
                <a:latin typeface="Helvetica Neue"/>
                <a:ea typeface="Helvetica Neue"/>
                <a:cs typeface="Helvetica Neue"/>
                <a:sym typeface="Helvetica Neue"/>
                <a:hlinkClick r:id="rId3"/>
              </a:rPr>
              <a:t>medium</a:t>
            </a:r>
            <a:endParaRPr i="1" sz="600">
              <a:solidFill>
                <a:srgbClr val="365F91"/>
              </a:solidFill>
              <a:latin typeface="Helvetica Neue"/>
              <a:ea typeface="Helvetica Neue"/>
              <a:cs typeface="Helvetica Neue"/>
              <a:sym typeface="Helvetica Neue"/>
            </a:endParaRPr>
          </a:p>
        </p:txBody>
      </p:sp>
      <p:pic>
        <p:nvPicPr>
          <p:cNvPr id="188" name="Google Shape;188;p30"/>
          <p:cNvPicPr preferRelativeResize="0"/>
          <p:nvPr/>
        </p:nvPicPr>
        <p:blipFill rotWithShape="1">
          <a:blip r:embed="rId4">
            <a:alphaModFix/>
          </a:blip>
          <a:srcRect b="7475" l="0" r="0" t="7475"/>
          <a:stretch/>
        </p:blipFill>
        <p:spPr>
          <a:xfrm>
            <a:off x="2270887" y="2506276"/>
            <a:ext cx="4602226" cy="2094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t>
            </a:r>
            <a:r>
              <a:rPr lang="en"/>
              <a:t>LU function</a:t>
            </a:r>
            <a:endParaRPr/>
          </a:p>
        </p:txBody>
      </p:sp>
      <p:sp>
        <p:nvSpPr>
          <p:cNvPr id="194" name="Google Shape;194;p31"/>
          <p:cNvSpPr txBox="1"/>
          <p:nvPr/>
        </p:nvSpPr>
        <p:spPr>
          <a:xfrm>
            <a:off x="4488300" y="1165800"/>
            <a:ext cx="4344000" cy="8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434343"/>
                </a:solidFill>
                <a:latin typeface="Helvetica Neue"/>
                <a:ea typeface="Helvetica Neue"/>
                <a:cs typeface="Helvetica Neue"/>
                <a:sym typeface="Helvetica Neue"/>
              </a:rPr>
              <a:t>Drawbacks</a:t>
            </a:r>
            <a:endParaRPr>
              <a:solidFill>
                <a:srgbClr val="434343"/>
              </a:solidFill>
              <a:latin typeface="Helvetica Neue"/>
              <a:ea typeface="Helvetica Neue"/>
              <a:cs typeface="Helvetica Neue"/>
              <a:sym typeface="Helvetica Neue"/>
            </a:endParaRPr>
          </a:p>
          <a:p>
            <a:pPr indent="-317500" lvl="0" marL="457200" rtl="0" algn="l">
              <a:lnSpc>
                <a:spcPct val="115000"/>
              </a:lnSpc>
              <a:spcBef>
                <a:spcPts val="1000"/>
              </a:spcBef>
              <a:spcAft>
                <a:spcPts val="0"/>
              </a:spcAft>
              <a:buClr>
                <a:srgbClr val="434343"/>
              </a:buClr>
              <a:buSzPts val="1400"/>
              <a:buFont typeface="Helvetica Neue"/>
              <a:buChar char="●"/>
            </a:pPr>
            <a:r>
              <a:rPr lang="en">
                <a:solidFill>
                  <a:srgbClr val="434343"/>
                </a:solidFill>
                <a:latin typeface="Helvetica Neue"/>
                <a:ea typeface="Helvetica Neue"/>
                <a:cs typeface="Helvetica Neue"/>
                <a:sym typeface="Helvetica Neue"/>
              </a:rPr>
              <a:t>Computation requires exp()</a:t>
            </a:r>
            <a:endParaRPr>
              <a:solidFill>
                <a:srgbClr val="434343"/>
              </a:solidFill>
              <a:latin typeface="Helvetica Neue"/>
              <a:ea typeface="Helvetica Neue"/>
              <a:cs typeface="Helvetica Neue"/>
              <a:sym typeface="Helvetica Neue"/>
            </a:endParaRPr>
          </a:p>
        </p:txBody>
      </p:sp>
      <p:sp>
        <p:nvSpPr>
          <p:cNvPr id="195" name="Google Shape;195;p31"/>
          <p:cNvSpPr txBox="1"/>
          <p:nvPr/>
        </p:nvSpPr>
        <p:spPr>
          <a:xfrm>
            <a:off x="417300" y="1165800"/>
            <a:ext cx="3941700" cy="2046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434343"/>
              </a:buClr>
              <a:buSzPts val="1400"/>
              <a:buFont typeface="Helvetica Neue"/>
              <a:buChar char="●"/>
            </a:pPr>
            <a:r>
              <a:rPr lang="en">
                <a:solidFill>
                  <a:srgbClr val="434343"/>
                </a:solidFill>
                <a:latin typeface="Helvetica Neue"/>
                <a:ea typeface="Helvetica Neue"/>
                <a:cs typeface="Helvetica Neue"/>
                <a:sym typeface="Helvetica Neue"/>
              </a:rPr>
              <a:t>ELU function tend to converge cost to zero faster and produce more accurate results</a:t>
            </a:r>
            <a:endParaRPr>
              <a:solidFill>
                <a:srgbClr val="434343"/>
              </a:solidFill>
              <a:latin typeface="Helvetica Neue"/>
              <a:ea typeface="Helvetica Neue"/>
              <a:cs typeface="Helvetica Neue"/>
              <a:sym typeface="Helvetica Neue"/>
            </a:endParaRPr>
          </a:p>
          <a:p>
            <a:pPr indent="-317500" lvl="0" marL="457200" rtl="0" algn="l">
              <a:spcBef>
                <a:spcPts val="0"/>
              </a:spcBef>
              <a:spcAft>
                <a:spcPts val="0"/>
              </a:spcAft>
              <a:buClr>
                <a:srgbClr val="434343"/>
              </a:buClr>
              <a:buSzPts val="1400"/>
              <a:buFont typeface="Helvetica Neue"/>
              <a:buChar char="●"/>
            </a:pPr>
            <a:r>
              <a:rPr lang="en">
                <a:solidFill>
                  <a:srgbClr val="434343"/>
                </a:solidFill>
                <a:latin typeface="Helvetica Neue"/>
                <a:ea typeface="Helvetica Neue"/>
                <a:cs typeface="Helvetica Neue"/>
                <a:sym typeface="Helvetica Neue"/>
              </a:rPr>
              <a:t>Closer to zero mean outputs</a:t>
            </a:r>
            <a:endParaRPr>
              <a:solidFill>
                <a:srgbClr val="434343"/>
              </a:solidFill>
              <a:latin typeface="Helvetica Neue"/>
              <a:ea typeface="Helvetica Neue"/>
              <a:cs typeface="Helvetica Neue"/>
              <a:sym typeface="Helvetica Neue"/>
            </a:endParaRPr>
          </a:p>
          <a:p>
            <a:pPr indent="-317500" lvl="0" marL="457200" rtl="0" algn="l">
              <a:spcBef>
                <a:spcPts val="0"/>
              </a:spcBef>
              <a:spcAft>
                <a:spcPts val="0"/>
              </a:spcAft>
              <a:buClr>
                <a:srgbClr val="434343"/>
              </a:buClr>
              <a:buSzPts val="1400"/>
              <a:buFont typeface="Helvetica Neue"/>
              <a:buChar char="●"/>
            </a:pPr>
            <a:r>
              <a:rPr lang="en">
                <a:solidFill>
                  <a:srgbClr val="434343"/>
                </a:solidFill>
                <a:latin typeface="Helvetica Neue"/>
                <a:ea typeface="Helvetica Neue"/>
                <a:cs typeface="Helvetica Neue"/>
                <a:sym typeface="Helvetica Neue"/>
              </a:rPr>
              <a:t>Has a extra alpha constant which should be positive number</a:t>
            </a:r>
            <a:endParaRPr>
              <a:solidFill>
                <a:srgbClr val="434343"/>
              </a:solidFill>
              <a:latin typeface="Helvetica Neue"/>
              <a:ea typeface="Helvetica Neue"/>
              <a:cs typeface="Helvetica Neue"/>
              <a:sym typeface="Helvetica Neue"/>
            </a:endParaRPr>
          </a:p>
          <a:p>
            <a:pPr indent="-317500" lvl="0" marL="457200" rtl="0" algn="l">
              <a:spcBef>
                <a:spcPts val="0"/>
              </a:spcBef>
              <a:spcAft>
                <a:spcPts val="0"/>
              </a:spcAft>
              <a:buClr>
                <a:srgbClr val="434343"/>
              </a:buClr>
              <a:buSzPts val="1400"/>
              <a:buFont typeface="Helvetica Neue"/>
              <a:buChar char="●"/>
            </a:pPr>
            <a:r>
              <a:rPr lang="en">
                <a:solidFill>
                  <a:srgbClr val="434343"/>
                </a:solidFill>
                <a:latin typeface="Helvetica Neue"/>
                <a:ea typeface="Helvetica Neue"/>
                <a:cs typeface="Helvetica Neue"/>
                <a:sym typeface="Helvetica Neue"/>
              </a:rPr>
              <a:t>ELU is very similar to RELU except negative inputs</a:t>
            </a:r>
            <a:endParaRPr>
              <a:solidFill>
                <a:srgbClr val="434343"/>
              </a:solidFill>
              <a:latin typeface="Helvetica Neue"/>
              <a:ea typeface="Helvetica Neue"/>
              <a:cs typeface="Helvetica Neue"/>
              <a:sym typeface="Helvetica Neue"/>
            </a:endParaRPr>
          </a:p>
          <a:p>
            <a:pPr indent="-317500" lvl="0" marL="457200" rtl="0" algn="l">
              <a:spcBef>
                <a:spcPts val="0"/>
              </a:spcBef>
              <a:spcAft>
                <a:spcPts val="0"/>
              </a:spcAft>
              <a:buClr>
                <a:srgbClr val="434343"/>
              </a:buClr>
              <a:buSzPts val="1400"/>
              <a:buFont typeface="Helvetica Neue"/>
              <a:buChar char="●"/>
            </a:pPr>
            <a:r>
              <a:rPr lang="en">
                <a:solidFill>
                  <a:srgbClr val="434343"/>
                </a:solidFill>
                <a:latin typeface="Helvetica Neue"/>
                <a:ea typeface="Helvetica Neue"/>
                <a:cs typeface="Helvetica Neue"/>
                <a:sym typeface="Helvetica Neue"/>
              </a:rPr>
              <a:t>Have all advantages of ReLU</a:t>
            </a:r>
            <a:endParaRPr>
              <a:solidFill>
                <a:srgbClr val="434343"/>
              </a:solidFill>
              <a:latin typeface="Helvetica Neue"/>
              <a:ea typeface="Helvetica Neue"/>
              <a:cs typeface="Helvetica Neue"/>
              <a:sym typeface="Helvetica Neue"/>
            </a:endParaRPr>
          </a:p>
        </p:txBody>
      </p:sp>
      <p:sp>
        <p:nvSpPr>
          <p:cNvPr id="196" name="Google Shape;196;p31"/>
          <p:cNvSpPr txBox="1"/>
          <p:nvPr/>
        </p:nvSpPr>
        <p:spPr>
          <a:xfrm>
            <a:off x="46033" y="4875300"/>
            <a:ext cx="3386400" cy="26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600">
                <a:latin typeface="Helvetica Neue"/>
                <a:ea typeface="Helvetica Neue"/>
                <a:cs typeface="Helvetica Neue"/>
                <a:sym typeface="Helvetica Neue"/>
              </a:rPr>
              <a:t>Image source: </a:t>
            </a:r>
            <a:r>
              <a:rPr i="1" lang="en" sz="600" u="sng">
                <a:solidFill>
                  <a:srgbClr val="365F91"/>
                </a:solidFill>
                <a:latin typeface="Helvetica Neue"/>
                <a:ea typeface="Helvetica Neue"/>
                <a:cs typeface="Helvetica Neue"/>
                <a:sym typeface="Helvetica Neue"/>
                <a:hlinkClick r:id="rId3"/>
              </a:rPr>
              <a:t>medium</a:t>
            </a:r>
            <a:endParaRPr i="1" sz="600">
              <a:solidFill>
                <a:srgbClr val="365F91"/>
              </a:solidFill>
              <a:latin typeface="Helvetica Neue"/>
              <a:ea typeface="Helvetica Neue"/>
              <a:cs typeface="Helvetica Neue"/>
              <a:sym typeface="Helvetica Neue"/>
            </a:endParaRPr>
          </a:p>
        </p:txBody>
      </p:sp>
      <p:pic>
        <p:nvPicPr>
          <p:cNvPr id="197" name="Google Shape;197;p31"/>
          <p:cNvPicPr preferRelativeResize="0"/>
          <p:nvPr/>
        </p:nvPicPr>
        <p:blipFill rotWithShape="1">
          <a:blip r:embed="rId4">
            <a:alphaModFix/>
          </a:blip>
          <a:srcRect b="5931" l="0" r="0" t="5931"/>
          <a:stretch/>
        </p:blipFill>
        <p:spPr>
          <a:xfrm>
            <a:off x="2270887" y="2582476"/>
            <a:ext cx="4602226" cy="2094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Topics you have covered in week 2 videos</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Feed forward</a:t>
            </a:r>
            <a:endParaRPr/>
          </a:p>
          <a:p>
            <a:pPr indent="-342900" lvl="0" marL="457200" rtl="0" algn="l">
              <a:spcBef>
                <a:spcPts val="0"/>
              </a:spcBef>
              <a:spcAft>
                <a:spcPts val="0"/>
              </a:spcAft>
              <a:buSzPts val="1800"/>
              <a:buChar char="●"/>
            </a:pPr>
            <a:r>
              <a:rPr lang="en"/>
              <a:t>Back propagation</a:t>
            </a:r>
            <a:endParaRPr/>
          </a:p>
          <a:p>
            <a:pPr indent="-342900" lvl="0" marL="457200" rtl="0" algn="l">
              <a:spcBef>
                <a:spcPts val="0"/>
              </a:spcBef>
              <a:spcAft>
                <a:spcPts val="0"/>
              </a:spcAft>
              <a:buSzPts val="1800"/>
              <a:buChar char="●"/>
            </a:pPr>
            <a:r>
              <a:rPr lang="en"/>
              <a:t>Fully connected layer - forward pass</a:t>
            </a:r>
            <a:endParaRPr/>
          </a:p>
          <a:p>
            <a:pPr indent="-342900" lvl="0" marL="457200" rtl="0" algn="l">
              <a:spcBef>
                <a:spcPts val="0"/>
              </a:spcBef>
              <a:spcAft>
                <a:spcPts val="0"/>
              </a:spcAft>
              <a:buSzPts val="1800"/>
              <a:buChar char="●"/>
            </a:pPr>
            <a:r>
              <a:rPr lang="en"/>
              <a:t>Fully connected layer - backward pass</a:t>
            </a:r>
            <a:endParaRPr/>
          </a:p>
          <a:p>
            <a:pPr indent="-342900" lvl="0" marL="457200" rtl="0" algn="l">
              <a:spcBef>
                <a:spcPts val="0"/>
              </a:spcBef>
              <a:spcAft>
                <a:spcPts val="0"/>
              </a:spcAft>
              <a:buSzPts val="1800"/>
              <a:buChar char="●"/>
            </a:pPr>
            <a:r>
              <a:rPr lang="en"/>
              <a:t>Activation functions</a:t>
            </a:r>
            <a:endParaRPr/>
          </a:p>
          <a:p>
            <a:pPr indent="-342900" lvl="0" marL="457200" rtl="0" algn="l">
              <a:spcBef>
                <a:spcPts val="0"/>
              </a:spcBef>
              <a:spcAft>
                <a:spcPts val="0"/>
              </a:spcAft>
              <a:buSzPts val="1800"/>
              <a:buChar char="●"/>
            </a:pPr>
            <a:r>
              <a:rPr lang="en"/>
              <a:t>Activation functions in practice</a:t>
            </a:r>
            <a:endParaRPr/>
          </a:p>
          <a:p>
            <a:pPr indent="-342900" lvl="0" marL="457200" rtl="0" algn="l">
              <a:spcBef>
                <a:spcPts val="0"/>
              </a:spcBef>
              <a:spcAft>
                <a:spcPts val="0"/>
              </a:spcAft>
              <a:buSzPts val="1800"/>
              <a:buChar char="●"/>
            </a:pPr>
            <a:r>
              <a:rPr lang="en"/>
              <a:t>Softmax</a:t>
            </a:r>
            <a:endParaRPr/>
          </a:p>
          <a:p>
            <a:pPr indent="-342900" lvl="0" marL="457200" rtl="0" algn="l">
              <a:spcBef>
                <a:spcPts val="0"/>
              </a:spcBef>
              <a:spcAft>
                <a:spcPts val="0"/>
              </a:spcAft>
              <a:buSzPts val="1800"/>
              <a:buChar char="●"/>
            </a:pPr>
            <a:r>
              <a:rPr lang="en"/>
              <a:t>Cross entropy loss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32"/>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365F91"/>
                </a:solidFill>
              </a:rPr>
              <a:t>Fully</a:t>
            </a:r>
            <a:r>
              <a:rPr b="1" lang="en">
                <a:solidFill>
                  <a:srgbClr val="365F91"/>
                </a:solidFill>
              </a:rPr>
              <a:t>-</a:t>
            </a:r>
            <a:r>
              <a:rPr b="1" lang="en">
                <a:solidFill>
                  <a:srgbClr val="365F91"/>
                </a:solidFill>
              </a:rPr>
              <a:t>connected</a:t>
            </a:r>
            <a:r>
              <a:rPr lang="en"/>
              <a:t> </a:t>
            </a:r>
            <a:r>
              <a:rPr lang="en">
                <a:solidFill>
                  <a:srgbClr val="039BE5"/>
                </a:solidFill>
                <a:latin typeface="Helvetica Neue Light"/>
                <a:ea typeface="Helvetica Neue Light"/>
                <a:cs typeface="Helvetica Neue Light"/>
                <a:sym typeface="Helvetica Neue Light"/>
              </a:rPr>
              <a:t>layer</a:t>
            </a:r>
            <a:endParaRPr>
              <a:solidFill>
                <a:srgbClr val="039BE5"/>
              </a:solidFill>
              <a:latin typeface="Helvetica Neue Light"/>
              <a:ea typeface="Helvetica Neue Light"/>
              <a:cs typeface="Helvetica Neue Light"/>
              <a:sym typeface="Helvetica Neue 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Fully connected layer</a:t>
            </a:r>
            <a:endParaRPr/>
          </a:p>
        </p:txBody>
      </p:sp>
      <p:grpSp>
        <p:nvGrpSpPr>
          <p:cNvPr id="208" name="Google Shape;208;p33"/>
          <p:cNvGrpSpPr/>
          <p:nvPr/>
        </p:nvGrpSpPr>
        <p:grpSpPr>
          <a:xfrm>
            <a:off x="2530379" y="1631951"/>
            <a:ext cx="2691307" cy="3010817"/>
            <a:chOff x="3384773" y="2453042"/>
            <a:chExt cx="1943884" cy="2174660"/>
          </a:xfrm>
        </p:grpSpPr>
        <p:grpSp>
          <p:nvGrpSpPr>
            <p:cNvPr id="209" name="Google Shape;209;p33"/>
            <p:cNvGrpSpPr/>
            <p:nvPr/>
          </p:nvGrpSpPr>
          <p:grpSpPr>
            <a:xfrm>
              <a:off x="3384773" y="2453042"/>
              <a:ext cx="287700" cy="2174660"/>
              <a:chOff x="3384773" y="2453042"/>
              <a:chExt cx="287700" cy="2174660"/>
            </a:xfrm>
          </p:grpSpPr>
          <p:sp>
            <p:nvSpPr>
              <p:cNvPr id="210" name="Google Shape;210;p33"/>
              <p:cNvSpPr/>
              <p:nvPr/>
            </p:nvSpPr>
            <p:spPr>
              <a:xfrm>
                <a:off x="3384773" y="2453042"/>
                <a:ext cx="287700" cy="360000"/>
              </a:xfrm>
              <a:prstGeom prst="ellipse">
                <a:avLst/>
              </a:prstGeom>
              <a:solidFill>
                <a:srgbClr val="00B0F0"/>
              </a:solidFill>
              <a:ln cap="flat" cmpd="sng" w="9525">
                <a:solidFill>
                  <a:srgbClr val="333333"/>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8000"/>
                  </a:lnSpc>
                  <a:spcBef>
                    <a:spcPts val="0"/>
                  </a:spcBef>
                  <a:spcAft>
                    <a:spcPts val="0"/>
                  </a:spcAft>
                  <a:buNone/>
                </a:pPr>
                <a:r>
                  <a:t/>
                </a:r>
                <a:endParaRPr sz="2000">
                  <a:solidFill>
                    <a:srgbClr val="000000"/>
                  </a:solidFill>
                  <a:latin typeface="Arial"/>
                  <a:ea typeface="Arial"/>
                  <a:cs typeface="Arial"/>
                  <a:sym typeface="Arial"/>
                </a:endParaRPr>
              </a:p>
            </p:txBody>
          </p:sp>
          <p:sp>
            <p:nvSpPr>
              <p:cNvPr id="211" name="Google Shape;211;p33"/>
              <p:cNvSpPr/>
              <p:nvPr/>
            </p:nvSpPr>
            <p:spPr>
              <a:xfrm>
                <a:off x="3384773" y="2906707"/>
                <a:ext cx="287700" cy="360000"/>
              </a:xfrm>
              <a:prstGeom prst="ellipse">
                <a:avLst/>
              </a:prstGeom>
              <a:solidFill>
                <a:srgbClr val="00B0F0"/>
              </a:solidFill>
              <a:ln cap="flat" cmpd="sng" w="9525">
                <a:solidFill>
                  <a:srgbClr val="333333"/>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8000"/>
                  </a:lnSpc>
                  <a:spcBef>
                    <a:spcPts val="0"/>
                  </a:spcBef>
                  <a:spcAft>
                    <a:spcPts val="0"/>
                  </a:spcAft>
                  <a:buNone/>
                </a:pPr>
                <a:r>
                  <a:t/>
                </a:r>
                <a:endParaRPr sz="2000">
                  <a:solidFill>
                    <a:srgbClr val="000000"/>
                  </a:solidFill>
                  <a:latin typeface="Arial"/>
                  <a:ea typeface="Arial"/>
                  <a:cs typeface="Arial"/>
                  <a:sym typeface="Arial"/>
                </a:endParaRPr>
              </a:p>
            </p:txBody>
          </p:sp>
          <p:sp>
            <p:nvSpPr>
              <p:cNvPr id="212" name="Google Shape;212;p33"/>
              <p:cNvSpPr/>
              <p:nvPr/>
            </p:nvSpPr>
            <p:spPr>
              <a:xfrm>
                <a:off x="3384773" y="3360372"/>
                <a:ext cx="287700" cy="360000"/>
              </a:xfrm>
              <a:prstGeom prst="ellipse">
                <a:avLst/>
              </a:prstGeom>
              <a:solidFill>
                <a:srgbClr val="00B0F0"/>
              </a:solidFill>
              <a:ln cap="flat" cmpd="sng" w="9525">
                <a:solidFill>
                  <a:srgbClr val="333333"/>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8000"/>
                  </a:lnSpc>
                  <a:spcBef>
                    <a:spcPts val="0"/>
                  </a:spcBef>
                  <a:spcAft>
                    <a:spcPts val="0"/>
                  </a:spcAft>
                  <a:buNone/>
                </a:pPr>
                <a:r>
                  <a:t/>
                </a:r>
                <a:endParaRPr sz="2000">
                  <a:solidFill>
                    <a:srgbClr val="000000"/>
                  </a:solidFill>
                  <a:latin typeface="Arial"/>
                  <a:ea typeface="Arial"/>
                  <a:cs typeface="Arial"/>
                  <a:sym typeface="Arial"/>
                </a:endParaRPr>
              </a:p>
            </p:txBody>
          </p:sp>
          <p:sp>
            <p:nvSpPr>
              <p:cNvPr id="213" name="Google Shape;213;p33"/>
              <p:cNvSpPr/>
              <p:nvPr/>
            </p:nvSpPr>
            <p:spPr>
              <a:xfrm>
                <a:off x="3384773" y="3814037"/>
                <a:ext cx="287700" cy="360000"/>
              </a:xfrm>
              <a:prstGeom prst="ellipse">
                <a:avLst/>
              </a:prstGeom>
              <a:solidFill>
                <a:srgbClr val="00B0F0"/>
              </a:solidFill>
              <a:ln cap="flat" cmpd="sng" w="9525">
                <a:solidFill>
                  <a:srgbClr val="333333"/>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8000"/>
                  </a:lnSpc>
                  <a:spcBef>
                    <a:spcPts val="0"/>
                  </a:spcBef>
                  <a:spcAft>
                    <a:spcPts val="0"/>
                  </a:spcAft>
                  <a:buNone/>
                </a:pPr>
                <a:r>
                  <a:t/>
                </a:r>
                <a:endParaRPr sz="2000">
                  <a:solidFill>
                    <a:srgbClr val="000000"/>
                  </a:solidFill>
                  <a:latin typeface="Arial"/>
                  <a:ea typeface="Arial"/>
                  <a:cs typeface="Arial"/>
                  <a:sym typeface="Arial"/>
                </a:endParaRPr>
              </a:p>
            </p:txBody>
          </p:sp>
          <p:sp>
            <p:nvSpPr>
              <p:cNvPr id="214" name="Google Shape;214;p33"/>
              <p:cNvSpPr/>
              <p:nvPr/>
            </p:nvSpPr>
            <p:spPr>
              <a:xfrm>
                <a:off x="3384773" y="4267702"/>
                <a:ext cx="287700" cy="360000"/>
              </a:xfrm>
              <a:prstGeom prst="ellipse">
                <a:avLst/>
              </a:prstGeom>
              <a:solidFill>
                <a:srgbClr val="00B0F0"/>
              </a:solidFill>
              <a:ln cap="flat" cmpd="sng" w="9525">
                <a:solidFill>
                  <a:srgbClr val="333333"/>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8000"/>
                  </a:lnSpc>
                  <a:spcBef>
                    <a:spcPts val="0"/>
                  </a:spcBef>
                  <a:spcAft>
                    <a:spcPts val="0"/>
                  </a:spcAft>
                  <a:buNone/>
                </a:pPr>
                <a:r>
                  <a:t/>
                </a:r>
                <a:endParaRPr sz="2000">
                  <a:solidFill>
                    <a:srgbClr val="000000"/>
                  </a:solidFill>
                  <a:latin typeface="Arial"/>
                  <a:ea typeface="Arial"/>
                  <a:cs typeface="Arial"/>
                  <a:sym typeface="Arial"/>
                </a:endParaRPr>
              </a:p>
            </p:txBody>
          </p:sp>
        </p:grpSp>
        <p:grpSp>
          <p:nvGrpSpPr>
            <p:cNvPr id="215" name="Google Shape;215;p33"/>
            <p:cNvGrpSpPr/>
            <p:nvPr/>
          </p:nvGrpSpPr>
          <p:grpSpPr>
            <a:xfrm>
              <a:off x="5040957" y="2679875"/>
              <a:ext cx="287700" cy="1720995"/>
              <a:chOff x="5040957" y="2546667"/>
              <a:chExt cx="287700" cy="1720995"/>
            </a:xfrm>
          </p:grpSpPr>
          <p:sp>
            <p:nvSpPr>
              <p:cNvPr id="216" name="Google Shape;216;p33"/>
              <p:cNvSpPr/>
              <p:nvPr/>
            </p:nvSpPr>
            <p:spPr>
              <a:xfrm>
                <a:off x="5040957" y="2546667"/>
                <a:ext cx="287700" cy="360000"/>
              </a:xfrm>
              <a:prstGeom prst="ellipse">
                <a:avLst/>
              </a:prstGeom>
              <a:solidFill>
                <a:srgbClr val="365F91"/>
              </a:solidFill>
              <a:ln cap="flat" cmpd="sng" w="9525">
                <a:solidFill>
                  <a:srgbClr val="333333"/>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8000"/>
                  </a:lnSpc>
                  <a:spcBef>
                    <a:spcPts val="0"/>
                  </a:spcBef>
                  <a:spcAft>
                    <a:spcPts val="0"/>
                  </a:spcAft>
                  <a:buNone/>
                </a:pPr>
                <a:r>
                  <a:t/>
                </a:r>
                <a:endParaRPr sz="2000">
                  <a:solidFill>
                    <a:srgbClr val="000000"/>
                  </a:solidFill>
                  <a:latin typeface="Arial"/>
                  <a:ea typeface="Arial"/>
                  <a:cs typeface="Arial"/>
                  <a:sym typeface="Arial"/>
                </a:endParaRPr>
              </a:p>
            </p:txBody>
          </p:sp>
          <p:sp>
            <p:nvSpPr>
              <p:cNvPr id="217" name="Google Shape;217;p33"/>
              <p:cNvSpPr/>
              <p:nvPr/>
            </p:nvSpPr>
            <p:spPr>
              <a:xfrm>
                <a:off x="5040957" y="3000332"/>
                <a:ext cx="287700" cy="360000"/>
              </a:xfrm>
              <a:prstGeom prst="ellipse">
                <a:avLst/>
              </a:prstGeom>
              <a:solidFill>
                <a:srgbClr val="365F91"/>
              </a:solidFill>
              <a:ln cap="flat" cmpd="sng" w="9525">
                <a:solidFill>
                  <a:srgbClr val="333333"/>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8000"/>
                  </a:lnSpc>
                  <a:spcBef>
                    <a:spcPts val="0"/>
                  </a:spcBef>
                  <a:spcAft>
                    <a:spcPts val="0"/>
                  </a:spcAft>
                  <a:buNone/>
                </a:pPr>
                <a:r>
                  <a:t/>
                </a:r>
                <a:endParaRPr sz="2000">
                  <a:solidFill>
                    <a:srgbClr val="000000"/>
                  </a:solidFill>
                  <a:latin typeface="Arial"/>
                  <a:ea typeface="Arial"/>
                  <a:cs typeface="Arial"/>
                  <a:sym typeface="Arial"/>
                </a:endParaRPr>
              </a:p>
            </p:txBody>
          </p:sp>
          <p:sp>
            <p:nvSpPr>
              <p:cNvPr id="218" name="Google Shape;218;p33"/>
              <p:cNvSpPr/>
              <p:nvPr/>
            </p:nvSpPr>
            <p:spPr>
              <a:xfrm>
                <a:off x="5040957" y="3453997"/>
                <a:ext cx="287700" cy="360000"/>
              </a:xfrm>
              <a:prstGeom prst="ellipse">
                <a:avLst/>
              </a:prstGeom>
              <a:solidFill>
                <a:srgbClr val="365F91"/>
              </a:solidFill>
              <a:ln cap="flat" cmpd="sng" w="9525">
                <a:solidFill>
                  <a:srgbClr val="333333"/>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8000"/>
                  </a:lnSpc>
                  <a:spcBef>
                    <a:spcPts val="0"/>
                  </a:spcBef>
                  <a:spcAft>
                    <a:spcPts val="0"/>
                  </a:spcAft>
                  <a:buNone/>
                </a:pPr>
                <a:r>
                  <a:t/>
                </a:r>
                <a:endParaRPr sz="2000">
                  <a:solidFill>
                    <a:srgbClr val="000000"/>
                  </a:solidFill>
                  <a:latin typeface="Arial"/>
                  <a:ea typeface="Arial"/>
                  <a:cs typeface="Arial"/>
                  <a:sym typeface="Arial"/>
                </a:endParaRPr>
              </a:p>
            </p:txBody>
          </p:sp>
          <p:sp>
            <p:nvSpPr>
              <p:cNvPr id="219" name="Google Shape;219;p33"/>
              <p:cNvSpPr/>
              <p:nvPr/>
            </p:nvSpPr>
            <p:spPr>
              <a:xfrm>
                <a:off x="5040957" y="3907662"/>
                <a:ext cx="287700" cy="360000"/>
              </a:xfrm>
              <a:prstGeom prst="ellipse">
                <a:avLst/>
              </a:prstGeom>
              <a:solidFill>
                <a:srgbClr val="365F91"/>
              </a:solidFill>
              <a:ln cap="flat" cmpd="sng" w="9525">
                <a:solidFill>
                  <a:srgbClr val="333333"/>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8000"/>
                  </a:lnSpc>
                  <a:spcBef>
                    <a:spcPts val="0"/>
                  </a:spcBef>
                  <a:spcAft>
                    <a:spcPts val="0"/>
                  </a:spcAft>
                  <a:buNone/>
                </a:pPr>
                <a:r>
                  <a:t/>
                </a:r>
                <a:endParaRPr sz="2000">
                  <a:solidFill>
                    <a:srgbClr val="000000"/>
                  </a:solidFill>
                  <a:latin typeface="Arial"/>
                  <a:ea typeface="Arial"/>
                  <a:cs typeface="Arial"/>
                  <a:sym typeface="Arial"/>
                </a:endParaRPr>
              </a:p>
            </p:txBody>
          </p:sp>
        </p:grpSp>
        <p:cxnSp>
          <p:nvCxnSpPr>
            <p:cNvPr id="220" name="Google Shape;220;p33"/>
            <p:cNvCxnSpPr>
              <a:stCxn id="210" idx="6"/>
              <a:endCxn id="216" idx="2"/>
            </p:cNvCxnSpPr>
            <p:nvPr/>
          </p:nvCxnSpPr>
          <p:spPr>
            <a:xfrm>
              <a:off x="3672473" y="2633042"/>
              <a:ext cx="1368600" cy="226800"/>
            </a:xfrm>
            <a:prstGeom prst="straightConnector1">
              <a:avLst/>
            </a:prstGeom>
            <a:noFill/>
            <a:ln cap="flat" cmpd="sng" w="25400">
              <a:solidFill>
                <a:srgbClr val="003366"/>
              </a:solidFill>
              <a:prstDash val="solid"/>
              <a:round/>
              <a:headEnd len="sm" w="sm" type="none"/>
              <a:tailEnd len="sm" w="sm" type="none"/>
            </a:ln>
            <a:effectLst>
              <a:outerShdw blurRad="40000" rotWithShape="0" dir="5400000" dist="20000">
                <a:srgbClr val="000000">
                  <a:alpha val="37650"/>
                </a:srgbClr>
              </a:outerShdw>
            </a:effectLst>
          </p:spPr>
        </p:cxnSp>
        <p:cxnSp>
          <p:nvCxnSpPr>
            <p:cNvPr id="221" name="Google Shape;221;p33"/>
            <p:cNvCxnSpPr>
              <a:stCxn id="210" idx="6"/>
              <a:endCxn id="217" idx="2"/>
            </p:cNvCxnSpPr>
            <p:nvPr/>
          </p:nvCxnSpPr>
          <p:spPr>
            <a:xfrm>
              <a:off x="3672473" y="2633042"/>
              <a:ext cx="1368600" cy="680400"/>
            </a:xfrm>
            <a:prstGeom prst="straightConnector1">
              <a:avLst/>
            </a:prstGeom>
            <a:noFill/>
            <a:ln cap="flat" cmpd="sng" w="25400">
              <a:solidFill>
                <a:srgbClr val="003366"/>
              </a:solidFill>
              <a:prstDash val="solid"/>
              <a:round/>
              <a:headEnd len="sm" w="sm" type="none"/>
              <a:tailEnd len="sm" w="sm" type="none"/>
            </a:ln>
            <a:effectLst>
              <a:outerShdw blurRad="40000" rotWithShape="0" dir="5400000" dist="20000">
                <a:srgbClr val="000000">
                  <a:alpha val="37650"/>
                </a:srgbClr>
              </a:outerShdw>
            </a:effectLst>
          </p:spPr>
        </p:cxnSp>
        <p:cxnSp>
          <p:nvCxnSpPr>
            <p:cNvPr id="222" name="Google Shape;222;p33"/>
            <p:cNvCxnSpPr>
              <a:stCxn id="210" idx="6"/>
              <a:endCxn id="218" idx="2"/>
            </p:cNvCxnSpPr>
            <p:nvPr/>
          </p:nvCxnSpPr>
          <p:spPr>
            <a:xfrm>
              <a:off x="3672473" y="2633042"/>
              <a:ext cx="1368600" cy="1134000"/>
            </a:xfrm>
            <a:prstGeom prst="straightConnector1">
              <a:avLst/>
            </a:prstGeom>
            <a:noFill/>
            <a:ln cap="flat" cmpd="sng" w="25400">
              <a:solidFill>
                <a:srgbClr val="003366"/>
              </a:solidFill>
              <a:prstDash val="solid"/>
              <a:round/>
              <a:headEnd len="sm" w="sm" type="none"/>
              <a:tailEnd len="sm" w="sm" type="none"/>
            </a:ln>
            <a:effectLst>
              <a:outerShdw blurRad="40000" rotWithShape="0" dir="5400000" dist="20000">
                <a:srgbClr val="000000">
                  <a:alpha val="37650"/>
                </a:srgbClr>
              </a:outerShdw>
            </a:effectLst>
          </p:spPr>
        </p:cxnSp>
        <p:cxnSp>
          <p:nvCxnSpPr>
            <p:cNvPr id="223" name="Google Shape;223;p33"/>
            <p:cNvCxnSpPr>
              <a:stCxn id="210" idx="6"/>
              <a:endCxn id="219" idx="2"/>
            </p:cNvCxnSpPr>
            <p:nvPr/>
          </p:nvCxnSpPr>
          <p:spPr>
            <a:xfrm>
              <a:off x="3672473" y="2633042"/>
              <a:ext cx="1368600" cy="1587900"/>
            </a:xfrm>
            <a:prstGeom prst="straightConnector1">
              <a:avLst/>
            </a:prstGeom>
            <a:noFill/>
            <a:ln cap="flat" cmpd="sng" w="25400">
              <a:solidFill>
                <a:srgbClr val="003366"/>
              </a:solidFill>
              <a:prstDash val="solid"/>
              <a:round/>
              <a:headEnd len="sm" w="sm" type="none"/>
              <a:tailEnd len="sm" w="sm" type="none"/>
            </a:ln>
            <a:effectLst>
              <a:outerShdw blurRad="40000" rotWithShape="0" dir="5400000" dist="20000">
                <a:srgbClr val="000000">
                  <a:alpha val="37650"/>
                </a:srgbClr>
              </a:outerShdw>
            </a:effectLst>
          </p:spPr>
        </p:cxnSp>
        <p:cxnSp>
          <p:nvCxnSpPr>
            <p:cNvPr id="224" name="Google Shape;224;p33"/>
            <p:cNvCxnSpPr>
              <a:stCxn id="211" idx="6"/>
              <a:endCxn id="216" idx="2"/>
            </p:cNvCxnSpPr>
            <p:nvPr/>
          </p:nvCxnSpPr>
          <p:spPr>
            <a:xfrm flipH="1" rot="10800000">
              <a:off x="3672473" y="2859907"/>
              <a:ext cx="1368600" cy="226800"/>
            </a:xfrm>
            <a:prstGeom prst="straightConnector1">
              <a:avLst/>
            </a:prstGeom>
            <a:noFill/>
            <a:ln cap="flat" cmpd="sng" w="25400">
              <a:solidFill>
                <a:srgbClr val="9F0002"/>
              </a:solidFill>
              <a:prstDash val="solid"/>
              <a:round/>
              <a:headEnd len="sm" w="sm" type="none"/>
              <a:tailEnd len="sm" w="sm" type="none"/>
            </a:ln>
            <a:effectLst>
              <a:outerShdw blurRad="40000" rotWithShape="0" dir="5400000" dist="20000">
                <a:srgbClr val="000000">
                  <a:alpha val="37650"/>
                </a:srgbClr>
              </a:outerShdw>
            </a:effectLst>
          </p:spPr>
        </p:cxnSp>
        <p:cxnSp>
          <p:nvCxnSpPr>
            <p:cNvPr id="225" name="Google Shape;225;p33"/>
            <p:cNvCxnSpPr>
              <a:stCxn id="211" idx="6"/>
              <a:endCxn id="217" idx="2"/>
            </p:cNvCxnSpPr>
            <p:nvPr/>
          </p:nvCxnSpPr>
          <p:spPr>
            <a:xfrm>
              <a:off x="3672473" y="3086707"/>
              <a:ext cx="1368600" cy="226800"/>
            </a:xfrm>
            <a:prstGeom prst="straightConnector1">
              <a:avLst/>
            </a:prstGeom>
            <a:noFill/>
            <a:ln cap="flat" cmpd="sng" w="25400">
              <a:solidFill>
                <a:srgbClr val="9F0002"/>
              </a:solidFill>
              <a:prstDash val="solid"/>
              <a:round/>
              <a:headEnd len="sm" w="sm" type="none"/>
              <a:tailEnd len="sm" w="sm" type="none"/>
            </a:ln>
            <a:effectLst>
              <a:outerShdw blurRad="40000" rotWithShape="0" dir="5400000" dist="20000">
                <a:srgbClr val="000000">
                  <a:alpha val="37650"/>
                </a:srgbClr>
              </a:outerShdw>
            </a:effectLst>
          </p:spPr>
        </p:cxnSp>
        <p:cxnSp>
          <p:nvCxnSpPr>
            <p:cNvPr id="226" name="Google Shape;226;p33"/>
            <p:cNvCxnSpPr>
              <a:stCxn id="211" idx="6"/>
              <a:endCxn id="218" idx="2"/>
            </p:cNvCxnSpPr>
            <p:nvPr/>
          </p:nvCxnSpPr>
          <p:spPr>
            <a:xfrm>
              <a:off x="3672473" y="3086707"/>
              <a:ext cx="1368600" cy="680400"/>
            </a:xfrm>
            <a:prstGeom prst="straightConnector1">
              <a:avLst/>
            </a:prstGeom>
            <a:noFill/>
            <a:ln cap="flat" cmpd="sng" w="25400">
              <a:solidFill>
                <a:srgbClr val="9F0002"/>
              </a:solidFill>
              <a:prstDash val="solid"/>
              <a:round/>
              <a:headEnd len="sm" w="sm" type="none"/>
              <a:tailEnd len="sm" w="sm" type="none"/>
            </a:ln>
            <a:effectLst>
              <a:outerShdw blurRad="40000" rotWithShape="0" dir="5400000" dist="20000">
                <a:srgbClr val="000000">
                  <a:alpha val="37650"/>
                </a:srgbClr>
              </a:outerShdw>
            </a:effectLst>
          </p:spPr>
        </p:cxnSp>
        <p:cxnSp>
          <p:nvCxnSpPr>
            <p:cNvPr id="227" name="Google Shape;227;p33"/>
            <p:cNvCxnSpPr>
              <a:stCxn id="211" idx="6"/>
              <a:endCxn id="219" idx="2"/>
            </p:cNvCxnSpPr>
            <p:nvPr/>
          </p:nvCxnSpPr>
          <p:spPr>
            <a:xfrm>
              <a:off x="3672473" y="3086707"/>
              <a:ext cx="1368600" cy="1134000"/>
            </a:xfrm>
            <a:prstGeom prst="straightConnector1">
              <a:avLst/>
            </a:prstGeom>
            <a:noFill/>
            <a:ln cap="flat" cmpd="sng" w="25400">
              <a:solidFill>
                <a:srgbClr val="9F0002"/>
              </a:solidFill>
              <a:prstDash val="solid"/>
              <a:round/>
              <a:headEnd len="sm" w="sm" type="none"/>
              <a:tailEnd len="sm" w="sm" type="none"/>
            </a:ln>
            <a:effectLst>
              <a:outerShdw blurRad="40000" rotWithShape="0" dir="5400000" dist="20000">
                <a:srgbClr val="000000">
                  <a:alpha val="37650"/>
                </a:srgbClr>
              </a:outerShdw>
            </a:effectLst>
          </p:spPr>
        </p:cxnSp>
        <p:cxnSp>
          <p:nvCxnSpPr>
            <p:cNvPr id="228" name="Google Shape;228;p33"/>
            <p:cNvCxnSpPr>
              <a:stCxn id="212" idx="6"/>
              <a:endCxn id="216" idx="2"/>
            </p:cNvCxnSpPr>
            <p:nvPr/>
          </p:nvCxnSpPr>
          <p:spPr>
            <a:xfrm flipH="1" rot="10800000">
              <a:off x="3672473" y="2859972"/>
              <a:ext cx="1368600" cy="680400"/>
            </a:xfrm>
            <a:prstGeom prst="straightConnector1">
              <a:avLst/>
            </a:prstGeom>
            <a:noFill/>
            <a:ln cap="flat" cmpd="sng" w="25400">
              <a:solidFill>
                <a:srgbClr val="00ADEF"/>
              </a:solidFill>
              <a:prstDash val="solid"/>
              <a:round/>
              <a:headEnd len="sm" w="sm" type="none"/>
              <a:tailEnd len="sm" w="sm" type="none"/>
            </a:ln>
            <a:effectLst>
              <a:outerShdw blurRad="40000" rotWithShape="0" dir="5400000" dist="20000">
                <a:srgbClr val="000000">
                  <a:alpha val="37650"/>
                </a:srgbClr>
              </a:outerShdw>
            </a:effectLst>
          </p:spPr>
        </p:cxnSp>
        <p:cxnSp>
          <p:nvCxnSpPr>
            <p:cNvPr id="229" name="Google Shape;229;p33"/>
            <p:cNvCxnSpPr>
              <a:stCxn id="212" idx="6"/>
              <a:endCxn id="217" idx="2"/>
            </p:cNvCxnSpPr>
            <p:nvPr/>
          </p:nvCxnSpPr>
          <p:spPr>
            <a:xfrm flipH="1" rot="10800000">
              <a:off x="3672473" y="3313572"/>
              <a:ext cx="1368600" cy="226800"/>
            </a:xfrm>
            <a:prstGeom prst="straightConnector1">
              <a:avLst/>
            </a:prstGeom>
            <a:noFill/>
            <a:ln cap="flat" cmpd="sng" w="25400">
              <a:solidFill>
                <a:srgbClr val="00ADEF"/>
              </a:solidFill>
              <a:prstDash val="solid"/>
              <a:round/>
              <a:headEnd len="sm" w="sm" type="none"/>
              <a:tailEnd len="sm" w="sm" type="none"/>
            </a:ln>
            <a:effectLst>
              <a:outerShdw blurRad="40000" rotWithShape="0" dir="5400000" dist="20000">
                <a:srgbClr val="000000">
                  <a:alpha val="37650"/>
                </a:srgbClr>
              </a:outerShdw>
            </a:effectLst>
          </p:spPr>
        </p:cxnSp>
        <p:cxnSp>
          <p:nvCxnSpPr>
            <p:cNvPr id="230" name="Google Shape;230;p33"/>
            <p:cNvCxnSpPr>
              <a:stCxn id="212" idx="6"/>
              <a:endCxn id="218" idx="2"/>
            </p:cNvCxnSpPr>
            <p:nvPr/>
          </p:nvCxnSpPr>
          <p:spPr>
            <a:xfrm>
              <a:off x="3672473" y="3540372"/>
              <a:ext cx="1368600" cy="226800"/>
            </a:xfrm>
            <a:prstGeom prst="straightConnector1">
              <a:avLst/>
            </a:prstGeom>
            <a:noFill/>
            <a:ln cap="flat" cmpd="sng" w="25400">
              <a:solidFill>
                <a:srgbClr val="00ADEF"/>
              </a:solidFill>
              <a:prstDash val="solid"/>
              <a:round/>
              <a:headEnd len="sm" w="sm" type="none"/>
              <a:tailEnd len="sm" w="sm" type="none"/>
            </a:ln>
            <a:effectLst>
              <a:outerShdw blurRad="40000" rotWithShape="0" dir="5400000" dist="20000">
                <a:srgbClr val="000000">
                  <a:alpha val="37650"/>
                </a:srgbClr>
              </a:outerShdw>
            </a:effectLst>
          </p:spPr>
        </p:cxnSp>
        <p:cxnSp>
          <p:nvCxnSpPr>
            <p:cNvPr id="231" name="Google Shape;231;p33"/>
            <p:cNvCxnSpPr>
              <a:stCxn id="212" idx="6"/>
              <a:endCxn id="219" idx="2"/>
            </p:cNvCxnSpPr>
            <p:nvPr/>
          </p:nvCxnSpPr>
          <p:spPr>
            <a:xfrm>
              <a:off x="3672473" y="3540372"/>
              <a:ext cx="1368600" cy="680400"/>
            </a:xfrm>
            <a:prstGeom prst="straightConnector1">
              <a:avLst/>
            </a:prstGeom>
            <a:noFill/>
            <a:ln cap="flat" cmpd="sng" w="25400">
              <a:solidFill>
                <a:srgbClr val="00ADEF"/>
              </a:solidFill>
              <a:prstDash val="solid"/>
              <a:round/>
              <a:headEnd len="sm" w="sm" type="none"/>
              <a:tailEnd len="sm" w="sm" type="none"/>
            </a:ln>
            <a:effectLst>
              <a:outerShdw blurRad="40000" rotWithShape="0" dir="5400000" dist="20000">
                <a:srgbClr val="000000">
                  <a:alpha val="37650"/>
                </a:srgbClr>
              </a:outerShdw>
            </a:effectLst>
          </p:spPr>
        </p:cxnSp>
        <p:cxnSp>
          <p:nvCxnSpPr>
            <p:cNvPr id="232" name="Google Shape;232;p33"/>
            <p:cNvCxnSpPr>
              <a:stCxn id="213" idx="6"/>
              <a:endCxn id="216" idx="2"/>
            </p:cNvCxnSpPr>
            <p:nvPr/>
          </p:nvCxnSpPr>
          <p:spPr>
            <a:xfrm flipH="1" rot="10800000">
              <a:off x="3672473" y="2860037"/>
              <a:ext cx="1368600" cy="1134000"/>
            </a:xfrm>
            <a:prstGeom prst="straightConnector1">
              <a:avLst/>
            </a:prstGeom>
            <a:noFill/>
            <a:ln cap="flat" cmpd="sng" w="25400">
              <a:solidFill>
                <a:srgbClr val="FFC000"/>
              </a:solidFill>
              <a:prstDash val="solid"/>
              <a:round/>
              <a:headEnd len="sm" w="sm" type="none"/>
              <a:tailEnd len="sm" w="sm" type="none"/>
            </a:ln>
            <a:effectLst>
              <a:outerShdw blurRad="40000" rotWithShape="0" dir="5400000" dist="20000">
                <a:srgbClr val="000000">
                  <a:alpha val="37650"/>
                </a:srgbClr>
              </a:outerShdw>
            </a:effectLst>
          </p:spPr>
        </p:cxnSp>
        <p:cxnSp>
          <p:nvCxnSpPr>
            <p:cNvPr id="233" name="Google Shape;233;p33"/>
            <p:cNvCxnSpPr>
              <a:stCxn id="213" idx="6"/>
              <a:endCxn id="217" idx="2"/>
            </p:cNvCxnSpPr>
            <p:nvPr/>
          </p:nvCxnSpPr>
          <p:spPr>
            <a:xfrm flipH="1" rot="10800000">
              <a:off x="3672473" y="3313637"/>
              <a:ext cx="1368600" cy="680400"/>
            </a:xfrm>
            <a:prstGeom prst="straightConnector1">
              <a:avLst/>
            </a:prstGeom>
            <a:noFill/>
            <a:ln cap="flat" cmpd="sng" w="25400">
              <a:solidFill>
                <a:srgbClr val="FFC000"/>
              </a:solidFill>
              <a:prstDash val="solid"/>
              <a:round/>
              <a:headEnd len="sm" w="sm" type="none"/>
              <a:tailEnd len="sm" w="sm" type="none"/>
            </a:ln>
            <a:effectLst>
              <a:outerShdw blurRad="40000" rotWithShape="0" dir="5400000" dist="20000">
                <a:srgbClr val="000000">
                  <a:alpha val="37650"/>
                </a:srgbClr>
              </a:outerShdw>
            </a:effectLst>
          </p:spPr>
        </p:cxnSp>
        <p:cxnSp>
          <p:nvCxnSpPr>
            <p:cNvPr id="234" name="Google Shape;234;p33"/>
            <p:cNvCxnSpPr>
              <a:stCxn id="213" idx="6"/>
              <a:endCxn id="218" idx="2"/>
            </p:cNvCxnSpPr>
            <p:nvPr/>
          </p:nvCxnSpPr>
          <p:spPr>
            <a:xfrm flipH="1" rot="10800000">
              <a:off x="3672473" y="3767237"/>
              <a:ext cx="1368600" cy="226800"/>
            </a:xfrm>
            <a:prstGeom prst="straightConnector1">
              <a:avLst/>
            </a:prstGeom>
            <a:noFill/>
            <a:ln cap="flat" cmpd="sng" w="25400">
              <a:solidFill>
                <a:srgbClr val="FFC000"/>
              </a:solidFill>
              <a:prstDash val="solid"/>
              <a:round/>
              <a:headEnd len="sm" w="sm" type="none"/>
              <a:tailEnd len="sm" w="sm" type="none"/>
            </a:ln>
            <a:effectLst>
              <a:outerShdw blurRad="40000" rotWithShape="0" dir="5400000" dist="20000">
                <a:srgbClr val="000000">
                  <a:alpha val="37650"/>
                </a:srgbClr>
              </a:outerShdw>
            </a:effectLst>
          </p:spPr>
        </p:cxnSp>
        <p:cxnSp>
          <p:nvCxnSpPr>
            <p:cNvPr id="235" name="Google Shape;235;p33"/>
            <p:cNvCxnSpPr>
              <a:stCxn id="213" idx="6"/>
              <a:endCxn id="219" idx="2"/>
            </p:cNvCxnSpPr>
            <p:nvPr/>
          </p:nvCxnSpPr>
          <p:spPr>
            <a:xfrm>
              <a:off x="3672473" y="3994037"/>
              <a:ext cx="1368600" cy="226800"/>
            </a:xfrm>
            <a:prstGeom prst="straightConnector1">
              <a:avLst/>
            </a:prstGeom>
            <a:noFill/>
            <a:ln cap="flat" cmpd="sng" w="25400">
              <a:solidFill>
                <a:srgbClr val="FFC000"/>
              </a:solidFill>
              <a:prstDash val="solid"/>
              <a:round/>
              <a:headEnd len="sm" w="sm" type="none"/>
              <a:tailEnd len="sm" w="sm" type="none"/>
            </a:ln>
            <a:effectLst>
              <a:outerShdw blurRad="40000" rotWithShape="0" dir="5400000" dist="20000">
                <a:srgbClr val="000000">
                  <a:alpha val="37650"/>
                </a:srgbClr>
              </a:outerShdw>
            </a:effectLst>
          </p:spPr>
        </p:cxnSp>
        <p:cxnSp>
          <p:nvCxnSpPr>
            <p:cNvPr id="236" name="Google Shape;236;p33"/>
            <p:cNvCxnSpPr>
              <a:stCxn id="214" idx="6"/>
              <a:endCxn id="216" idx="2"/>
            </p:cNvCxnSpPr>
            <p:nvPr/>
          </p:nvCxnSpPr>
          <p:spPr>
            <a:xfrm flipH="1" rot="10800000">
              <a:off x="3672473" y="2859802"/>
              <a:ext cx="1368600" cy="1587900"/>
            </a:xfrm>
            <a:prstGeom prst="straightConnector1">
              <a:avLst/>
            </a:prstGeom>
            <a:noFill/>
            <a:ln cap="flat" cmpd="sng" w="25400">
              <a:solidFill>
                <a:srgbClr val="999999"/>
              </a:solidFill>
              <a:prstDash val="solid"/>
              <a:round/>
              <a:headEnd len="sm" w="sm" type="none"/>
              <a:tailEnd len="sm" w="sm" type="none"/>
            </a:ln>
            <a:effectLst>
              <a:outerShdw blurRad="40000" rotWithShape="0" dir="5400000" dist="20000">
                <a:srgbClr val="000000">
                  <a:alpha val="37650"/>
                </a:srgbClr>
              </a:outerShdw>
            </a:effectLst>
          </p:spPr>
        </p:cxnSp>
        <p:cxnSp>
          <p:nvCxnSpPr>
            <p:cNvPr id="237" name="Google Shape;237;p33"/>
            <p:cNvCxnSpPr>
              <a:stCxn id="214" idx="6"/>
              <a:endCxn id="217" idx="2"/>
            </p:cNvCxnSpPr>
            <p:nvPr/>
          </p:nvCxnSpPr>
          <p:spPr>
            <a:xfrm flipH="1" rot="10800000">
              <a:off x="3672473" y="3313702"/>
              <a:ext cx="1368600" cy="1134000"/>
            </a:xfrm>
            <a:prstGeom prst="straightConnector1">
              <a:avLst/>
            </a:prstGeom>
            <a:noFill/>
            <a:ln cap="flat" cmpd="sng" w="25400">
              <a:solidFill>
                <a:srgbClr val="999999"/>
              </a:solidFill>
              <a:prstDash val="solid"/>
              <a:round/>
              <a:headEnd len="sm" w="sm" type="none"/>
              <a:tailEnd len="sm" w="sm" type="none"/>
            </a:ln>
            <a:effectLst>
              <a:outerShdw blurRad="40000" rotWithShape="0" dir="5400000" dist="20000">
                <a:srgbClr val="000000">
                  <a:alpha val="37650"/>
                </a:srgbClr>
              </a:outerShdw>
            </a:effectLst>
          </p:spPr>
        </p:cxnSp>
        <p:cxnSp>
          <p:nvCxnSpPr>
            <p:cNvPr id="238" name="Google Shape;238;p33"/>
            <p:cNvCxnSpPr>
              <a:stCxn id="214" idx="6"/>
              <a:endCxn id="218" idx="2"/>
            </p:cNvCxnSpPr>
            <p:nvPr/>
          </p:nvCxnSpPr>
          <p:spPr>
            <a:xfrm flipH="1" rot="10800000">
              <a:off x="3672473" y="3767302"/>
              <a:ext cx="1368600" cy="680400"/>
            </a:xfrm>
            <a:prstGeom prst="straightConnector1">
              <a:avLst/>
            </a:prstGeom>
            <a:noFill/>
            <a:ln cap="flat" cmpd="sng" w="25400">
              <a:solidFill>
                <a:srgbClr val="999999"/>
              </a:solidFill>
              <a:prstDash val="solid"/>
              <a:round/>
              <a:headEnd len="sm" w="sm" type="none"/>
              <a:tailEnd len="sm" w="sm" type="none"/>
            </a:ln>
            <a:effectLst>
              <a:outerShdw blurRad="40000" rotWithShape="0" dir="5400000" dist="20000">
                <a:srgbClr val="000000">
                  <a:alpha val="37650"/>
                </a:srgbClr>
              </a:outerShdw>
            </a:effectLst>
          </p:spPr>
        </p:cxnSp>
        <p:cxnSp>
          <p:nvCxnSpPr>
            <p:cNvPr id="239" name="Google Shape;239;p33"/>
            <p:cNvCxnSpPr>
              <a:stCxn id="214" idx="6"/>
              <a:endCxn id="219" idx="2"/>
            </p:cNvCxnSpPr>
            <p:nvPr/>
          </p:nvCxnSpPr>
          <p:spPr>
            <a:xfrm flipH="1" rot="10800000">
              <a:off x="3672473" y="4220902"/>
              <a:ext cx="1368600" cy="226800"/>
            </a:xfrm>
            <a:prstGeom prst="straightConnector1">
              <a:avLst/>
            </a:prstGeom>
            <a:noFill/>
            <a:ln cap="flat" cmpd="sng" w="25400">
              <a:solidFill>
                <a:srgbClr val="999999"/>
              </a:solidFill>
              <a:prstDash val="solid"/>
              <a:round/>
              <a:headEnd len="sm" w="sm" type="none"/>
              <a:tailEnd len="sm" w="sm" type="none"/>
            </a:ln>
            <a:effectLst>
              <a:outerShdw blurRad="40000" rotWithShape="0" dir="5400000" dist="20000">
                <a:srgbClr val="000000">
                  <a:alpha val="37650"/>
                </a:srgbClr>
              </a:outerShdw>
            </a:effectLst>
          </p:spPr>
        </p:cxnSp>
      </p:grpSp>
      <p:sp>
        <p:nvSpPr>
          <p:cNvPr id="240" name="Google Shape;240;p33"/>
          <p:cNvSpPr txBox="1"/>
          <p:nvPr/>
        </p:nvSpPr>
        <p:spPr>
          <a:xfrm>
            <a:off x="1427903" y="2926097"/>
            <a:ext cx="950100" cy="422400"/>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300">
                <a:latin typeface="Arial"/>
                <a:ea typeface="Arial"/>
                <a:cs typeface="Arial"/>
                <a:sym typeface="Arial"/>
              </a:rPr>
              <a:t> </a:t>
            </a:r>
            <a:endParaRPr/>
          </a:p>
        </p:txBody>
      </p:sp>
      <p:sp>
        <p:nvSpPr>
          <p:cNvPr id="241" name="Google Shape;241;p33"/>
          <p:cNvSpPr txBox="1"/>
          <p:nvPr/>
        </p:nvSpPr>
        <p:spPr>
          <a:xfrm>
            <a:off x="5284101" y="2926097"/>
            <a:ext cx="950100" cy="422400"/>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300">
                <a:latin typeface="Arial"/>
                <a:ea typeface="Arial"/>
                <a:cs typeface="Arial"/>
                <a:sym typeface="Arial"/>
              </a:rPr>
              <a:t> </a:t>
            </a:r>
            <a:endParaRPr/>
          </a:p>
        </p:txBody>
      </p:sp>
      <p:sp>
        <p:nvSpPr>
          <p:cNvPr id="242" name="Google Shape;242;p33"/>
          <p:cNvSpPr txBox="1"/>
          <p:nvPr/>
        </p:nvSpPr>
        <p:spPr>
          <a:xfrm>
            <a:off x="3398155" y="1484397"/>
            <a:ext cx="1671000" cy="331800"/>
          </a:xfrm>
          <a:prstGeom prst="rect">
            <a:avLst/>
          </a:prstGeom>
          <a:blipFill rotWithShape="1">
            <a:blip r:embed="rId5">
              <a:alphaModFix/>
            </a:blip>
            <a:stretch>
              <a:fillRect b="-37657" l="0" r="-509" t="-22078"/>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300">
                <a:latin typeface="Arial"/>
                <a:ea typeface="Arial"/>
                <a:cs typeface="Arial"/>
                <a:sym typeface="Arial"/>
              </a:rPr>
              <a:t> </a:t>
            </a:r>
            <a:endParaRPr/>
          </a:p>
        </p:txBody>
      </p:sp>
      <p:sp>
        <p:nvSpPr>
          <p:cNvPr id="243" name="Google Shape;243;p33"/>
          <p:cNvSpPr/>
          <p:nvPr/>
        </p:nvSpPr>
        <p:spPr>
          <a:xfrm>
            <a:off x="3901244" y="1970872"/>
            <a:ext cx="281100" cy="173700"/>
          </a:xfrm>
          <a:prstGeom prst="rect">
            <a:avLst/>
          </a:pr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300">
                <a:latin typeface="Arial"/>
                <a:ea typeface="Arial"/>
                <a:cs typeface="Arial"/>
                <a:sym typeface="Arial"/>
              </a:rPr>
              <a:t> </a:t>
            </a:r>
            <a:endParaRPr/>
          </a:p>
        </p:txBody>
      </p:sp>
      <p:sp>
        <p:nvSpPr>
          <p:cNvPr id="244" name="Google Shape;244;p33"/>
          <p:cNvSpPr/>
          <p:nvPr/>
        </p:nvSpPr>
        <p:spPr>
          <a:xfrm>
            <a:off x="3900330" y="2244750"/>
            <a:ext cx="283200" cy="173700"/>
          </a:xfrm>
          <a:prstGeom prst="rect">
            <a:avLst/>
          </a:prstGeom>
          <a:blipFill rotWithShape="1">
            <a:blip r:embed="rId7">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300">
                <a:latin typeface="Arial"/>
                <a:ea typeface="Arial"/>
                <a:cs typeface="Arial"/>
                <a:sym typeface="Arial"/>
              </a:rPr>
              <a:t> </a:t>
            </a:r>
            <a:endParaRPr/>
          </a:p>
        </p:txBody>
      </p:sp>
      <p:sp>
        <p:nvSpPr>
          <p:cNvPr id="245" name="Google Shape;245;p33"/>
          <p:cNvSpPr/>
          <p:nvPr/>
        </p:nvSpPr>
        <p:spPr>
          <a:xfrm>
            <a:off x="3900330" y="2518628"/>
            <a:ext cx="283200" cy="173700"/>
          </a:xfrm>
          <a:prstGeom prst="rect">
            <a:avLst/>
          </a:prstGeom>
          <a:blipFill rotWithShape="1">
            <a:blip r:embed="rId8">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300">
                <a:latin typeface="Arial"/>
                <a:ea typeface="Arial"/>
                <a:cs typeface="Arial"/>
                <a:sym typeface="Arial"/>
              </a:rPr>
              <a:t> </a:t>
            </a:r>
            <a:endParaRPr/>
          </a:p>
        </p:txBody>
      </p:sp>
      <p:sp>
        <p:nvSpPr>
          <p:cNvPr id="246" name="Google Shape;246;p33"/>
          <p:cNvSpPr/>
          <p:nvPr/>
        </p:nvSpPr>
        <p:spPr>
          <a:xfrm>
            <a:off x="3902039" y="2792507"/>
            <a:ext cx="279300" cy="173700"/>
          </a:xfrm>
          <a:prstGeom prst="rect">
            <a:avLst/>
          </a:prstGeom>
          <a:blipFill rotWithShape="1">
            <a:blip r:embed="rId9">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300">
                <a:latin typeface="Arial"/>
                <a:ea typeface="Arial"/>
                <a:cs typeface="Arial"/>
                <a:sym typeface="Arial"/>
              </a:rPr>
              <a:t> </a:t>
            </a:r>
            <a:endParaRPr/>
          </a:p>
        </p:txBody>
      </p:sp>
      <p:sp>
        <p:nvSpPr>
          <p:cNvPr id="247" name="Google Shape;247;p33"/>
          <p:cNvSpPr/>
          <p:nvPr/>
        </p:nvSpPr>
        <p:spPr>
          <a:xfrm>
            <a:off x="3900330" y="3066386"/>
            <a:ext cx="283200" cy="173700"/>
          </a:xfrm>
          <a:prstGeom prst="rect">
            <a:avLst/>
          </a:prstGeom>
          <a:blipFill rotWithShape="1">
            <a:blip r:embed="rId10">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300">
                <a:latin typeface="Arial"/>
                <a:ea typeface="Arial"/>
                <a:cs typeface="Arial"/>
                <a:sym typeface="Arial"/>
              </a:rPr>
              <a:t> </a:t>
            </a:r>
            <a:endParaRPr/>
          </a:p>
        </p:txBody>
      </p:sp>
      <p:sp>
        <p:nvSpPr>
          <p:cNvPr id="248" name="Google Shape;248;p33"/>
          <p:cNvSpPr txBox="1"/>
          <p:nvPr/>
        </p:nvSpPr>
        <p:spPr>
          <a:xfrm>
            <a:off x="5022312" y="1188200"/>
            <a:ext cx="1650300" cy="880200"/>
          </a:xfrm>
          <a:prstGeom prst="rect">
            <a:avLst/>
          </a:prstGeom>
          <a:blipFill rotWithShape="1">
            <a:blip r:embed="rId11">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300">
                <a:latin typeface="Arial"/>
                <a:ea typeface="Arial"/>
                <a:cs typeface="Arial"/>
                <a:sym typeface="Arial"/>
              </a:rPr>
              <a:t> </a:t>
            </a:r>
            <a:endParaRPr/>
          </a:p>
        </p:txBody>
      </p:sp>
      <p:sp>
        <p:nvSpPr>
          <p:cNvPr id="249" name="Google Shape;249;p33"/>
          <p:cNvSpPr/>
          <p:nvPr/>
        </p:nvSpPr>
        <p:spPr>
          <a:xfrm>
            <a:off x="3900449" y="1966814"/>
            <a:ext cx="281100" cy="173700"/>
          </a:xfrm>
          <a:prstGeom prst="rect">
            <a:avLst/>
          </a:prstGeom>
          <a:blipFill rotWithShape="1">
            <a:blip r:embed="rId12">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300">
                <a:latin typeface="Arial"/>
                <a:ea typeface="Arial"/>
                <a:cs typeface="Arial"/>
                <a:sym typeface="Arial"/>
              </a:rPr>
              <a:t> </a:t>
            </a:r>
            <a:endParaRPr/>
          </a:p>
        </p:txBody>
      </p:sp>
      <p:sp>
        <p:nvSpPr>
          <p:cNvPr id="250" name="Google Shape;250;p33"/>
          <p:cNvSpPr/>
          <p:nvPr/>
        </p:nvSpPr>
        <p:spPr>
          <a:xfrm>
            <a:off x="3899535" y="2240693"/>
            <a:ext cx="283200" cy="173700"/>
          </a:xfrm>
          <a:prstGeom prst="rect">
            <a:avLst/>
          </a:prstGeom>
          <a:blipFill rotWithShape="1">
            <a:blip r:embed="rId7">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300">
                <a:latin typeface="Arial"/>
                <a:ea typeface="Arial"/>
                <a:cs typeface="Arial"/>
                <a:sym typeface="Arial"/>
              </a:rPr>
              <a:t> </a:t>
            </a:r>
            <a:endParaRPr/>
          </a:p>
        </p:txBody>
      </p:sp>
      <p:sp>
        <p:nvSpPr>
          <p:cNvPr id="251" name="Google Shape;251;p33"/>
          <p:cNvSpPr/>
          <p:nvPr/>
        </p:nvSpPr>
        <p:spPr>
          <a:xfrm>
            <a:off x="3899535" y="2514571"/>
            <a:ext cx="283200" cy="173700"/>
          </a:xfrm>
          <a:prstGeom prst="rect">
            <a:avLst/>
          </a:prstGeom>
          <a:blipFill rotWithShape="1">
            <a:blip r:embed="rId1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300">
                <a:latin typeface="Arial"/>
                <a:ea typeface="Arial"/>
                <a:cs typeface="Arial"/>
                <a:sym typeface="Arial"/>
              </a:rPr>
              <a:t> </a:t>
            </a:r>
            <a:endParaRPr/>
          </a:p>
        </p:txBody>
      </p:sp>
      <p:sp>
        <p:nvSpPr>
          <p:cNvPr id="252" name="Google Shape;252;p33"/>
          <p:cNvSpPr/>
          <p:nvPr/>
        </p:nvSpPr>
        <p:spPr>
          <a:xfrm>
            <a:off x="3901244" y="2788449"/>
            <a:ext cx="279300" cy="173700"/>
          </a:xfrm>
          <a:prstGeom prst="rect">
            <a:avLst/>
          </a:prstGeom>
          <a:blipFill rotWithShape="1">
            <a:blip r:embed="rId9">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300">
                <a:latin typeface="Arial"/>
                <a:ea typeface="Arial"/>
                <a:cs typeface="Arial"/>
                <a:sym typeface="Arial"/>
              </a:rPr>
              <a:t> </a:t>
            </a:r>
            <a:endParaRPr/>
          </a:p>
        </p:txBody>
      </p:sp>
      <p:sp>
        <p:nvSpPr>
          <p:cNvPr id="253" name="Google Shape;253;p33"/>
          <p:cNvSpPr/>
          <p:nvPr/>
        </p:nvSpPr>
        <p:spPr>
          <a:xfrm>
            <a:off x="3899535" y="3062328"/>
            <a:ext cx="283200" cy="173700"/>
          </a:xfrm>
          <a:prstGeom prst="rect">
            <a:avLst/>
          </a:prstGeom>
          <a:blipFill rotWithShape="1">
            <a:blip r:embed="rId10">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300">
                <a:latin typeface="Arial"/>
                <a:ea typeface="Arial"/>
                <a:cs typeface="Arial"/>
                <a:sym typeface="Arial"/>
              </a:rPr>
              <a:t> </a:t>
            </a:r>
            <a:endParaRPr/>
          </a:p>
        </p:txBody>
      </p:sp>
      <p:sp>
        <p:nvSpPr>
          <p:cNvPr id="254" name="Google Shape;254;p33"/>
          <p:cNvSpPr txBox="1"/>
          <p:nvPr/>
        </p:nvSpPr>
        <p:spPr>
          <a:xfrm>
            <a:off x="5290597" y="2692259"/>
            <a:ext cx="2425500" cy="164100"/>
          </a:xfrm>
          <a:prstGeom prst="rect">
            <a:avLst/>
          </a:prstGeom>
          <a:blipFill rotWithShape="1">
            <a:blip r:embed="rId14">
              <a:alphaModFix/>
            </a:blip>
            <a:stretch>
              <a:fillRect b="-123676" l="-1239" r="0" t="-57886"/>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300">
                <a:latin typeface="Arial"/>
                <a:ea typeface="Arial"/>
                <a:cs typeface="Arial"/>
                <a:sym typeface="Arial"/>
              </a:rPr>
              <a:t> </a:t>
            </a:r>
            <a:endParaRPr/>
          </a:p>
        </p:txBody>
      </p:sp>
      <p:sp>
        <p:nvSpPr>
          <p:cNvPr id="255" name="Google Shape;255;p33"/>
          <p:cNvSpPr txBox="1"/>
          <p:nvPr/>
        </p:nvSpPr>
        <p:spPr>
          <a:xfrm>
            <a:off x="5290597" y="4014571"/>
            <a:ext cx="2425500" cy="164100"/>
          </a:xfrm>
          <a:prstGeom prst="rect">
            <a:avLst/>
          </a:prstGeom>
          <a:blipFill rotWithShape="1">
            <a:blip r:embed="rId15">
              <a:alphaModFix/>
            </a:blip>
            <a:stretch>
              <a:fillRect b="-117933" l="-1239" r="0" t="-56407"/>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300">
                <a:latin typeface="Arial"/>
                <a:ea typeface="Arial"/>
                <a:cs typeface="Arial"/>
                <a:sym typeface="Arial"/>
              </a:rPr>
              <a:t> </a:t>
            </a:r>
            <a:endParaRPr/>
          </a:p>
        </p:txBody>
      </p:sp>
      <p:sp>
        <p:nvSpPr>
          <p:cNvPr id="256" name="Google Shape;256;p33"/>
          <p:cNvSpPr txBox="1"/>
          <p:nvPr/>
        </p:nvSpPr>
        <p:spPr>
          <a:xfrm>
            <a:off x="5290597" y="3434064"/>
            <a:ext cx="2425500" cy="164100"/>
          </a:xfrm>
          <a:prstGeom prst="rect">
            <a:avLst/>
          </a:prstGeom>
          <a:blipFill rotWithShape="1">
            <a:blip r:embed="rId16">
              <a:alphaModFix/>
            </a:blip>
            <a:stretch>
              <a:fillRect b="-117933" l="-1239" r="0" t="-56407"/>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300">
                <a:latin typeface="Arial"/>
                <a:ea typeface="Arial"/>
                <a:cs typeface="Arial"/>
                <a:sym typeface="Arial"/>
              </a:rPr>
              <a:t> </a:t>
            </a:r>
            <a:endParaRPr/>
          </a:p>
        </p:txBody>
      </p:sp>
      <p:sp>
        <p:nvSpPr>
          <p:cNvPr id="257" name="Google Shape;257;p33"/>
          <p:cNvSpPr txBox="1"/>
          <p:nvPr/>
        </p:nvSpPr>
        <p:spPr>
          <a:xfrm>
            <a:off x="5284101" y="2077405"/>
            <a:ext cx="2425500" cy="164100"/>
          </a:xfrm>
          <a:prstGeom prst="rect">
            <a:avLst/>
          </a:prstGeom>
          <a:blipFill rotWithShape="1">
            <a:blip r:embed="rId17">
              <a:alphaModFix/>
            </a:blip>
            <a:stretch>
              <a:fillRect b="-123676" l="-1419" r="0" t="-57886"/>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300">
                <a:latin typeface="Arial"/>
                <a:ea typeface="Arial"/>
                <a:cs typeface="Arial"/>
                <a:sym typeface="Arial"/>
              </a:rPr>
              <a:t>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FC layer - forward pass</a:t>
            </a:r>
            <a:endParaRPr/>
          </a:p>
        </p:txBody>
      </p:sp>
      <p:pic>
        <p:nvPicPr>
          <p:cNvPr id="263" name="Google Shape;263;p34"/>
          <p:cNvPicPr preferRelativeResize="0"/>
          <p:nvPr/>
        </p:nvPicPr>
        <p:blipFill>
          <a:blip r:embed="rId3">
            <a:alphaModFix/>
          </a:blip>
          <a:stretch>
            <a:fillRect/>
          </a:stretch>
        </p:blipFill>
        <p:spPr>
          <a:xfrm>
            <a:off x="4665975" y="1302375"/>
            <a:ext cx="3317249" cy="2753825"/>
          </a:xfrm>
          <a:prstGeom prst="rect">
            <a:avLst/>
          </a:prstGeom>
          <a:noFill/>
          <a:ln>
            <a:noFill/>
          </a:ln>
        </p:spPr>
      </p:pic>
      <p:sp>
        <p:nvSpPr>
          <p:cNvPr id="264" name="Google Shape;264;p34"/>
          <p:cNvSpPr txBox="1"/>
          <p:nvPr/>
        </p:nvSpPr>
        <p:spPr>
          <a:xfrm>
            <a:off x="688250" y="1376225"/>
            <a:ext cx="3191100" cy="145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434343"/>
                </a:solidFill>
                <a:latin typeface="Helvetica Neue"/>
                <a:ea typeface="Helvetica Neue"/>
                <a:cs typeface="Helvetica Neue"/>
                <a:sym typeface="Helvetica Neue"/>
              </a:rPr>
              <a:t>Forward pass is basically a set of operations which transform network input into the output space. During the inference stage neural network relies solely on the forward pass.</a:t>
            </a:r>
            <a:endParaRPr>
              <a:solidFill>
                <a:srgbClr val="434343"/>
              </a:solidFill>
              <a:latin typeface="Helvetica Neue"/>
              <a:ea typeface="Helvetica Neue"/>
              <a:cs typeface="Helvetica Neue"/>
              <a:sym typeface="Helvetica Neue"/>
            </a:endParaRPr>
          </a:p>
        </p:txBody>
      </p:sp>
      <p:sp>
        <p:nvSpPr>
          <p:cNvPr id="265" name="Google Shape;265;p34"/>
          <p:cNvSpPr txBox="1"/>
          <p:nvPr/>
        </p:nvSpPr>
        <p:spPr>
          <a:xfrm>
            <a:off x="46033" y="4875300"/>
            <a:ext cx="3386400" cy="26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600">
                <a:latin typeface="Helvetica Neue"/>
                <a:ea typeface="Helvetica Neue"/>
                <a:cs typeface="Helvetica Neue"/>
                <a:sym typeface="Helvetica Neue"/>
              </a:rPr>
              <a:t>Images and text source: </a:t>
            </a:r>
            <a:r>
              <a:rPr i="1" lang="en" sz="600" u="sng">
                <a:solidFill>
                  <a:srgbClr val="365F91"/>
                </a:solidFill>
                <a:latin typeface="Helvetica Neue"/>
                <a:ea typeface="Helvetica Neue"/>
                <a:cs typeface="Helvetica Neue"/>
                <a:sym typeface="Helvetica Neue"/>
                <a:hlinkClick r:id="rId4"/>
              </a:rPr>
              <a:t>towardsdatascience</a:t>
            </a:r>
            <a:endParaRPr i="1" sz="600">
              <a:solidFill>
                <a:srgbClr val="365F91"/>
              </a:solidFill>
              <a:latin typeface="Helvetica Neue"/>
              <a:ea typeface="Helvetica Neue"/>
              <a:cs typeface="Helvetica Neue"/>
              <a:sym typeface="Helvetica Neue"/>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FC layer - backward pass</a:t>
            </a:r>
            <a:endParaRPr/>
          </a:p>
        </p:txBody>
      </p:sp>
      <p:sp>
        <p:nvSpPr>
          <p:cNvPr id="271" name="Google Shape;271;p35"/>
          <p:cNvSpPr txBox="1"/>
          <p:nvPr/>
        </p:nvSpPr>
        <p:spPr>
          <a:xfrm>
            <a:off x="688250" y="1376225"/>
            <a:ext cx="3191100" cy="225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34343"/>
                </a:solidFill>
                <a:latin typeface="Helvetica Neue"/>
                <a:ea typeface="Helvetica Neue"/>
                <a:cs typeface="Helvetica Neue"/>
                <a:sym typeface="Helvetica Neue"/>
              </a:rPr>
              <a:t>Backpropagation is an algorithm which calculates error gradients with respect to each network variable (neuron weights and biases). Those gradients are later used in optimization algorithms, such as Gradient Descent, which updates them correspondingly. The process of weights and biases update is called Backward Pass.</a:t>
            </a:r>
            <a:endParaRPr>
              <a:solidFill>
                <a:srgbClr val="434343"/>
              </a:solidFill>
              <a:latin typeface="Helvetica Neue"/>
              <a:ea typeface="Helvetica Neue"/>
              <a:cs typeface="Helvetica Neue"/>
              <a:sym typeface="Helvetica Neue"/>
            </a:endParaRPr>
          </a:p>
        </p:txBody>
      </p:sp>
      <p:sp>
        <p:nvSpPr>
          <p:cNvPr id="272" name="Google Shape;272;p35"/>
          <p:cNvSpPr txBox="1"/>
          <p:nvPr/>
        </p:nvSpPr>
        <p:spPr>
          <a:xfrm>
            <a:off x="46033" y="4875300"/>
            <a:ext cx="3386400" cy="26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600">
                <a:latin typeface="Helvetica Neue"/>
                <a:ea typeface="Helvetica Neue"/>
                <a:cs typeface="Helvetica Neue"/>
                <a:sym typeface="Helvetica Neue"/>
              </a:rPr>
              <a:t>Images and text source: </a:t>
            </a:r>
            <a:r>
              <a:rPr i="1" lang="en" sz="600" u="sng">
                <a:solidFill>
                  <a:srgbClr val="365F91"/>
                </a:solidFill>
                <a:latin typeface="Helvetica Neue"/>
                <a:ea typeface="Helvetica Neue"/>
                <a:cs typeface="Helvetica Neue"/>
                <a:sym typeface="Helvetica Neue"/>
                <a:hlinkClick r:id="rId3"/>
              </a:rPr>
              <a:t>towardsdatascience</a:t>
            </a:r>
            <a:endParaRPr i="1" sz="600">
              <a:solidFill>
                <a:srgbClr val="365F91"/>
              </a:solidFill>
              <a:latin typeface="Helvetica Neue"/>
              <a:ea typeface="Helvetica Neue"/>
              <a:cs typeface="Helvetica Neue"/>
              <a:sym typeface="Helvetica Neue"/>
            </a:endParaRPr>
          </a:p>
        </p:txBody>
      </p:sp>
      <p:pic>
        <p:nvPicPr>
          <p:cNvPr id="273" name="Google Shape;273;p35"/>
          <p:cNvPicPr preferRelativeResize="0"/>
          <p:nvPr/>
        </p:nvPicPr>
        <p:blipFill>
          <a:blip r:embed="rId4">
            <a:alphaModFix/>
          </a:blip>
          <a:stretch>
            <a:fillRect/>
          </a:stretch>
        </p:blipFill>
        <p:spPr>
          <a:xfrm>
            <a:off x="4260350" y="1246325"/>
            <a:ext cx="4045075" cy="27139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36"/>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365F91"/>
                </a:solidFill>
              </a:rPr>
              <a:t>Softmax</a:t>
            </a:r>
            <a:r>
              <a:rPr lang="en"/>
              <a:t> </a:t>
            </a:r>
            <a:r>
              <a:rPr lang="en">
                <a:solidFill>
                  <a:srgbClr val="039BE5"/>
                </a:solidFill>
                <a:latin typeface="Helvetica Neue Light"/>
                <a:ea typeface="Helvetica Neue Light"/>
                <a:cs typeface="Helvetica Neue Light"/>
                <a:sym typeface="Helvetica Neue Light"/>
              </a:rPr>
              <a:t>function</a:t>
            </a:r>
            <a:endParaRPr>
              <a:solidFill>
                <a:srgbClr val="039BE5"/>
              </a:solidFill>
              <a:latin typeface="Helvetica Neue Light"/>
              <a:ea typeface="Helvetica Neue Light"/>
              <a:cs typeface="Helvetica Neue Light"/>
              <a:sym typeface="Helvetica Neue 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Softmax</a:t>
            </a:r>
            <a:endParaRPr/>
          </a:p>
        </p:txBody>
      </p:sp>
      <p:sp>
        <p:nvSpPr>
          <p:cNvPr id="284" name="Google Shape;284;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a:t>Softmax function is a multinomial logistic classifier, i.e. it can handle multiple classes</a:t>
            </a:r>
            <a:endParaRPr/>
          </a:p>
          <a:p>
            <a:pPr indent="-342900" lvl="0" marL="457200" rtl="0" algn="l">
              <a:lnSpc>
                <a:spcPct val="100000"/>
              </a:lnSpc>
              <a:spcBef>
                <a:spcPts val="1600"/>
              </a:spcBef>
              <a:spcAft>
                <a:spcPts val="0"/>
              </a:spcAft>
              <a:buSzPts val="1800"/>
              <a:buChar char="●"/>
            </a:pPr>
            <a:r>
              <a:rPr lang="en"/>
              <a:t>Softmax typically the last layer of a neural network based classifier</a:t>
            </a:r>
            <a:endParaRPr/>
          </a:p>
          <a:p>
            <a:pPr indent="-342900" lvl="0" marL="457200" rtl="0" algn="l">
              <a:lnSpc>
                <a:spcPct val="100000"/>
              </a:lnSpc>
              <a:spcBef>
                <a:spcPts val="1600"/>
              </a:spcBef>
              <a:spcAft>
                <a:spcPts val="1600"/>
              </a:spcAft>
              <a:buSzPts val="1800"/>
              <a:buChar char="●"/>
            </a:pPr>
            <a:r>
              <a:rPr lang="en"/>
              <a:t>Softmax function is itself an activation function, so doesn’t need to be combined with an activation function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Softmax</a:t>
            </a:r>
            <a:endParaRPr/>
          </a:p>
        </p:txBody>
      </p:sp>
      <p:pic>
        <p:nvPicPr>
          <p:cNvPr id="290" name="Google Shape;290;p38"/>
          <p:cNvPicPr preferRelativeResize="0"/>
          <p:nvPr/>
        </p:nvPicPr>
        <p:blipFill>
          <a:blip r:embed="rId3">
            <a:alphaModFix/>
          </a:blip>
          <a:stretch>
            <a:fillRect/>
          </a:stretch>
        </p:blipFill>
        <p:spPr>
          <a:xfrm>
            <a:off x="930100" y="1243775"/>
            <a:ext cx="7283800" cy="344252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39"/>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365F91"/>
                </a:solidFill>
              </a:rPr>
              <a:t>Cross-entropy</a:t>
            </a:r>
            <a:r>
              <a:rPr lang="en"/>
              <a:t> </a:t>
            </a:r>
            <a:r>
              <a:rPr lang="en">
                <a:solidFill>
                  <a:srgbClr val="039BE5"/>
                </a:solidFill>
                <a:latin typeface="Helvetica Neue Light"/>
                <a:ea typeface="Helvetica Neue Light"/>
                <a:cs typeface="Helvetica Neue Light"/>
                <a:sym typeface="Helvetica Neue Light"/>
              </a:rPr>
              <a:t>loss</a:t>
            </a:r>
            <a:endParaRPr>
              <a:solidFill>
                <a:srgbClr val="039BE5"/>
              </a:solidFill>
              <a:latin typeface="Helvetica Neue Light"/>
              <a:ea typeface="Helvetica Neue Light"/>
              <a:cs typeface="Helvetica Neue Light"/>
              <a:sym typeface="Helvetica Neue 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Cross-entropy loss</a:t>
            </a:r>
            <a:endParaRPr/>
          </a:p>
        </p:txBody>
      </p:sp>
      <p:sp>
        <p:nvSpPr>
          <p:cNvPr id="301" name="Google Shape;301;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Cross-entropy loss (often called Log loss) quantifies our unhappiness for the predicted output based on its deviation from the desired output</a:t>
            </a:r>
            <a:endParaRPr sz="1600"/>
          </a:p>
          <a:p>
            <a:pPr indent="-330200" lvl="0" marL="457200" rtl="0" algn="l">
              <a:spcBef>
                <a:spcPts val="1600"/>
              </a:spcBef>
              <a:spcAft>
                <a:spcPts val="0"/>
              </a:spcAft>
              <a:buSzPts val="1600"/>
              <a:buChar char="●"/>
            </a:pPr>
            <a:r>
              <a:rPr lang="en" sz="1600"/>
              <a:t>Perfect prediction would have a loss of 0</a:t>
            </a:r>
            <a:endParaRPr sz="1600"/>
          </a:p>
          <a:p>
            <a:pPr indent="-330200" lvl="0" marL="457200" rtl="0" algn="l">
              <a:spcBef>
                <a:spcPts val="1600"/>
              </a:spcBef>
              <a:spcAft>
                <a:spcPts val="1600"/>
              </a:spcAft>
              <a:buSzPts val="1600"/>
              <a:buChar char="●"/>
            </a:pPr>
            <a:r>
              <a:rPr lang="en" sz="1600"/>
              <a:t>With gradient descent, we try to reduce this (cross-entropy) loss for a classification problem</a:t>
            </a:r>
            <a:endParaRPr sz="16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Cross-entropy loss</a:t>
            </a:r>
            <a:endParaRPr/>
          </a:p>
        </p:txBody>
      </p:sp>
      <p:pic>
        <p:nvPicPr>
          <p:cNvPr id="307" name="Google Shape;307;p41"/>
          <p:cNvPicPr preferRelativeResize="0"/>
          <p:nvPr/>
        </p:nvPicPr>
        <p:blipFill>
          <a:blip r:embed="rId3">
            <a:alphaModFix/>
          </a:blip>
          <a:stretch>
            <a:fillRect/>
          </a:stretch>
        </p:blipFill>
        <p:spPr>
          <a:xfrm>
            <a:off x="491346" y="1170125"/>
            <a:ext cx="8161307" cy="38209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Session agenda</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Building blocks of neural network</a:t>
            </a:r>
            <a:endParaRPr/>
          </a:p>
          <a:p>
            <a:pPr indent="-342900" lvl="0" marL="457200" rtl="0" algn="l">
              <a:spcBef>
                <a:spcPts val="0"/>
              </a:spcBef>
              <a:spcAft>
                <a:spcPts val="0"/>
              </a:spcAft>
              <a:buSzPts val="1800"/>
              <a:buChar char="●"/>
            </a:pPr>
            <a:r>
              <a:rPr lang="en"/>
              <a:t>Case study</a:t>
            </a:r>
            <a:endParaRPr/>
          </a:p>
          <a:p>
            <a:pPr indent="-342900" lvl="0" marL="457200" rtl="0" algn="l">
              <a:spcBef>
                <a:spcPts val="0"/>
              </a:spcBef>
              <a:spcAft>
                <a:spcPts val="0"/>
              </a:spcAft>
              <a:buSzPts val="1800"/>
              <a:buChar char="●"/>
            </a:pPr>
            <a:r>
              <a:rPr lang="en"/>
              <a:t>Questions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42"/>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365F91"/>
                </a:solidFill>
              </a:rPr>
              <a:t>Summary</a:t>
            </a:r>
            <a:endParaRPr>
              <a:solidFill>
                <a:srgbClr val="039BE5"/>
              </a:solidFill>
              <a:latin typeface="Helvetica Neue Light"/>
              <a:ea typeface="Helvetica Neue Light"/>
              <a:cs typeface="Helvetica Neue Light"/>
              <a:sym typeface="Helvetica Neue Ligh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summary - building blocks of deep NNs</a:t>
            </a:r>
            <a:endParaRPr/>
          </a:p>
        </p:txBody>
      </p:sp>
      <p:sp>
        <p:nvSpPr>
          <p:cNvPr id="318" name="Google Shape;318;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a:t>Forward Propagation</a:t>
            </a:r>
            <a:endParaRPr/>
          </a:p>
          <a:p>
            <a:pPr indent="-342900" lvl="0" marL="457200" rtl="0" algn="l">
              <a:lnSpc>
                <a:spcPct val="100000"/>
              </a:lnSpc>
              <a:spcBef>
                <a:spcPts val="1600"/>
              </a:spcBef>
              <a:spcAft>
                <a:spcPts val="0"/>
              </a:spcAft>
              <a:buSzPts val="1800"/>
              <a:buChar char="•"/>
            </a:pPr>
            <a:r>
              <a:rPr lang="en"/>
              <a:t>Backward Propagation</a:t>
            </a:r>
            <a:endParaRPr/>
          </a:p>
          <a:p>
            <a:pPr indent="-342900" lvl="0" marL="457200" rtl="0" algn="l">
              <a:lnSpc>
                <a:spcPct val="100000"/>
              </a:lnSpc>
              <a:spcBef>
                <a:spcPts val="1600"/>
              </a:spcBef>
              <a:spcAft>
                <a:spcPts val="0"/>
              </a:spcAft>
              <a:buSzPts val="1800"/>
              <a:buChar char="•"/>
            </a:pPr>
            <a:r>
              <a:rPr lang="en"/>
              <a:t>Activation Layers (ReLU, Sigmoid, tanh…)</a:t>
            </a:r>
            <a:endParaRPr/>
          </a:p>
          <a:p>
            <a:pPr indent="-342900" lvl="0" marL="457200" rtl="0" algn="l">
              <a:lnSpc>
                <a:spcPct val="100000"/>
              </a:lnSpc>
              <a:spcBef>
                <a:spcPts val="1600"/>
              </a:spcBef>
              <a:spcAft>
                <a:spcPts val="0"/>
              </a:spcAft>
              <a:buSzPts val="1800"/>
              <a:buChar char="•"/>
            </a:pPr>
            <a:r>
              <a:rPr lang="en"/>
              <a:t>Fully Connected Layer</a:t>
            </a:r>
            <a:endParaRPr/>
          </a:p>
          <a:p>
            <a:pPr indent="-342900" lvl="0" marL="457200" rtl="0" algn="l">
              <a:lnSpc>
                <a:spcPct val="100000"/>
              </a:lnSpc>
              <a:spcBef>
                <a:spcPts val="1600"/>
              </a:spcBef>
              <a:spcAft>
                <a:spcPts val="0"/>
              </a:spcAft>
              <a:buSzPts val="1800"/>
              <a:buChar char="•"/>
            </a:pPr>
            <a:r>
              <a:rPr lang="en"/>
              <a:t>Convolution Layer</a:t>
            </a:r>
            <a:endParaRPr/>
          </a:p>
          <a:p>
            <a:pPr indent="-342900" lvl="0" marL="457200" rtl="0" algn="l">
              <a:lnSpc>
                <a:spcPct val="100000"/>
              </a:lnSpc>
              <a:spcBef>
                <a:spcPts val="1600"/>
              </a:spcBef>
              <a:spcAft>
                <a:spcPts val="0"/>
              </a:spcAft>
              <a:buSzPts val="1800"/>
              <a:buChar char="•"/>
            </a:pPr>
            <a:r>
              <a:rPr lang="en"/>
              <a:t>Max Pooling Layer</a:t>
            </a:r>
            <a:endParaRPr/>
          </a:p>
          <a:p>
            <a:pPr indent="-342900" lvl="0" marL="457200" rtl="0" algn="l">
              <a:lnSpc>
                <a:spcPct val="100000"/>
              </a:lnSpc>
              <a:spcBef>
                <a:spcPts val="1600"/>
              </a:spcBef>
              <a:spcAft>
                <a:spcPts val="1600"/>
              </a:spcAft>
              <a:buSzPts val="1800"/>
              <a:buChar char="•"/>
            </a:pPr>
            <a:r>
              <a:rPr lang="en"/>
              <a:t>… and so on</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4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365F91"/>
                </a:solidFill>
              </a:rPr>
              <a:t>Thank</a:t>
            </a:r>
            <a:r>
              <a:rPr lang="en"/>
              <a:t> </a:t>
            </a:r>
            <a:r>
              <a:rPr lang="en">
                <a:solidFill>
                  <a:srgbClr val="039BE5"/>
                </a:solidFill>
                <a:latin typeface="Helvetica Neue Light"/>
                <a:ea typeface="Helvetica Neue Light"/>
                <a:cs typeface="Helvetica Neue Light"/>
                <a:sym typeface="Helvetica Neue Light"/>
              </a:rPr>
              <a:t>you!</a:t>
            </a:r>
            <a:r>
              <a:rPr lang="en"/>
              <a:t> </a:t>
            </a:r>
            <a:r>
              <a:rPr lang="en">
                <a:solidFill>
                  <a:srgbClr val="999999"/>
                </a:solidFill>
                <a:latin typeface="Helvetica Neue Light"/>
                <a:ea typeface="Helvetica Neue Light"/>
                <a:cs typeface="Helvetica Neue Light"/>
                <a:sym typeface="Helvetica Neue Light"/>
              </a:rPr>
              <a:t>:)</a:t>
            </a:r>
            <a:endParaRPr>
              <a:solidFill>
                <a:srgbClr val="999999"/>
              </a:solidFill>
              <a:latin typeface="Helvetica Neue Light"/>
              <a:ea typeface="Helvetica Neue Light"/>
              <a:cs typeface="Helvetica Neue Light"/>
              <a:sym typeface="Helvetica Neue Light"/>
            </a:endParaRPr>
          </a:p>
        </p:txBody>
      </p:sp>
      <p:sp>
        <p:nvSpPr>
          <p:cNvPr id="324" name="Google Shape;324;p4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Questions are always welcome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4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330" name="Google Shape;330;p4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Google Shape;335;p4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336" name="Google Shape;336;p4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72" name="Shape 72"/>
        <p:cNvGrpSpPr/>
        <p:nvPr/>
      </p:nvGrpSpPr>
      <p:grpSpPr>
        <a:xfrm>
          <a:off x="0" y="0"/>
          <a:ext cx="0" cy="0"/>
          <a:chOff x="0" y="0"/>
          <a:chExt cx="0" cy="0"/>
        </a:xfrm>
      </p:grpSpPr>
      <p:sp>
        <p:nvSpPr>
          <p:cNvPr id="73" name="Google Shape;73;p16"/>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365F91"/>
                </a:solidFill>
              </a:rPr>
              <a:t>Feed</a:t>
            </a:r>
            <a:r>
              <a:rPr lang="en"/>
              <a:t> </a:t>
            </a:r>
            <a:r>
              <a:rPr lang="en">
                <a:solidFill>
                  <a:srgbClr val="039BE5"/>
                </a:solidFill>
                <a:latin typeface="Helvetica Neue Light"/>
                <a:ea typeface="Helvetica Neue Light"/>
                <a:cs typeface="Helvetica Neue Light"/>
                <a:sym typeface="Helvetica Neue Light"/>
              </a:rPr>
              <a:t>forward</a:t>
            </a:r>
            <a:endParaRPr>
              <a:solidFill>
                <a:srgbClr val="039BE5"/>
              </a:solidFill>
              <a:latin typeface="Helvetica Neue Light"/>
              <a:ea typeface="Helvetica Neue Light"/>
              <a:cs typeface="Helvetica Neue Light"/>
              <a:sym typeface="Helvetica Neue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Feed forward neural network</a:t>
            </a:r>
            <a:endParaRPr/>
          </a:p>
        </p:txBody>
      </p:sp>
      <p:pic>
        <p:nvPicPr>
          <p:cNvPr id="79" name="Google Shape;79;p17"/>
          <p:cNvPicPr preferRelativeResize="0"/>
          <p:nvPr/>
        </p:nvPicPr>
        <p:blipFill>
          <a:blip r:embed="rId3">
            <a:alphaModFix/>
          </a:blip>
          <a:stretch>
            <a:fillRect/>
          </a:stretch>
        </p:blipFill>
        <p:spPr>
          <a:xfrm>
            <a:off x="387900" y="1639263"/>
            <a:ext cx="4324801" cy="1261875"/>
          </a:xfrm>
          <a:prstGeom prst="rect">
            <a:avLst/>
          </a:prstGeom>
          <a:noFill/>
          <a:ln>
            <a:noFill/>
          </a:ln>
        </p:spPr>
      </p:pic>
      <p:sp>
        <p:nvSpPr>
          <p:cNvPr id="80" name="Google Shape;80;p17"/>
          <p:cNvSpPr txBox="1"/>
          <p:nvPr/>
        </p:nvSpPr>
        <p:spPr>
          <a:xfrm>
            <a:off x="311700" y="3469575"/>
            <a:ext cx="8415300" cy="121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434343"/>
                </a:solidFill>
                <a:latin typeface="Helvetica Neue"/>
                <a:ea typeface="Helvetica Neue"/>
                <a:cs typeface="Helvetica Neue"/>
                <a:sym typeface="Helvetica Neue"/>
              </a:rPr>
              <a:t>Feed forward neural networks (FF or FFNN) and perceptrons (P)</a:t>
            </a:r>
            <a:r>
              <a:rPr lang="en" sz="1200">
                <a:solidFill>
                  <a:srgbClr val="434343"/>
                </a:solidFill>
                <a:latin typeface="Helvetica Neue"/>
                <a:ea typeface="Helvetica Neue"/>
                <a:cs typeface="Helvetica Neue"/>
                <a:sym typeface="Helvetica Neue"/>
              </a:rPr>
              <a:t> are very straight forward, they feed information from the front to the back (input and output, respectively). Neural networks are often described as having layers, where each layer consists of either input, hidden or output cells in parallel. A layer alone never has connections and in general two adjacent layers are fully connected (every neuron form one layer to every neuron to another layer). The simplest somewhat practical network has two input cells and one output cell, which can be used to model logic gates.</a:t>
            </a:r>
            <a:endParaRPr sz="1200">
              <a:solidFill>
                <a:srgbClr val="434343"/>
              </a:solidFill>
              <a:latin typeface="Helvetica Neue"/>
              <a:ea typeface="Helvetica Neue"/>
              <a:cs typeface="Helvetica Neue"/>
              <a:sym typeface="Helvetica Neue"/>
            </a:endParaRPr>
          </a:p>
        </p:txBody>
      </p:sp>
      <p:sp>
        <p:nvSpPr>
          <p:cNvPr id="81" name="Google Shape;81;p17"/>
          <p:cNvSpPr txBox="1"/>
          <p:nvPr/>
        </p:nvSpPr>
        <p:spPr>
          <a:xfrm>
            <a:off x="46033" y="4875300"/>
            <a:ext cx="3386400" cy="26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600">
                <a:latin typeface="Helvetica Neue"/>
                <a:ea typeface="Helvetica Neue"/>
                <a:cs typeface="Helvetica Neue"/>
                <a:sym typeface="Helvetica Neue"/>
              </a:rPr>
              <a:t>Image and text source: </a:t>
            </a:r>
            <a:r>
              <a:rPr i="1" lang="en" sz="600" u="sng">
                <a:solidFill>
                  <a:srgbClr val="365F91"/>
                </a:solidFill>
                <a:latin typeface="Helvetica Neue"/>
                <a:ea typeface="Helvetica Neue"/>
                <a:cs typeface="Helvetica Neue"/>
                <a:sym typeface="Helvetica Neue"/>
                <a:hlinkClick r:id="rId4"/>
              </a:rPr>
              <a:t>asimovinstitute</a:t>
            </a:r>
            <a:endParaRPr i="1" sz="600">
              <a:solidFill>
                <a:srgbClr val="365F91"/>
              </a:solidFill>
              <a:latin typeface="Helvetica Neue"/>
              <a:ea typeface="Helvetica Neue"/>
              <a:cs typeface="Helvetica Neue"/>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Feed forward network </a:t>
            </a:r>
            <a:r>
              <a:rPr lang="en"/>
              <a:t>characteristics</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rgbClr val="434343"/>
              </a:buClr>
              <a:buSzPts val="1400"/>
              <a:buAutoNum type="arabicPeriod"/>
            </a:pPr>
            <a:r>
              <a:rPr lang="en" sz="1400">
                <a:solidFill>
                  <a:srgbClr val="434343"/>
                </a:solidFill>
              </a:rPr>
              <a:t>Perceptrons are arranged in layers, with the first layer taking in inputs and the last layer producing outputs. The middle layers have no connection with the external world, and hence are called hidden layers.</a:t>
            </a:r>
            <a:endParaRPr sz="1400">
              <a:solidFill>
                <a:srgbClr val="434343"/>
              </a:solidFill>
            </a:endParaRPr>
          </a:p>
          <a:p>
            <a:pPr indent="0" lvl="0" marL="457200" rtl="0" algn="l">
              <a:lnSpc>
                <a:spcPct val="100000"/>
              </a:lnSpc>
              <a:spcBef>
                <a:spcPts val="0"/>
              </a:spcBef>
              <a:spcAft>
                <a:spcPts val="0"/>
              </a:spcAft>
              <a:buNone/>
            </a:pPr>
            <a:r>
              <a:t/>
            </a:r>
            <a:endParaRPr sz="1400">
              <a:solidFill>
                <a:srgbClr val="434343"/>
              </a:solidFill>
            </a:endParaRPr>
          </a:p>
          <a:p>
            <a:pPr indent="-317500" lvl="0" marL="457200" rtl="0" algn="l">
              <a:lnSpc>
                <a:spcPct val="100000"/>
              </a:lnSpc>
              <a:spcBef>
                <a:spcPts val="0"/>
              </a:spcBef>
              <a:spcAft>
                <a:spcPts val="0"/>
              </a:spcAft>
              <a:buClr>
                <a:srgbClr val="434343"/>
              </a:buClr>
              <a:buSzPts val="1400"/>
              <a:buAutoNum type="arabicPeriod"/>
            </a:pPr>
            <a:r>
              <a:rPr lang="en" sz="1400">
                <a:solidFill>
                  <a:srgbClr val="434343"/>
                </a:solidFill>
              </a:rPr>
              <a:t>Each perceptron in one layer is connected to every perceptron on the next layer. Hence information is constantly "fed forward" from one layer to the next., and this explains why these networks are called feed-forward networks.</a:t>
            </a:r>
            <a:endParaRPr sz="1400">
              <a:solidFill>
                <a:srgbClr val="434343"/>
              </a:solidFill>
            </a:endParaRPr>
          </a:p>
          <a:p>
            <a:pPr indent="0" lvl="0" marL="457200" rtl="0" algn="l">
              <a:lnSpc>
                <a:spcPct val="100000"/>
              </a:lnSpc>
              <a:spcBef>
                <a:spcPts val="0"/>
              </a:spcBef>
              <a:spcAft>
                <a:spcPts val="0"/>
              </a:spcAft>
              <a:buNone/>
            </a:pPr>
            <a:r>
              <a:t/>
            </a:r>
            <a:endParaRPr sz="1400">
              <a:solidFill>
                <a:srgbClr val="434343"/>
              </a:solidFill>
            </a:endParaRPr>
          </a:p>
          <a:p>
            <a:pPr indent="-317500" lvl="0" marL="457200" rtl="0" algn="l">
              <a:lnSpc>
                <a:spcPct val="100000"/>
              </a:lnSpc>
              <a:spcBef>
                <a:spcPts val="0"/>
              </a:spcBef>
              <a:spcAft>
                <a:spcPts val="0"/>
              </a:spcAft>
              <a:buClr>
                <a:srgbClr val="434343"/>
              </a:buClr>
              <a:buSzPts val="1400"/>
              <a:buAutoNum type="arabicPeriod"/>
            </a:pPr>
            <a:r>
              <a:rPr lang="en" sz="1400">
                <a:solidFill>
                  <a:srgbClr val="434343"/>
                </a:solidFill>
              </a:rPr>
              <a:t>There is no connection among perceptrons in the same layer.</a:t>
            </a:r>
            <a:endParaRPr sz="1400">
              <a:solidFill>
                <a:srgbClr val="434343"/>
              </a:solidFill>
            </a:endParaRPr>
          </a:p>
        </p:txBody>
      </p:sp>
      <p:sp>
        <p:nvSpPr>
          <p:cNvPr id="88" name="Google Shape;88;p18"/>
          <p:cNvSpPr txBox="1"/>
          <p:nvPr/>
        </p:nvSpPr>
        <p:spPr>
          <a:xfrm>
            <a:off x="46033" y="4875300"/>
            <a:ext cx="3386400" cy="26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600">
                <a:latin typeface="Helvetica Neue"/>
                <a:ea typeface="Helvetica Neue"/>
                <a:cs typeface="Helvetica Neue"/>
                <a:sym typeface="Helvetica Neue"/>
              </a:rPr>
              <a:t>T</a:t>
            </a:r>
            <a:r>
              <a:rPr i="1" lang="en" sz="600">
                <a:latin typeface="Helvetica Neue"/>
                <a:ea typeface="Helvetica Neue"/>
                <a:cs typeface="Helvetica Neue"/>
                <a:sym typeface="Helvetica Neue"/>
              </a:rPr>
              <a:t>ext source:</a:t>
            </a:r>
            <a:r>
              <a:rPr i="1" lang="en" sz="600">
                <a:solidFill>
                  <a:srgbClr val="365F91"/>
                </a:solidFill>
                <a:latin typeface="Helvetica Neue"/>
                <a:ea typeface="Helvetica Neue"/>
                <a:cs typeface="Helvetica Neue"/>
                <a:sym typeface="Helvetica Neue"/>
              </a:rPr>
              <a:t> </a:t>
            </a:r>
            <a:r>
              <a:rPr i="1" lang="en" sz="600" u="sng">
                <a:solidFill>
                  <a:srgbClr val="365F91"/>
                </a:solidFill>
                <a:latin typeface="Helvetica Neue"/>
                <a:ea typeface="Helvetica Neue"/>
                <a:cs typeface="Helvetica Neue"/>
                <a:sym typeface="Helvetica Neue"/>
                <a:hlinkClick r:id="rId3"/>
              </a:rPr>
              <a:t>cs.stanford.edu</a:t>
            </a:r>
            <a:endParaRPr i="1" sz="600">
              <a:solidFill>
                <a:srgbClr val="365F91"/>
              </a:solidFill>
              <a:latin typeface="Helvetica Neue"/>
              <a:ea typeface="Helvetica Neue"/>
              <a:cs typeface="Helvetica Neue"/>
              <a:sym typeface="Helvetica Neu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Feed forward - composition of </a:t>
            </a:r>
            <a:r>
              <a:rPr lang="en"/>
              <a:t>functions</a:t>
            </a:r>
            <a:endParaRPr/>
          </a:p>
        </p:txBody>
      </p:sp>
      <p:pic>
        <p:nvPicPr>
          <p:cNvPr id="94" name="Google Shape;94;p19"/>
          <p:cNvPicPr preferRelativeResize="0"/>
          <p:nvPr/>
        </p:nvPicPr>
        <p:blipFill rotWithShape="1">
          <a:blip r:embed="rId3">
            <a:alphaModFix/>
          </a:blip>
          <a:srcRect b="0" l="0" r="0" t="0"/>
          <a:stretch/>
        </p:blipFill>
        <p:spPr>
          <a:xfrm>
            <a:off x="319600" y="1832250"/>
            <a:ext cx="5050149" cy="2203851"/>
          </a:xfrm>
          <a:prstGeom prst="rect">
            <a:avLst/>
          </a:prstGeom>
          <a:noFill/>
          <a:ln>
            <a:noFill/>
          </a:ln>
        </p:spPr>
      </p:pic>
      <p:sp>
        <p:nvSpPr>
          <p:cNvPr id="95" name="Google Shape;95;p19"/>
          <p:cNvSpPr txBox="1"/>
          <p:nvPr/>
        </p:nvSpPr>
        <p:spPr>
          <a:xfrm>
            <a:off x="5388600" y="1832250"/>
            <a:ext cx="3778500" cy="1611300"/>
          </a:xfrm>
          <a:prstGeom prst="rect">
            <a:avLst/>
          </a:prstGeom>
          <a:blipFill rotWithShape="1">
            <a:blip r:embed="rId4">
              <a:alphaModFix/>
            </a:blip>
            <a:stretch>
              <a:fillRect b="0" l="-869" r="0" t="-14379"/>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Feed forward - loss</a:t>
            </a:r>
            <a:endParaRPr/>
          </a:p>
        </p:txBody>
      </p:sp>
      <p:pic>
        <p:nvPicPr>
          <p:cNvPr id="101" name="Google Shape;101;p20"/>
          <p:cNvPicPr preferRelativeResize="0"/>
          <p:nvPr/>
        </p:nvPicPr>
        <p:blipFill>
          <a:blip r:embed="rId3">
            <a:alphaModFix/>
          </a:blip>
          <a:stretch>
            <a:fillRect/>
          </a:stretch>
        </p:blipFill>
        <p:spPr>
          <a:xfrm>
            <a:off x="1311025" y="1450075"/>
            <a:ext cx="6521950" cy="30076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365F91"/>
                </a:solidFill>
              </a:rPr>
              <a:t>Backward</a:t>
            </a:r>
            <a:r>
              <a:rPr lang="en"/>
              <a:t> </a:t>
            </a:r>
            <a:r>
              <a:rPr lang="en">
                <a:solidFill>
                  <a:srgbClr val="039BE5"/>
                </a:solidFill>
                <a:latin typeface="Helvetica Neue Light"/>
                <a:ea typeface="Helvetica Neue Light"/>
                <a:cs typeface="Helvetica Neue Light"/>
                <a:sym typeface="Helvetica Neue Light"/>
              </a:rPr>
              <a:t>propagation</a:t>
            </a:r>
            <a:endParaRPr>
              <a:solidFill>
                <a:srgbClr val="039BE5"/>
              </a:solidFill>
              <a:latin typeface="Helvetica Neue Light"/>
              <a:ea typeface="Helvetica Neue Light"/>
              <a:cs typeface="Helvetica Neue Light"/>
              <a:sym typeface="Helvetica Neue 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Just Lo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