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9.png" ContentType="image/png"/>
  <Override PartName="/ppt/media/image98.png" ContentType="image/png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105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104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103.png" ContentType="image/png"/>
  <Override PartName="/ppt/media/image85.png" ContentType="image/png"/>
  <Override PartName="/ppt/media/image4.png" ContentType="image/png"/>
  <Override PartName="/ppt/media/image102.png" ContentType="image/png"/>
  <Override PartName="/ppt/media/image84.png" ContentType="image/png"/>
  <Override PartName="/ppt/media/image3.png" ContentType="image/png"/>
  <Override PartName="/ppt/media/image100.png" ContentType="image/png"/>
  <Override PartName="/ppt/media/image82.png" ContentType="image/png"/>
  <Override PartName="/ppt/media/image1.png" ContentType="image/png"/>
  <Override PartName="/ppt/media/image101.png" ContentType="image/png"/>
  <Override PartName="/ppt/media/image83.png" ContentType="image/png"/>
  <Override PartName="/ppt/media/image2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2.png" ContentType="image/png"/>
  <Override PartName="/ppt/media/image88.png" ContentType="image/png"/>
  <Override PartName="/ppt/media/image7.png" ContentType="image/png"/>
  <Override PartName="/ppt/media/image19.jpeg" ContentType="image/jpeg"/>
  <Override PartName="/ppt/media/image37.png" ContentType="image/png"/>
  <Override PartName="/ppt/media/image13.png" ContentType="image/png"/>
  <Override PartName="/ppt/media/image38.png" ContentType="image/png"/>
  <Override PartName="/ppt/media/image14.jpeg" ContentType="image/jpeg"/>
  <Override PartName="/ppt/media/image58.png" ContentType="image/png"/>
  <Override PartName="/ppt/media/image16.jpeg" ContentType="image/jpe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8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slideLayout" Target="../slideLayouts/slideLayout1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slideLayout" Target="../slideLayouts/slideLayout1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e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slideLayout" Target="../slideLayouts/slideLayout1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slideLayout" Target="../slideLayouts/slideLayout1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slideLayout" Target="../slideLayouts/slideLayout1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6120000" y="2232000"/>
            <a:ext cx="1870200" cy="1870200"/>
          </a:xfrm>
          <a:prstGeom prst="rect">
            <a:avLst/>
          </a:prstGeom>
          <a:ln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936000" y="2160000"/>
            <a:ext cx="4822200" cy="22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INTRO</a:t>
            </a:r>
            <a:br/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TO</a:t>
            </a:r>
            <a:br/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PYTHON  WORLD </a:t>
            </a:r>
            <a:endParaRPr b="0" lang="en-IN" sz="357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4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pic>
        <p:nvPicPr>
          <p:cNvPr id="365" name="" descr=""/>
          <p:cNvPicPr/>
          <p:nvPr/>
        </p:nvPicPr>
        <p:blipFill>
          <a:blip r:embed="rId3"/>
          <a:stretch/>
        </p:blipFill>
        <p:spPr>
          <a:xfrm>
            <a:off x="0" y="21960"/>
            <a:ext cx="10079280" cy="56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pic>
        <p:nvPicPr>
          <p:cNvPr id="369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150560" cy="566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Taking INPUT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76" name="CustomShape 6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Input()</a:t>
            </a:r>
            <a:endParaRPr b="0" lang="en-IN" sz="32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raw_input()</a:t>
            </a:r>
            <a:endParaRPr b="0" lang="en-IN" sz="32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This method is not used in python 3.x versions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3"/>
          <a:stretch/>
        </p:blipFill>
        <p:spPr>
          <a:xfrm>
            <a:off x="2931840" y="1751040"/>
            <a:ext cx="6119280" cy="143928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4"/>
          <a:stretch/>
        </p:blipFill>
        <p:spPr>
          <a:xfrm>
            <a:off x="4797360" y="3707280"/>
            <a:ext cx="4777920" cy="1419120"/>
          </a:xfrm>
          <a:prstGeom prst="rect">
            <a:avLst/>
          </a:prstGeom>
          <a:ln>
            <a:noFill/>
          </a:ln>
        </p:spPr>
      </p:pic>
      <p:pic>
        <p:nvPicPr>
          <p:cNvPr id="379" name="" descr=""/>
          <p:cNvPicPr/>
          <p:nvPr/>
        </p:nvPicPr>
        <p:blipFill>
          <a:blip r:embed="rId5"/>
          <a:stretch/>
        </p:blipFill>
        <p:spPr>
          <a:xfrm rot="21586200">
            <a:off x="407160" y="3715920"/>
            <a:ext cx="4391280" cy="141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357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Conditional Statements in Python</a:t>
            </a:r>
            <a:endParaRPr b="0" lang="en-IN" sz="357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2"/>
          <a:stretch/>
        </p:blipFill>
        <p:spPr>
          <a:xfrm>
            <a:off x="8208000" y="144000"/>
            <a:ext cx="1078200" cy="1078200"/>
          </a:xfrm>
          <a:prstGeom prst="rect">
            <a:avLst/>
          </a:prstGeom>
          <a:ln>
            <a:noFill/>
          </a:ln>
        </p:spPr>
      </p:pic>
      <p:sp>
        <p:nvSpPr>
          <p:cNvPr id="382" name="CustomShape 2"/>
          <p:cNvSpPr/>
          <p:nvPr/>
        </p:nvSpPr>
        <p:spPr>
          <a:xfrm>
            <a:off x="216000" y="1440000"/>
            <a:ext cx="957528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statement</a:t>
            </a:r>
            <a:endParaRPr b="0" lang="en-IN" sz="24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BOOLEAN_EXPRESSION: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STATEMENTS TO EXECUTE IF BOOLEAN_EXPRESSION IS TRUE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NOTE:-Boolean expressions are those expression which result in a boolean value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Just like in C and Java we represent a code block using parenthesis. 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Python we represent a block of code using indentation.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Indentation means “some space which can be given using tabs or space character”. 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statements under one block of code must have same indentation.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7848000" y="144000"/>
            <a:ext cx="1127880" cy="1127880"/>
          </a:xfrm>
          <a:prstGeom prst="rect">
            <a:avLst/>
          </a:prstGeom>
          <a:ln>
            <a:noFill/>
          </a:ln>
        </p:spPr>
      </p:pic>
      <p:sp>
        <p:nvSpPr>
          <p:cNvPr id="386" name="CustomShape 3"/>
          <p:cNvSpPr/>
          <p:nvPr/>
        </p:nvSpPr>
        <p:spPr>
          <a:xfrm>
            <a:off x="504000" y="216000"/>
            <a:ext cx="701820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Conditional Statement in Python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181080" y="1440000"/>
            <a:ext cx="4426200" cy="37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else statement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BOOLEAN_EXPRESSION: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STATEMENTS TO EXECUTE IF BOOLEAN_EXPRESSION IS TRUE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else: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STATEMENTS TO EXECUTE IF BOOLEAN_EXPRESSION IS FALSE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5040000" y="1440000"/>
            <a:ext cx="4570200" cy="38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Elif statement</a:t>
            </a:r>
            <a:endParaRPr b="0" lang="en-IN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BOOLEAN_EXPRESSION1: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CODE_BLOCK1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elif  BOOLEAN_EXPRESSION2: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CODE_BLOCK2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elif BOOLEAN_EXPRESSION3: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CODE_BLOCK3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else: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CODE_BLOCK4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1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pic>
        <p:nvPicPr>
          <p:cNvPr id="392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15128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pic>
        <p:nvPicPr>
          <p:cNvPr id="39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58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9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3"/>
          <a:stretch/>
        </p:blipFill>
        <p:spPr>
          <a:xfrm>
            <a:off x="11520" y="1296000"/>
            <a:ext cx="10068480" cy="437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" descr=""/>
          <p:cNvPicPr/>
          <p:nvPr/>
        </p:nvPicPr>
        <p:blipFill>
          <a:blip r:embed="rId2"/>
          <a:stretch/>
        </p:blipFill>
        <p:spPr>
          <a:xfrm>
            <a:off x="7848000" y="144000"/>
            <a:ext cx="1127880" cy="1127880"/>
          </a:xfrm>
          <a:prstGeom prst="rect">
            <a:avLst/>
          </a:prstGeom>
          <a:ln>
            <a:noFill/>
          </a:ln>
        </p:spPr>
      </p:pic>
      <p:sp>
        <p:nvSpPr>
          <p:cNvPr id="404" name="CustomShape 3"/>
          <p:cNvSpPr/>
          <p:nvPr/>
        </p:nvSpPr>
        <p:spPr>
          <a:xfrm>
            <a:off x="360000" y="216000"/>
            <a:ext cx="716220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Loops in 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216000" y="1368000"/>
            <a:ext cx="939420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while statement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while BOOLEAN_EXPRESSION: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STATEMENTS_TO_LOOP_THROUGH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Doing something till a condition is met or Doing something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Forever but it can also Do something N times with a little tweak.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8" name="" descr=""/>
          <p:cNvPicPr/>
          <p:nvPr/>
        </p:nvPicPr>
        <p:blipFill>
          <a:blip r:embed="rId2"/>
          <a:stretch/>
        </p:blipFill>
        <p:spPr>
          <a:xfrm>
            <a:off x="7848000" y="144000"/>
            <a:ext cx="1127880" cy="1127880"/>
          </a:xfrm>
          <a:prstGeom prst="rect">
            <a:avLst/>
          </a:prstGeom>
          <a:ln>
            <a:noFill/>
          </a:ln>
        </p:spPr>
      </p:pic>
      <p:sp>
        <p:nvSpPr>
          <p:cNvPr id="409" name="CustomShape 3"/>
          <p:cNvSpPr/>
          <p:nvPr/>
        </p:nvSpPr>
        <p:spPr>
          <a:xfrm>
            <a:off x="360000" y="216000"/>
            <a:ext cx="716220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Loops in 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216000" y="1368000"/>
            <a:ext cx="939420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statement</a:t>
            </a:r>
            <a:endParaRPr b="0" lang="en-IN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iterating_variable in iterable: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STATEMENT_TO_LOOP_THROUGH_by_iterating_variable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 something N times or Do something to a collection of things.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Note: range(start, end, step) by default step is 1 and start is 0.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it is given as range(some_number) then python thinks that we need the range from 0 to some_number.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like range(3) means a list as [0,1,2]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Similarly range(1,10) means [1,2,3,4,5,6,7,8,9]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04000" y="177840"/>
            <a:ext cx="7018200" cy="10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Python Programming Platforms &amp; Pip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288000" y="1440000"/>
            <a:ext cx="943020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programs can be written on: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1) Text Editors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2) Python Shell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3) IDE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 are several packages and libraries that can be used in Python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has 141,251+ such Packages. PyPI indexes all of those packages.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packages can be installed using PIP on a system.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 is the package management system of python to install packages in following ways: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 install &lt;pacakage_name&gt; // for python 2.7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pip3 install &lt;package_name&gt; // for python 3 or more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3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pic>
        <p:nvPicPr>
          <p:cNvPr id="414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007964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7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pic>
        <p:nvPicPr>
          <p:cNvPr id="418" name="" descr=""/>
          <p:cNvPicPr/>
          <p:nvPr/>
        </p:nvPicPr>
        <p:blipFill>
          <a:blip r:embed="rId3"/>
          <a:stretch/>
        </p:blipFill>
        <p:spPr>
          <a:xfrm>
            <a:off x="0" y="1296000"/>
            <a:ext cx="10080360" cy="43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1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pic>
        <p:nvPicPr>
          <p:cNvPr id="422" name="" descr=""/>
          <p:cNvPicPr/>
          <p:nvPr/>
        </p:nvPicPr>
        <p:blipFill>
          <a:blip r:embed="rId3"/>
          <a:stretch/>
        </p:blipFill>
        <p:spPr>
          <a:xfrm>
            <a:off x="-71640" y="-21600"/>
            <a:ext cx="10151640" cy="5691600"/>
          </a:xfrm>
          <a:prstGeom prst="rect">
            <a:avLst/>
          </a:prstGeom>
          <a:ln>
            <a:noFill/>
          </a:ln>
        </p:spPr>
      </p:pic>
      <p:pic>
        <p:nvPicPr>
          <p:cNvPr id="423" name="" descr=""/>
          <p:cNvPicPr/>
          <p:nvPr/>
        </p:nvPicPr>
        <p:blipFill>
          <a:blip r:embed="rId4"/>
          <a:srcRect l="0" t="0" r="34626" b="0"/>
          <a:stretch/>
        </p:blipFill>
        <p:spPr>
          <a:xfrm>
            <a:off x="4391640" y="0"/>
            <a:ext cx="5975640" cy="5670000"/>
          </a:xfrm>
          <a:prstGeom prst="rect">
            <a:avLst/>
          </a:prstGeom>
          <a:ln>
            <a:noFill/>
          </a:ln>
        </p:spPr>
      </p:pic>
      <p:pic>
        <p:nvPicPr>
          <p:cNvPr id="424" name="" descr=""/>
          <p:cNvPicPr/>
          <p:nvPr/>
        </p:nvPicPr>
        <p:blipFill>
          <a:blip r:embed="rId5"/>
          <a:srcRect l="0" t="0" r="56187" b="0"/>
          <a:stretch/>
        </p:blipFill>
        <p:spPr>
          <a:xfrm>
            <a:off x="-71640" y="2088000"/>
            <a:ext cx="4318560" cy="358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7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28" name="CustomShape 3"/>
          <p:cNvSpPr/>
          <p:nvPr/>
        </p:nvSpPr>
        <p:spPr>
          <a:xfrm>
            <a:off x="0" y="1368000"/>
            <a:ext cx="10080360" cy="43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2800" spc="-1" strike="noStrike">
                <a:latin typeface="Times New Roman"/>
              </a:rPr>
              <a:t>Pass: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latin typeface="Times New Roman"/>
              </a:rPr>
              <a:t>Pass is used in order to do nothing in a code block.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latin typeface="Times New Roman"/>
              </a:rPr>
              <a:t>It is equivalent code block as of C’s { }.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latin typeface="Times New Roman"/>
              </a:rPr>
              <a:t>Continue: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latin typeface="Times New Roman"/>
              </a:rPr>
              <a:t>Continue means just skip this time but keep doing what you were doing.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latin typeface="Times New Roman"/>
              </a:rPr>
              <a:t>Break: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latin typeface="Times New Roman"/>
              </a:rPr>
              <a:t>Break means just stop whatever you are doing.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1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32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Times New Roman"/>
              </a:rPr>
              <a:t>Functions in Python</a:t>
            </a:r>
            <a:endParaRPr b="0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3" name="TextShape 4"/>
          <p:cNvSpPr txBox="1"/>
          <p:nvPr/>
        </p:nvSpPr>
        <p:spPr>
          <a:xfrm>
            <a:off x="144000" y="1326600"/>
            <a:ext cx="9792000" cy="19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en-IN" sz="2600" spc="-1" strike="noStrike">
                <a:latin typeface="Times New Roman"/>
              </a:rPr>
              <a:t>In Python we declare that some identifier is a function by suffixing a keyword ‘def’ before it.</a:t>
            </a:r>
            <a:endParaRPr b="0" lang="en-IN" sz="2600" spc="-1" strike="noStrike">
              <a:latin typeface="Times New Roman"/>
            </a:endParaRPr>
          </a:p>
          <a:p>
            <a:pPr algn="just"/>
            <a:r>
              <a:rPr b="0" lang="en-IN" sz="2600" spc="-1" strike="noStrike">
                <a:latin typeface="Times New Roman"/>
              </a:rPr>
              <a:t>def FUNCTION_NAME(FUNCTION_ARGUMENTS):</a:t>
            </a:r>
            <a:endParaRPr b="0" lang="en-IN" sz="2600" spc="-1" strike="noStrike">
              <a:latin typeface="Times New Roman"/>
            </a:endParaRPr>
          </a:p>
          <a:p>
            <a:pPr algn="just"/>
            <a:r>
              <a:rPr b="0" lang="en-IN" sz="2600" spc="-1" strike="noStrike">
                <a:latin typeface="Times New Roman"/>
              </a:rPr>
              <a:t>      </a:t>
            </a:r>
            <a:r>
              <a:rPr b="0" lang="en-IN" sz="2600" spc="-1" strike="noStrike">
                <a:latin typeface="Times New Roman"/>
              </a:rPr>
              <a:t>STATEMENTS_TO_EXECUTE (ie. a code_block)</a:t>
            </a:r>
            <a:endParaRPr b="0" lang="en-IN" sz="2600" spc="-1" strike="noStrike">
              <a:latin typeface="Times New Roman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3"/>
          <a:stretch/>
        </p:blipFill>
        <p:spPr>
          <a:xfrm>
            <a:off x="0" y="3024000"/>
            <a:ext cx="10080720" cy="26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7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38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Times New Roman"/>
              </a:rPr>
              <a:t>Arguments in Function</a:t>
            </a:r>
            <a:endParaRPr b="0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9" name="TextShape 4"/>
          <p:cNvSpPr txBox="1"/>
          <p:nvPr/>
        </p:nvSpPr>
        <p:spPr>
          <a:xfrm>
            <a:off x="0" y="1326600"/>
            <a:ext cx="10080720" cy="19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en-IN" sz="2900" spc="-1" strike="noStrike">
                <a:latin typeface="Times New Roman"/>
              </a:rPr>
              <a:t>1) optional argument</a:t>
            </a:r>
            <a:endParaRPr b="0" lang="en-IN" sz="2900" spc="-1" strike="noStrike">
              <a:latin typeface="Times New Roman"/>
            </a:endParaRPr>
          </a:p>
          <a:p>
            <a:pPr algn="just"/>
            <a:r>
              <a:rPr b="0" lang="en-IN" sz="2900" spc="-1" strike="noStrike">
                <a:latin typeface="Times New Roman"/>
              </a:rPr>
              <a:t>def function_name(mandatory_args,optional_args=default_values):</a:t>
            </a:r>
            <a:endParaRPr b="0" lang="en-IN" sz="2900" spc="-1" strike="noStrike">
              <a:latin typeface="Times New Roman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3"/>
          <a:stretch/>
        </p:blipFill>
        <p:spPr>
          <a:xfrm>
            <a:off x="0" y="2736000"/>
            <a:ext cx="10080720" cy="293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3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44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Times New Roman"/>
              </a:rPr>
              <a:t>Arguments in Function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5" name="TextShape 4"/>
          <p:cNvSpPr txBox="1"/>
          <p:nvPr/>
        </p:nvSpPr>
        <p:spPr>
          <a:xfrm>
            <a:off x="72000" y="1365840"/>
            <a:ext cx="9936000" cy="180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en-IN" sz="2800" spc="-1" strike="noStrike">
                <a:latin typeface="Times New Roman"/>
              </a:rPr>
              <a:t>2) positional arguments:</a:t>
            </a:r>
            <a:endParaRPr b="0" lang="en-IN" sz="2800" spc="-1" strike="noStrike">
              <a:latin typeface="Times New Roman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we are mapping values to the position of arguments in the function signature.</a:t>
            </a:r>
            <a:endParaRPr b="0" lang="en-IN" sz="2800" spc="-1" strike="noStrike">
              <a:latin typeface="Times New Roman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function(arg1=value1, arg2=value2, arg3=value3)</a:t>
            </a:r>
            <a:endParaRPr b="0" lang="en-IN" sz="2800" spc="-1" strike="noStrike">
              <a:latin typeface="Times New Roman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3"/>
          <a:stretch/>
        </p:blipFill>
        <p:spPr>
          <a:xfrm>
            <a:off x="0" y="3024000"/>
            <a:ext cx="10080720" cy="1722960"/>
          </a:xfrm>
          <a:prstGeom prst="rect">
            <a:avLst/>
          </a:prstGeom>
          <a:ln>
            <a:noFill/>
          </a:ln>
        </p:spPr>
      </p:pic>
      <p:pic>
        <p:nvPicPr>
          <p:cNvPr id="447" name="" descr=""/>
          <p:cNvPicPr/>
          <p:nvPr/>
        </p:nvPicPr>
        <p:blipFill>
          <a:blip r:embed="rId4"/>
          <a:stretch/>
        </p:blipFill>
        <p:spPr>
          <a:xfrm>
            <a:off x="0" y="4746960"/>
            <a:ext cx="10080720" cy="9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0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51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Lambda Functions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TextShape 4"/>
          <p:cNvSpPr txBox="1"/>
          <p:nvPr/>
        </p:nvSpPr>
        <p:spPr>
          <a:xfrm>
            <a:off x="216000" y="1257840"/>
            <a:ext cx="9576000" cy="219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Times New Roman"/>
              </a:rPr>
              <a:t>One Line Functions</a:t>
            </a:r>
            <a:endParaRPr b="0" lang="en-IN" sz="26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Times New Roman"/>
              </a:rPr>
              <a:t>single expression functions which are almost completely analogous to mathematical functions.</a:t>
            </a:r>
            <a:endParaRPr b="0" lang="en-IN" sz="2600" spc="-1" strike="noStrike">
              <a:latin typeface="Times New Roman"/>
            </a:endParaRPr>
          </a:p>
          <a:p>
            <a:pPr algn="just"/>
            <a:r>
              <a:rPr b="0" lang="en-IN" sz="2600" spc="-1" strike="noStrike">
                <a:latin typeface="Times New Roman"/>
              </a:rPr>
              <a:t>eg. f(x,y) = x+y can be written in lambda form as-</a:t>
            </a:r>
            <a:endParaRPr b="0" lang="en-IN" sz="2600" spc="-1" strike="noStrike">
              <a:latin typeface="Times New Roman"/>
            </a:endParaRPr>
          </a:p>
          <a:p>
            <a:pPr algn="just"/>
            <a:r>
              <a:rPr b="0" lang="en-IN" sz="2600" spc="-1" strike="noStrike">
                <a:latin typeface="Times New Roman"/>
              </a:rPr>
              <a:t>lambda x,y : x+y ← mind that as it is in one line there is no code block needed.</a:t>
            </a:r>
            <a:endParaRPr b="0" lang="en-IN" sz="2600" spc="-1" strike="noStrike">
              <a:latin typeface="Times New Roman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3"/>
          <a:stretch/>
        </p:blipFill>
        <p:spPr>
          <a:xfrm>
            <a:off x="360" y="3744000"/>
            <a:ext cx="10080360" cy="195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6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57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Times New Roman"/>
              </a:rPr>
              <a:t>Some Methods of Python</a:t>
            </a:r>
            <a:endParaRPr b="0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8" name="TextShape 4"/>
          <p:cNvSpPr txBox="1"/>
          <p:nvPr/>
        </p:nvSpPr>
        <p:spPr>
          <a:xfrm>
            <a:off x="144000" y="1535400"/>
            <a:ext cx="9648000" cy="386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Times New Roman"/>
              </a:rPr>
              <a:t>Range</a:t>
            </a:r>
            <a:endParaRPr b="0" lang="en-IN" sz="2400" spc="-1" strike="noStrike">
              <a:latin typeface="Times New Roman"/>
            </a:endParaRPr>
          </a:p>
          <a:p>
            <a:pPr algn="just"/>
            <a:r>
              <a:rPr b="0" lang="en-IN" sz="2400" spc="-1" strike="noStrike">
                <a:latin typeface="Times New Roman"/>
              </a:rPr>
              <a:t>The range() function returns a sequence of numbers, starting from 0 by default, and increments by 1 (by default), and stops before a specified number.</a:t>
            </a:r>
            <a:endParaRPr b="0" lang="en-IN" sz="24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400" spc="-1" strike="noStrike">
                <a:latin typeface="Times New Roman"/>
              </a:rPr>
              <a:t>Syntax : </a:t>
            </a:r>
            <a:r>
              <a:rPr b="0" lang="en-IN" sz="2400" spc="-1" strike="noStrike">
                <a:latin typeface="Times New Roman"/>
              </a:rPr>
              <a:t>range(start, stop, step)</a:t>
            </a:r>
            <a:endParaRPr b="0" lang="en-IN" sz="2400" spc="-1" strike="noStrike">
              <a:latin typeface="Times New Roman"/>
            </a:endParaRPr>
          </a:p>
          <a:p>
            <a:pPr algn="just"/>
            <a:endParaRPr b="0" lang="en-IN" sz="24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Times New Roman"/>
              </a:rPr>
              <a:t>Split</a:t>
            </a:r>
            <a:endParaRPr b="0" lang="en-IN" sz="2400" spc="-1" strike="noStrike">
              <a:latin typeface="Times New Roman"/>
            </a:endParaRPr>
          </a:p>
          <a:p>
            <a:pPr algn="just"/>
            <a:r>
              <a:rPr b="0" lang="en-IN" sz="2400" spc="-1" strike="noStrike">
                <a:latin typeface="Times New Roman"/>
              </a:rPr>
              <a:t>The split() method returns a list of strings after breaking the given string by the specified separator.</a:t>
            </a:r>
            <a:endParaRPr b="0" lang="en-IN" sz="24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400" spc="-1" strike="noStrike">
                <a:latin typeface="Times New Roman"/>
              </a:rPr>
              <a:t>Syntax : str.split(separator, maxsplit)</a:t>
            </a:r>
            <a:endParaRPr b="0" lang="en-IN" sz="2400" spc="-1" strike="noStrike"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1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62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Some Methods of Python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3" name="TextShape 4"/>
          <p:cNvSpPr txBox="1"/>
          <p:nvPr/>
        </p:nvSpPr>
        <p:spPr>
          <a:xfrm>
            <a:off x="216000" y="1285920"/>
            <a:ext cx="9576000" cy="382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Times New Roman"/>
              </a:rPr>
              <a:t>Replace</a:t>
            </a:r>
            <a:endParaRPr b="0" lang="en-IN" sz="2400" spc="-1" strike="noStrike">
              <a:latin typeface="Arial"/>
            </a:endParaRPr>
          </a:p>
          <a:p>
            <a:pPr algn="just"/>
            <a:r>
              <a:rPr b="0" lang="en-IN" sz="2400" spc="-1" strike="noStrike">
                <a:latin typeface="Times New Roman"/>
              </a:rPr>
              <a:t>The replace() is an inbuilt function in Python programming language that returns a copy of the string where all occurrences of a substring is replaced with another substring.</a:t>
            </a:r>
            <a:endParaRPr b="0" lang="en-IN" sz="2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400" spc="-1" strike="noStrike">
                <a:latin typeface="Times New Roman"/>
              </a:rPr>
              <a:t>Syntax : range(start, stop, step)</a:t>
            </a:r>
            <a:endParaRPr b="0" lang="en-IN" sz="2400" spc="-1" strike="noStrike">
              <a:latin typeface="Arial"/>
            </a:endParaRPr>
          </a:p>
          <a:p>
            <a:pPr algn="just"/>
            <a:endParaRPr b="0" lang="en-IN" sz="2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Times New Roman"/>
              </a:rPr>
              <a:t>Filter</a:t>
            </a:r>
            <a:endParaRPr b="0" lang="en-IN" sz="2400" spc="-1" strike="noStrike">
              <a:latin typeface="Arial"/>
            </a:endParaRPr>
          </a:p>
          <a:p>
            <a:pPr algn="just"/>
            <a:r>
              <a:rPr b="0" lang="en-IN" sz="2400" spc="-1" strike="noStrike">
                <a:latin typeface="Times New Roman"/>
              </a:rPr>
              <a:t>The filter() method filters the given sequence with the help of a function that tests each element in the sequence to be true or not.</a:t>
            </a:r>
            <a:endParaRPr b="0" lang="en-IN" sz="2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400" spc="-1" strike="noStrike">
                <a:latin typeface="Times New Roman"/>
              </a:rPr>
              <a:t>Syntax : filter(function, sequence)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513360" y="1584000"/>
            <a:ext cx="1140840" cy="111240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3"/>
          <a:stretch/>
        </p:blipFill>
        <p:spPr>
          <a:xfrm>
            <a:off x="2736000" y="1584000"/>
            <a:ext cx="1345320" cy="1078200"/>
          </a:xfrm>
          <a:prstGeom prst="rect">
            <a:avLst/>
          </a:prstGeom>
          <a:ln>
            <a:noFill/>
          </a:ln>
        </p:spPr>
      </p:pic>
      <p:pic>
        <p:nvPicPr>
          <p:cNvPr id="320" name="" descr=""/>
          <p:cNvPicPr/>
          <p:nvPr/>
        </p:nvPicPr>
        <p:blipFill>
          <a:blip r:embed="rId4"/>
          <a:stretch/>
        </p:blipFill>
        <p:spPr>
          <a:xfrm>
            <a:off x="4951800" y="1512000"/>
            <a:ext cx="1166400" cy="1166400"/>
          </a:xfrm>
          <a:prstGeom prst="rect">
            <a:avLst/>
          </a:prstGeom>
          <a:ln>
            <a:noFill/>
          </a:ln>
        </p:spPr>
      </p:pic>
      <p:pic>
        <p:nvPicPr>
          <p:cNvPr id="321" name="" descr=""/>
          <p:cNvPicPr/>
          <p:nvPr/>
        </p:nvPicPr>
        <p:blipFill>
          <a:blip r:embed="rId5"/>
          <a:stretch/>
        </p:blipFill>
        <p:spPr>
          <a:xfrm>
            <a:off x="6912000" y="1517400"/>
            <a:ext cx="1222200" cy="121680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6"/>
          <a:stretch/>
        </p:blipFill>
        <p:spPr>
          <a:xfrm>
            <a:off x="305280" y="3384000"/>
            <a:ext cx="1726200" cy="172620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7"/>
          <a:stretch/>
        </p:blipFill>
        <p:spPr>
          <a:xfrm>
            <a:off x="2592000" y="3384000"/>
            <a:ext cx="1780920" cy="178092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8"/>
          <a:stretch/>
        </p:blipFill>
        <p:spPr>
          <a:xfrm>
            <a:off x="4752000" y="3384000"/>
            <a:ext cx="1523160" cy="170064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9"/>
          <a:stretch/>
        </p:blipFill>
        <p:spPr>
          <a:xfrm>
            <a:off x="6984000" y="3312000"/>
            <a:ext cx="1845720" cy="1750320"/>
          </a:xfrm>
          <a:prstGeom prst="rect">
            <a:avLst/>
          </a:prstGeom>
          <a:ln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Various IDE’s and Editors</a:t>
            </a:r>
            <a:endParaRPr b="0" lang="en-IN" sz="357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6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67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Times New Roman"/>
              </a:rPr>
              <a:t>Some Methods of Python</a:t>
            </a:r>
            <a:endParaRPr b="0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8" name="TextShape 4"/>
          <p:cNvSpPr txBox="1"/>
          <p:nvPr/>
        </p:nvSpPr>
        <p:spPr>
          <a:xfrm>
            <a:off x="41760" y="1240560"/>
            <a:ext cx="10008720" cy="548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Times New Roman"/>
              </a:rPr>
              <a:t>Filter</a:t>
            </a:r>
            <a:endParaRPr b="0" lang="en-IN" sz="2600" spc="-1" strike="noStrike">
              <a:latin typeface="Times New Roman"/>
            </a:endParaRPr>
          </a:p>
          <a:p>
            <a:pPr algn="just"/>
            <a:r>
              <a:rPr b="0" lang="en-IN" sz="2600" spc="-1" strike="noStrike">
                <a:latin typeface="Times New Roman"/>
              </a:rPr>
              <a:t>It is normally used with Lambda functions to separate list, tuple, or sets</a:t>
            </a:r>
            <a:endParaRPr b="0" lang="en-IN" sz="2600" spc="-1" strike="noStrike">
              <a:latin typeface="Times New Roman"/>
            </a:endParaRPr>
          </a:p>
          <a:p>
            <a:pPr algn="just"/>
            <a:endParaRPr b="0" lang="en-IN" sz="2600" spc="-1" strike="noStrike">
              <a:latin typeface="Times New Roman"/>
            </a:endParaRPr>
          </a:p>
          <a:p>
            <a:pPr algn="just"/>
            <a:endParaRPr b="0" lang="en-IN" sz="2600" spc="-1" strike="noStrike">
              <a:latin typeface="Times New Roman"/>
            </a:endParaRPr>
          </a:p>
          <a:p>
            <a:pPr algn="just"/>
            <a:endParaRPr b="0" lang="en-IN" sz="2600" spc="-1" strike="noStrike">
              <a:latin typeface="Times New Roman"/>
            </a:endParaRPr>
          </a:p>
          <a:p>
            <a:pPr algn="just"/>
            <a:endParaRPr b="0" lang="en-IN" sz="2600" spc="-1" strike="noStrike">
              <a:latin typeface="Times New Roman"/>
            </a:endParaRPr>
          </a:p>
          <a:p>
            <a:pPr algn="just"/>
            <a:endParaRPr b="0" lang="en-IN" sz="2600" spc="-1" strike="noStrike">
              <a:latin typeface="Times New Roman"/>
            </a:endParaRPr>
          </a:p>
          <a:p>
            <a:pPr algn="just"/>
            <a:endParaRPr b="0" lang="en-IN" sz="2600" spc="-1" strike="noStrike">
              <a:latin typeface="Times New Roman"/>
            </a:endParaRPr>
          </a:p>
          <a:p>
            <a:pPr algn="just"/>
            <a:r>
              <a:rPr b="0" lang="en-IN" sz="2600" spc="-1" strike="noStrike">
                <a:latin typeface="Times New Roman"/>
              </a:rPr>
              <a:t>function: function that tests if each element of a </a:t>
            </a:r>
            <a:endParaRPr b="0" lang="en-IN" sz="2600" spc="-1" strike="noStrike">
              <a:latin typeface="Times New Roman"/>
            </a:endParaRPr>
          </a:p>
          <a:p>
            <a:pPr algn="just"/>
            <a:r>
              <a:rPr b="0" lang="en-IN" sz="2600" spc="-1" strike="noStrike">
                <a:latin typeface="Times New Roman"/>
              </a:rPr>
              <a:t>sequence true or not.</a:t>
            </a:r>
            <a:endParaRPr b="0" lang="en-IN" sz="2600" spc="-1" strike="noStrike">
              <a:latin typeface="Times New Roman"/>
            </a:endParaRPr>
          </a:p>
          <a:p>
            <a:pPr algn="just"/>
            <a:r>
              <a:rPr b="0" lang="en-IN" sz="2600" spc="-1" strike="noStrike">
                <a:latin typeface="Times New Roman"/>
              </a:rPr>
              <a:t>sequence: sequence which needs to be filtered, it can </a:t>
            </a:r>
            <a:endParaRPr b="0" lang="en-IN" sz="2600" spc="-1" strike="noStrike">
              <a:latin typeface="Times New Roman"/>
            </a:endParaRPr>
          </a:p>
          <a:p>
            <a:pPr algn="just"/>
            <a:r>
              <a:rPr b="0" lang="en-IN" sz="2600" spc="-1" strike="noStrike">
                <a:latin typeface="Times New Roman"/>
              </a:rPr>
              <a:t>be sets, lists, tuples, or containers of any iterators.</a:t>
            </a:r>
            <a:endParaRPr b="0" lang="en-IN" sz="2600" spc="-1" strike="noStrike">
              <a:latin typeface="Times New Roman"/>
            </a:endParaRPr>
          </a:p>
          <a:p>
            <a:pPr algn="just"/>
            <a:endParaRPr b="0" lang="en-IN" sz="2600" spc="-1" strike="noStrike">
              <a:latin typeface="Times New Roman"/>
            </a:endParaRPr>
          </a:p>
          <a:p>
            <a:pPr algn="just"/>
            <a:endParaRPr b="0" lang="en-IN" sz="2600" spc="-1" strike="noStrike">
              <a:latin typeface="Times New Roman"/>
            </a:endParaRPr>
          </a:p>
          <a:p>
            <a:pPr algn="just"/>
            <a:endParaRPr b="0" lang="en-IN" sz="2600" spc="-1" strike="noStrike">
              <a:latin typeface="Times New Roman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3"/>
          <a:stretch/>
        </p:blipFill>
        <p:spPr>
          <a:xfrm>
            <a:off x="360" y="2232000"/>
            <a:ext cx="10080360" cy="18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2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73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Times New Roman"/>
              </a:rPr>
              <a:t>Some Methods of Python</a:t>
            </a:r>
            <a:endParaRPr b="0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4" name="TextShape 4"/>
          <p:cNvSpPr txBox="1"/>
          <p:nvPr/>
        </p:nvSpPr>
        <p:spPr>
          <a:xfrm>
            <a:off x="216000" y="1656000"/>
            <a:ext cx="9720000" cy="315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Map( )</a:t>
            </a:r>
            <a:endParaRPr b="0" lang="en-IN" sz="2800" spc="-1" strike="noStrike">
              <a:latin typeface="Arial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map() function returns a map object(which is an iterator) of the results after applying the given function to each item of a given iterable (list, tuple etc.)</a:t>
            </a:r>
            <a:endParaRPr b="0" lang="en-IN" sz="28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800" spc="-1" strike="noStrike">
                <a:latin typeface="Times New Roman"/>
              </a:rPr>
              <a:t>Syntax: map(fun, iter)</a:t>
            </a:r>
            <a:endParaRPr b="0" lang="en-IN" sz="2800" spc="-1" strike="noStrike">
              <a:latin typeface="Arial"/>
            </a:endParaRPr>
          </a:p>
          <a:p>
            <a:pPr algn="just"/>
            <a:endParaRPr b="0" lang="en-IN" sz="2800" spc="-1" strike="noStrike">
              <a:latin typeface="Arial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Note: to know all built-in functions type</a:t>
            </a:r>
            <a:endParaRPr b="0" lang="en-IN" sz="28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Times New Roman"/>
              </a:rPr>
              <a:t>dir(__builtins__)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7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78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9" name="TextShape 4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3"/>
          <a:stretch/>
        </p:blipFill>
        <p:spPr>
          <a:xfrm>
            <a:off x="0" y="4032000"/>
            <a:ext cx="10080720" cy="1599120"/>
          </a:xfrm>
          <a:prstGeom prst="rect">
            <a:avLst/>
          </a:prstGeom>
          <a:ln>
            <a:noFill/>
          </a:ln>
        </p:spPr>
      </p:pic>
      <p:pic>
        <p:nvPicPr>
          <p:cNvPr id="481" name="" descr=""/>
          <p:cNvPicPr/>
          <p:nvPr/>
        </p:nvPicPr>
        <p:blipFill>
          <a:blip r:embed="rId4"/>
          <a:stretch/>
        </p:blipFill>
        <p:spPr>
          <a:xfrm>
            <a:off x="9720" y="1326600"/>
            <a:ext cx="10071000" cy="270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4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485" name="TextShape 3"/>
          <p:cNvSpPr txBox="1"/>
          <p:nvPr/>
        </p:nvSpPr>
        <p:spPr>
          <a:xfrm>
            <a:off x="360000" y="216000"/>
            <a:ext cx="7272000" cy="8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6" name="TextShape 4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Data Types in Python</a:t>
            </a:r>
            <a:endParaRPr b="0" lang="en-IN" sz="3570" spc="-1" strike="noStrike"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8208000" y="144000"/>
            <a:ext cx="1078200" cy="1078200"/>
          </a:xfrm>
          <a:prstGeom prst="rect">
            <a:avLst/>
          </a:prstGeom>
          <a:ln>
            <a:noFill/>
          </a:ln>
        </p:spPr>
      </p:pic>
      <p:sp>
        <p:nvSpPr>
          <p:cNvPr id="329" name="CustomShape 2"/>
          <p:cNvSpPr/>
          <p:nvPr/>
        </p:nvSpPr>
        <p:spPr>
          <a:xfrm>
            <a:off x="1008000" y="1440000"/>
            <a:ext cx="3382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Number</a:t>
            </a:r>
            <a:endParaRPr b="0" lang="en-IN" sz="3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endParaRPr b="0" lang="en-IN" sz="3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List</a:t>
            </a:r>
            <a:endParaRPr b="0" lang="en-IN" sz="3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Tuples</a:t>
            </a:r>
            <a:endParaRPr b="0" lang="en-IN" sz="3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5077080" y="1440000"/>
            <a:ext cx="4425120" cy="29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Dictionary</a:t>
            </a:r>
            <a:endParaRPr b="0" lang="en-IN" sz="3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Array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[One Dimensional]</a:t>
            </a:r>
            <a:endParaRPr b="0" lang="en-IN" sz="3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Array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[Multi Dimensional]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934200" cy="934200"/>
          </a:xfrm>
          <a:prstGeom prst="rect">
            <a:avLst/>
          </a:prstGeom>
          <a:ln>
            <a:noFill/>
          </a:ln>
        </p:spPr>
      </p:pic>
      <p:sp>
        <p:nvSpPr>
          <p:cNvPr id="334" name="CustomShape 3"/>
          <p:cNvSpPr/>
          <p:nvPr/>
        </p:nvSpPr>
        <p:spPr>
          <a:xfrm>
            <a:off x="144000" y="-49320"/>
            <a:ext cx="755856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bcc"/>
                </a:solidFill>
                <a:latin typeface="Arial"/>
                <a:ea typeface="DejaVu Sans"/>
              </a:rPr>
              <a:t>Number (int,float,complex,fractions)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3"/>
          <a:stretch/>
        </p:blipFill>
        <p:spPr>
          <a:xfrm>
            <a:off x="0" y="1151640"/>
            <a:ext cx="10007280" cy="45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8223480" y="231480"/>
            <a:ext cx="919080" cy="919080"/>
          </a:xfrm>
          <a:prstGeom prst="rect">
            <a:avLst/>
          </a:prstGeom>
          <a:ln>
            <a:noFill/>
          </a:ln>
        </p:spPr>
      </p:pic>
      <p:sp>
        <p:nvSpPr>
          <p:cNvPr id="340" name="CustomShape 3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Tuples      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Strings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5184000" y="1656000"/>
            <a:ext cx="442548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sequence of characters. 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Represented using double or single quotes.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They are iterable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Reverse using x[ ::-1]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 can access a character in a string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eg. x = “abcd”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x[0] ← it will print a (This is indexing)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288000" y="1584000"/>
            <a:ext cx="44254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iterable and immutable collection of objects</a:t>
            </a:r>
            <a:endParaRPr b="0" lang="en-IN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Homogeneous &amp; Heterogeneous both</a:t>
            </a:r>
            <a:endParaRPr b="0" lang="en-IN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represented using ( ) literal</a:t>
            </a:r>
            <a:endParaRPr b="0" lang="en-IN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have only basic operations concatenation and iterable operations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5" name="" descr=""/>
          <p:cNvPicPr/>
          <p:nvPr/>
        </p:nvPicPr>
        <p:blipFill>
          <a:blip r:embed="rId2"/>
          <a:stretch/>
        </p:blipFill>
        <p:spPr>
          <a:xfrm>
            <a:off x="8223480" y="231480"/>
            <a:ext cx="919080" cy="919080"/>
          </a:xfrm>
          <a:prstGeom prst="rect">
            <a:avLst/>
          </a:prstGeom>
          <a:ln>
            <a:noFill/>
          </a:ln>
        </p:spPr>
      </p:pic>
      <p:sp>
        <p:nvSpPr>
          <p:cNvPr id="346" name="CustomShape 3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4933080" y="1512000"/>
            <a:ext cx="442548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primarily 4 things we must know how to do in a list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an element. (.append(), .insert(), .extend() )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deleting an element. *( .remove(), .pop(), .clear(), .del() )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sorting a list (.sort(), .reverse())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Iterable operations (len, .count(), slicing, indexing, copying)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288000" y="1584000"/>
            <a:ext cx="44254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They are iterable, mutable collection of objects</a:t>
            </a:r>
            <a:endParaRPr b="0" lang="en-IN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represented using [ ] literal</a:t>
            </a:r>
            <a:endParaRPr b="0" lang="en-IN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It can be Multi Dimensional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Lists inside Lists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eg. x=[ [1, 2, 3, 4],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[5, 6, 7, 8],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[9, 10, 11, 12] ]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8223480" y="231480"/>
            <a:ext cx="919080" cy="919080"/>
          </a:xfrm>
          <a:prstGeom prst="rect">
            <a:avLst/>
          </a:prstGeom>
          <a:ln>
            <a:noFill/>
          </a:ln>
        </p:spPr>
      </p:pic>
      <p:sp>
        <p:nvSpPr>
          <p:cNvPr id="352" name="CustomShape 3"/>
          <p:cNvSpPr/>
          <p:nvPr/>
        </p:nvSpPr>
        <p:spPr>
          <a:xfrm>
            <a:off x="504000" y="216000"/>
            <a:ext cx="727056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Sets    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5184000" y="1656000"/>
            <a:ext cx="442548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to establish a relation between two objects 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Mutable, Mapping object type which maps hashable objects to their values.</a:t>
            </a:r>
            <a:endParaRPr b="0" lang="en-IN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created using { } literal or dict()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‘key1’: ‘value1’, ‘key2’: ‘value2’ }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288000" y="1584000"/>
            <a:ext cx="44254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a mutable collection of unique objects</a:t>
            </a:r>
            <a:endParaRPr b="0" lang="en-IN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represented using { } literal with at least one element in them</a:t>
            </a:r>
            <a:endParaRPr b="0" lang="en-IN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supports the operations like difference, union, intersection</a:t>
            </a:r>
            <a:endParaRPr b="0" lang="en-IN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Also check if a set is set’s subset/superset</a:t>
            </a:r>
            <a:endParaRPr b="0" lang="en-IN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Also operations of list like add, pop,extend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7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200" cy="1006200"/>
          </a:xfrm>
          <a:prstGeom prst="rect">
            <a:avLst/>
          </a:prstGeom>
          <a:ln>
            <a:noFill/>
          </a:ln>
        </p:spPr>
      </p:pic>
      <p:sp>
        <p:nvSpPr>
          <p:cNvPr id="358" name="CustomShape 3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0078920" cy="566928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4"/>
          <a:stretch/>
        </p:blipFill>
        <p:spPr>
          <a:xfrm>
            <a:off x="5760000" y="56160"/>
            <a:ext cx="4287960" cy="40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2020-09-13T11:42:35Z</dcterms:created>
  <dc:creator/>
  <dc:description/>
  <dc:language>en-IN</dc:language>
  <cp:lastModifiedBy/>
  <dcterms:modified xsi:type="dcterms:W3CDTF">2020-09-16T22:33:05Z</dcterms:modified>
  <cp:revision>86</cp:revision>
  <dc:subject/>
  <dc:title>Bright Blue</dc:title>
</cp:coreProperties>
</file>