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0.png" ContentType="image/png"/>
  <Override PartName="/ppt/media/image79.png" ContentType="image/png"/>
  <Override PartName="/ppt/media/image27.png" ContentType="image/png"/>
  <Override PartName="/ppt/media/image6.png" ContentType="image/png"/>
  <Override PartName="/ppt/media/image61.png" ContentType="image/png"/>
  <Override PartName="/ppt/media/image5.png" ContentType="image/png"/>
  <Override PartName="/ppt/media/image60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62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13.jpeg" ContentType="image/jpeg"/>
  <Override PartName="/ppt/media/image28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15.jpeg" ContentType="image/jpe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4.png" ContentType="image/png"/>
  <Override PartName="/ppt/media/image39.png" ContentType="image/png"/>
  <Override PartName="/ppt/media/image38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18.jpeg" ContentType="image/jpe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2920" cy="1204200"/>
          </a:xfrm>
          <a:prstGeom prst="rect">
            <a:avLst/>
          </a:prstGeom>
          <a:ln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6120000" y="2232000"/>
            <a:ext cx="1870560" cy="1870560"/>
          </a:xfrm>
          <a:prstGeom prst="rect">
            <a:avLst/>
          </a:prstGeom>
          <a:ln>
            <a:noFill/>
          </a:ln>
        </p:spPr>
      </p:pic>
      <p:sp>
        <p:nvSpPr>
          <p:cNvPr id="276" name="CustomShape 1"/>
          <p:cNvSpPr/>
          <p:nvPr/>
        </p:nvSpPr>
        <p:spPr>
          <a:xfrm>
            <a:off x="936000" y="2160000"/>
            <a:ext cx="4822560" cy="22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INTRO</a:t>
            </a:r>
            <a:br/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	</a:t>
            </a:r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TO</a:t>
            </a:r>
            <a:br/>
            <a:r>
              <a:rPr b="0" lang="en-IN" sz="3570" spc="-1" strike="noStrike">
                <a:solidFill>
                  <a:srgbClr val="407927"/>
                </a:solidFill>
                <a:latin typeface="Arial"/>
                <a:ea typeface="DejaVu Sans"/>
              </a:rPr>
              <a:t>PYTHON  WORLD </a:t>
            </a:r>
            <a:endParaRPr b="0" lang="en-IN" sz="357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328" name="" descr=""/>
          <p:cNvPicPr/>
          <p:nvPr/>
        </p:nvPicPr>
        <p:blipFill>
          <a:blip r:embed="rId3"/>
          <a:stretch/>
        </p:blipFill>
        <p:spPr>
          <a:xfrm>
            <a:off x="0" y="21960"/>
            <a:ext cx="1007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150920" cy="56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Taking INPUT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Input()</a:t>
            </a:r>
            <a:endParaRPr b="0" lang="en-IN" sz="32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raw_input()</a:t>
            </a:r>
            <a:endParaRPr b="0" lang="en-IN" sz="32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500" spc="-1" strike="noStrike">
                <a:latin typeface="Arial"/>
              </a:rPr>
              <a:t>This method is not used in python 3.x versions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3"/>
          <a:stretch/>
        </p:blipFill>
        <p:spPr>
          <a:xfrm>
            <a:off x="2931840" y="1751040"/>
            <a:ext cx="6119640" cy="1439640"/>
          </a:xfrm>
          <a:prstGeom prst="rect">
            <a:avLst/>
          </a:prstGeom>
          <a:ln>
            <a:noFill/>
          </a:ln>
        </p:spPr>
      </p:pic>
      <p:pic>
        <p:nvPicPr>
          <p:cNvPr id="341" name="" descr=""/>
          <p:cNvPicPr/>
          <p:nvPr/>
        </p:nvPicPr>
        <p:blipFill>
          <a:blip r:embed="rId4"/>
          <a:stretch/>
        </p:blipFill>
        <p:spPr>
          <a:xfrm>
            <a:off x="4797360" y="3707280"/>
            <a:ext cx="4778280" cy="1419480"/>
          </a:xfrm>
          <a:prstGeom prst="rect">
            <a:avLst/>
          </a:prstGeom>
          <a:ln>
            <a:noFill/>
          </a:ln>
        </p:spPr>
      </p:pic>
      <p:pic>
        <p:nvPicPr>
          <p:cNvPr id="342" name="" descr=""/>
          <p:cNvPicPr/>
          <p:nvPr/>
        </p:nvPicPr>
        <p:blipFill>
          <a:blip r:embed="rId5"/>
          <a:stretch/>
        </p:blipFill>
        <p:spPr>
          <a:xfrm rot="21586200">
            <a:off x="407520" y="3715920"/>
            <a:ext cx="4391640" cy="141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357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Conditional Statements in Python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8208000" y="144000"/>
            <a:ext cx="1078560" cy="1078560"/>
          </a:xfrm>
          <a:prstGeom prst="rect">
            <a:avLst/>
          </a:prstGeom>
          <a:ln>
            <a:noFill/>
          </a:ln>
        </p:spPr>
      </p:pic>
      <p:sp>
        <p:nvSpPr>
          <p:cNvPr id="345" name="CustomShape 2"/>
          <p:cNvSpPr/>
          <p:nvPr/>
        </p:nvSpPr>
        <p:spPr>
          <a:xfrm>
            <a:off x="216000" y="1440000"/>
            <a:ext cx="957564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statement</a:t>
            </a:r>
            <a:endParaRPr b="0" lang="en-IN" sz="24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BOOLEAN_EXPRESSION: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STATEMENTS TO EXECUTE IF BOOLEAN_EXPRESSION IS TRUE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NOTE:-Boolean expressions are those expression which result in a boolean value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Just like in C and Java we represent a code block using parenthesis. 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Python we represent a block of code using indentation.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Indentation means “some space which can be given using tabs or space character”. 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statements under one block of code must have same indentation.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7848000" y="144000"/>
            <a:ext cx="1128240" cy="112824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504000" y="216000"/>
            <a:ext cx="7018560" cy="9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Times New Roman"/>
              </a:rPr>
              <a:t>Conditional Statement in Python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181080" y="1440000"/>
            <a:ext cx="442656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1" lang="en-IN" sz="3200" spc="-1" strike="noStrike">
                <a:latin typeface="Times New Roman"/>
              </a:rPr>
              <a:t>If else statement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400" spc="-1" strike="noStrike">
                <a:latin typeface="Times New Roman"/>
              </a:rPr>
              <a:t>if BOOLEAN_EXPRESSION: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STATEMENTS TO EXECUTE IF BOOLEAN_EXPRESSION IS TRUE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400" spc="-1" strike="noStrike">
                <a:latin typeface="Times New Roman"/>
              </a:rPr>
              <a:t>else: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Times New Roman"/>
              </a:rPr>
              <a:t>   </a:t>
            </a:r>
            <a:r>
              <a:rPr b="0" lang="en-IN" sz="2400" spc="-1" strike="noStrike">
                <a:latin typeface="Times New Roman"/>
              </a:rPr>
              <a:t>STATEMENTS TO EXECUTE IF BOOLEAN_EXPRESSION IS FALSE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5040000" y="1440000"/>
            <a:ext cx="4570560" cy="38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latin typeface="Times New Roman"/>
              </a:rPr>
              <a:t>Elif statement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Times New Roman"/>
              </a:rPr>
              <a:t>if BOOLEAN_EXPRESSION1: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Times New Roman"/>
              </a:rPr>
              <a:t>    </a:t>
            </a:r>
            <a:r>
              <a:rPr b="0" lang="en-IN" sz="3200" spc="-1" strike="noStrike">
                <a:latin typeface="Times New Roman"/>
              </a:rPr>
              <a:t>CODE_BLOCK1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Times New Roman"/>
              </a:rPr>
              <a:t>elif  BOOLEAN_EXPRESSION2: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Times New Roman"/>
              </a:rPr>
              <a:t>    </a:t>
            </a:r>
            <a:r>
              <a:rPr b="0" lang="en-IN" sz="3200" spc="-1" strike="noStrike">
                <a:latin typeface="Times New Roman"/>
              </a:rPr>
              <a:t>CODE_BLOCK2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Times New Roman"/>
              </a:rPr>
              <a:t>elif BOOLEAN_EXPRESSION3: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Times New Roman"/>
              </a:rPr>
              <a:t>    </a:t>
            </a:r>
            <a:r>
              <a:rPr b="0" lang="en-IN" sz="3200" spc="-1" strike="noStrike">
                <a:latin typeface="Times New Roman"/>
              </a:rPr>
              <a:t>CODE_BLOCK3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Times New Roman"/>
              </a:rPr>
              <a:t>else: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Times New Roman"/>
              </a:rPr>
              <a:t>    </a:t>
            </a:r>
            <a:r>
              <a:rPr b="0" lang="en-IN" sz="3200" spc="-1" strike="noStrike">
                <a:latin typeface="Times New Roman"/>
              </a:rPr>
              <a:t>CODE_BLOCK4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355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151640" cy="56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359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8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3"/>
          <a:stretch/>
        </p:blipFill>
        <p:spPr>
          <a:xfrm>
            <a:off x="11520" y="1296000"/>
            <a:ext cx="10068840" cy="43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7848000" y="144000"/>
            <a:ext cx="1128240" cy="1128240"/>
          </a:xfrm>
          <a:prstGeom prst="rect">
            <a:avLst/>
          </a:prstGeom>
          <a:ln>
            <a:noFill/>
          </a:ln>
        </p:spPr>
      </p:pic>
      <p:sp>
        <p:nvSpPr>
          <p:cNvPr id="367" name="CustomShape 3"/>
          <p:cNvSpPr/>
          <p:nvPr/>
        </p:nvSpPr>
        <p:spPr>
          <a:xfrm>
            <a:off x="360000" y="216000"/>
            <a:ext cx="71625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Loops in 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216000" y="1368000"/>
            <a:ext cx="939456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latin typeface="Times New Roman"/>
              </a:rPr>
              <a:t>while statement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while BOOLEAN_EXPRESSION: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    </a:t>
            </a:r>
            <a:r>
              <a:rPr b="0" lang="en-IN" sz="2600" spc="-1" strike="noStrike">
                <a:latin typeface="Times New Roman"/>
              </a:rPr>
              <a:t>STATEMENTS_TO_LOOP_THROUGH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Doing something till a condition is met or Doing something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latin typeface="Times New Roman"/>
              </a:rPr>
              <a:t>Forever but it can also Do something N times with a little tweak.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7848000" y="144000"/>
            <a:ext cx="1128240" cy="1128240"/>
          </a:xfrm>
          <a:prstGeom prst="rect">
            <a:avLst/>
          </a:prstGeom>
          <a:ln>
            <a:noFill/>
          </a:ln>
        </p:spPr>
      </p:pic>
      <p:sp>
        <p:nvSpPr>
          <p:cNvPr id="372" name="CustomShape 3"/>
          <p:cNvSpPr/>
          <p:nvPr/>
        </p:nvSpPr>
        <p:spPr>
          <a:xfrm>
            <a:off x="360000" y="216000"/>
            <a:ext cx="71625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Loops in 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216000" y="1368000"/>
            <a:ext cx="939456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1" lang="en-IN" sz="4000" spc="-1" strike="noStrike">
                <a:latin typeface="Times New Roman"/>
              </a:rPr>
              <a:t>for statement</a:t>
            </a:r>
            <a:endParaRPr b="0" lang="en-IN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latin typeface="Times New Roman"/>
              </a:rPr>
              <a:t>for iterating_variable in iterable: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latin typeface="Times New Roman"/>
              </a:rPr>
              <a:t>   </a:t>
            </a:r>
            <a:r>
              <a:rPr b="0" lang="en-IN" sz="2800" spc="-1" strike="noStrike">
                <a:latin typeface="Times New Roman"/>
              </a:rPr>
              <a:t>STATEMENT_TO_LOOP_THROUGH_by_iterating_variable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latin typeface="Times New Roman"/>
              </a:rPr>
              <a:t>Do something N times or Do something to a collection of things.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latin typeface="Times New Roman"/>
              </a:rPr>
              <a:t>Note: range(start, end, step) by default step is 1 and start is 0.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latin typeface="Times New Roman"/>
              </a:rPr>
              <a:t>If it is given as range(some_number) then python thinks that we need the range from 0 to some_number.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latin typeface="Times New Roman"/>
              </a:rPr>
              <a:t>like range(3) means a list as [0,1,2]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2800" spc="-1" strike="noStrike">
                <a:latin typeface="Times New Roman"/>
              </a:rPr>
              <a:t>Similarly range(1,10) means [1,2,3,4,5,6,7,8,9]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177840"/>
            <a:ext cx="701856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Python Programming Platforms &amp; Pip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288000" y="1440000"/>
            <a:ext cx="943056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programs can be written on: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1) Text Editors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2) Python Shell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3) IDE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There are several packages and libraries that can be used in Python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has 141,251+ such Packages. PyPI indexes all of those packages.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packages can be installed using PIP on a system.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 is the package management system of python to install packages in following ways: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 install &lt;pacakage_name&gt; // for python 2.7</a:t>
            </a:r>
            <a:endParaRPr b="0" lang="en-IN" sz="2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pip3 install &lt;package_name&gt; // for python 3 or more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6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80000" cy="56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0" y="1296000"/>
            <a:ext cx="10080720" cy="43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385" name="" descr=""/>
          <p:cNvPicPr/>
          <p:nvPr/>
        </p:nvPicPr>
        <p:blipFill>
          <a:blip r:embed="rId3"/>
          <a:stretch/>
        </p:blipFill>
        <p:spPr>
          <a:xfrm>
            <a:off x="-71640" y="-21600"/>
            <a:ext cx="10152000" cy="5691960"/>
          </a:xfrm>
          <a:prstGeom prst="rect">
            <a:avLst/>
          </a:prstGeom>
          <a:ln>
            <a:noFill/>
          </a:ln>
        </p:spPr>
      </p:pic>
      <p:pic>
        <p:nvPicPr>
          <p:cNvPr id="386" name="" descr=""/>
          <p:cNvPicPr/>
          <p:nvPr/>
        </p:nvPicPr>
        <p:blipFill>
          <a:blip r:embed="rId4"/>
          <a:srcRect l="0" t="0" r="34630" b="0"/>
          <a:stretch/>
        </p:blipFill>
        <p:spPr>
          <a:xfrm>
            <a:off x="4391640" y="0"/>
            <a:ext cx="5976000" cy="5670360"/>
          </a:xfrm>
          <a:prstGeom prst="rect">
            <a:avLst/>
          </a:prstGeom>
          <a:ln>
            <a:noFill/>
          </a:ln>
        </p:spPr>
      </p:pic>
      <p:pic>
        <p:nvPicPr>
          <p:cNvPr id="387" name="" descr=""/>
          <p:cNvPicPr/>
          <p:nvPr/>
        </p:nvPicPr>
        <p:blipFill>
          <a:blip r:embed="rId5"/>
          <a:srcRect l="0" t="0" r="56192" b="0"/>
          <a:stretch/>
        </p:blipFill>
        <p:spPr>
          <a:xfrm>
            <a:off x="-71640" y="2088000"/>
            <a:ext cx="4318920" cy="358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sp>
        <p:nvSpPr>
          <p:cNvPr id="391" name="TextShape 3"/>
          <p:cNvSpPr txBox="1"/>
          <p:nvPr/>
        </p:nvSpPr>
        <p:spPr>
          <a:xfrm>
            <a:off x="0" y="1368000"/>
            <a:ext cx="10080720" cy="432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lang="en-IN" sz="2800" spc="-1" strike="noStrike">
                <a:latin typeface="Times New Roman"/>
              </a:rPr>
              <a:t>Pass:</a:t>
            </a:r>
            <a:endParaRPr b="0" lang="en-IN" sz="2800" spc="-1" strike="noStrike">
              <a:latin typeface="Times New Roman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Pass is used in order to do nothing in a code block.</a:t>
            </a:r>
            <a:endParaRPr b="0" lang="en-IN" sz="2800" spc="-1" strike="noStrike">
              <a:latin typeface="Times New Roman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It is equivalent code block as of C’s { }.</a:t>
            </a:r>
            <a:endParaRPr b="0" lang="en-IN" sz="2800" spc="-1" strike="noStrike">
              <a:latin typeface="Times New Roman"/>
            </a:endParaRPr>
          </a:p>
          <a:p>
            <a:pPr algn="just"/>
            <a:endParaRPr b="0" lang="en-IN" sz="2800" spc="-1" strike="noStrike">
              <a:latin typeface="Times New Roman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Continue:</a:t>
            </a:r>
            <a:endParaRPr b="0" lang="en-IN" sz="2800" spc="-1" strike="noStrike">
              <a:latin typeface="Times New Roman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Continue means just skip this time but keep doing what you </a:t>
            </a:r>
            <a:r>
              <a:rPr b="0" lang="en-IN" sz="2800" spc="-1" strike="noStrike">
                <a:latin typeface="Times New Roman"/>
              </a:rPr>
              <a:t>were doing.</a:t>
            </a:r>
            <a:endParaRPr b="0" lang="en-IN" sz="2800" spc="-1" strike="noStrike">
              <a:latin typeface="Times New Roman"/>
            </a:endParaRPr>
          </a:p>
          <a:p>
            <a:pPr algn="just"/>
            <a:endParaRPr b="0" lang="en-IN" sz="2800" spc="-1" strike="noStrike">
              <a:latin typeface="Times New Roman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Break:</a:t>
            </a:r>
            <a:endParaRPr b="0" lang="en-IN" sz="2800" spc="-1" strike="noStrike">
              <a:latin typeface="Times New Roman"/>
            </a:endParaRPr>
          </a:p>
          <a:p>
            <a:pPr algn="just"/>
            <a:r>
              <a:rPr b="0" lang="en-IN" sz="2800" spc="-1" strike="noStrike">
                <a:latin typeface="Times New Roman"/>
              </a:rPr>
              <a:t>Break means just stop whatever you are doing.</a:t>
            </a:r>
            <a:endParaRPr b="0" lang="en-IN" sz="2800" spc="-1" strike="noStrike">
              <a:latin typeface="Times New Roman"/>
            </a:endParaRPr>
          </a:p>
          <a:p>
            <a:pPr algn="just"/>
            <a:endParaRPr b="0" lang="en-IN" sz="28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513360" y="1584000"/>
            <a:ext cx="1141200" cy="111276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2736000" y="1584000"/>
            <a:ext cx="1345680" cy="107856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4"/>
          <a:stretch/>
        </p:blipFill>
        <p:spPr>
          <a:xfrm>
            <a:off x="4951800" y="1512000"/>
            <a:ext cx="1166760" cy="116676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5"/>
          <a:stretch/>
        </p:blipFill>
        <p:spPr>
          <a:xfrm>
            <a:off x="6912000" y="1517400"/>
            <a:ext cx="1222560" cy="121716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6"/>
          <a:stretch/>
        </p:blipFill>
        <p:spPr>
          <a:xfrm>
            <a:off x="305280" y="3384000"/>
            <a:ext cx="1726560" cy="172656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7"/>
          <a:stretch/>
        </p:blipFill>
        <p:spPr>
          <a:xfrm>
            <a:off x="2592000" y="3384000"/>
            <a:ext cx="1781280" cy="178128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8"/>
          <a:stretch/>
        </p:blipFill>
        <p:spPr>
          <a:xfrm>
            <a:off x="4752000" y="3384000"/>
            <a:ext cx="1523520" cy="170100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9"/>
          <a:stretch/>
        </p:blipFill>
        <p:spPr>
          <a:xfrm>
            <a:off x="6984000" y="3312000"/>
            <a:ext cx="1846080" cy="175068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Various IDE’s and Editors</a:t>
            </a:r>
            <a:endParaRPr b="0" lang="en-IN" sz="357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3570" spc="-1" strike="noStrike">
                <a:solidFill>
                  <a:srgbClr val="ffffff"/>
                </a:solidFill>
                <a:latin typeface="Arial"/>
                <a:ea typeface="DejaVu Sans"/>
              </a:rPr>
              <a:t>Data Types in Python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8208000" y="144000"/>
            <a:ext cx="1078560" cy="107856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1008000" y="1440000"/>
            <a:ext cx="3382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Number</a:t>
            </a:r>
            <a:endParaRPr b="0" lang="en-IN" sz="3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String</a:t>
            </a:r>
            <a:endParaRPr b="0" lang="en-IN" sz="3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List</a:t>
            </a:r>
            <a:endParaRPr b="0" lang="en-IN" sz="3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Tuples</a:t>
            </a:r>
            <a:endParaRPr b="0" lang="en-IN" sz="30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077080" y="1440000"/>
            <a:ext cx="4425480" cy="29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Dictionary</a:t>
            </a:r>
            <a:endParaRPr b="0" lang="en-IN" sz="3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Array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[One Dimensional]</a:t>
            </a:r>
            <a:endParaRPr b="0" lang="en-IN" sz="3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Array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IN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[Multi Dimensional]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934560" cy="934560"/>
          </a:xfrm>
          <a:prstGeom prst="rect">
            <a:avLst/>
          </a:prstGeom>
          <a:ln>
            <a:noFill/>
          </a:ln>
        </p:spPr>
      </p:pic>
      <p:sp>
        <p:nvSpPr>
          <p:cNvPr id="297" name="CustomShape 3"/>
          <p:cNvSpPr/>
          <p:nvPr/>
        </p:nvSpPr>
        <p:spPr>
          <a:xfrm>
            <a:off x="144000" y="-49320"/>
            <a:ext cx="755892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bcc"/>
                </a:solidFill>
                <a:latin typeface="Arial"/>
                <a:ea typeface="DejaVu Sans"/>
              </a:rPr>
              <a:t>Number (int,float,complex,fractions)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0" y="1151640"/>
            <a:ext cx="10007640" cy="45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19440" cy="91944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Tuples      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Strings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5184000" y="1656000"/>
            <a:ext cx="442584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sequence of characters. 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using double or single quotes.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They are iterable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Reverse using x[ ::-1]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 can access a character in a string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eg. x = “abcd”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x[0] ← it will print a (This is indexing)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288000" y="1584000"/>
            <a:ext cx="442584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iterable and immutable collection of objects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Homogeneous &amp; Heterogeneous both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using ( ) literal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have only basic operations concatenation and iterable operations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19440" cy="91944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4933080" y="1512000"/>
            <a:ext cx="442584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primarily 4 things we must know how to do in a list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an element. (.append(), .insert(), .extend() )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deleting an element. *( .remove(), .pop(), .clear(), .del() )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sorting a list (.sort(), .reverse())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Iterable operations (len, .count(), slicing, indexing, copying)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288000" y="1584000"/>
            <a:ext cx="442584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They are iterable, mutable collection of objects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using [ ] literal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It can be Multi Dimensional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Lists inside Lists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eg. x=[ [1, 2, 3, 4],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[5, 6, 7, 8],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[9, 10, 11, 12] ]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8223480" y="231480"/>
            <a:ext cx="919440" cy="919440"/>
          </a:xfrm>
          <a:prstGeom prst="rect">
            <a:avLst/>
          </a:prstGeom>
          <a:ln>
            <a:noFill/>
          </a:ln>
        </p:spPr>
      </p:pic>
      <p:sp>
        <p:nvSpPr>
          <p:cNvPr id="315" name="CustomShape 3"/>
          <p:cNvSpPr/>
          <p:nvPr/>
        </p:nvSpPr>
        <p:spPr>
          <a:xfrm>
            <a:off x="504000" y="216000"/>
            <a:ext cx="727092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Sets    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5184000" y="1656000"/>
            <a:ext cx="442584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to establish a relation between two objects 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Mutable, Mapping object type which maps hashable objects to their values.</a:t>
            </a:r>
            <a:endParaRPr b="0" lang="en-IN" sz="32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created using { } literal or dict()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‘key1’: ‘value1’, ‘key2’: ‘value2’ }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88000" y="1584000"/>
            <a:ext cx="4425840" cy="38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a mutable collection of unique objects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represented using { } literal with at least one element in them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supports the operations like difference, union, intersection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Also check if a set is set’s subset/superset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Also operations of list like add, pop,extend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"/>
          <p:cNvSpPr/>
          <p:nvPr/>
        </p:nvSpPr>
        <p:spPr>
          <a:xfrm>
            <a:off x="504000" y="1368000"/>
            <a:ext cx="907056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8208000" y="216000"/>
            <a:ext cx="1006560" cy="100656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504000" y="216000"/>
            <a:ext cx="70185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3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79280" cy="566964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4"/>
          <a:stretch/>
        </p:blipFill>
        <p:spPr>
          <a:xfrm>
            <a:off x="5760000" y="56160"/>
            <a:ext cx="4288320" cy="40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2020-09-13T11:42:35Z</dcterms:created>
  <dc:creator/>
  <dc:description/>
  <dc:language>en-IN</dc:language>
  <cp:lastModifiedBy/>
  <dcterms:modified xsi:type="dcterms:W3CDTF">2020-09-16T18:01:41Z</dcterms:modified>
  <cp:revision>73</cp:revision>
  <dc:subject/>
  <dc:title>Bright Blue</dc:title>
</cp:coreProperties>
</file>