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
      <p:font typeface="Barlow SemiCondensed" charset="1" panose="00000506000000000000"/>
      <p:regular r:id="rId14"/>
    </p:embeddedFont>
    <p:embeddedFont>
      <p:font typeface="Barlow SemiCondensed Bold" charset="1" panose="00000806000000000000"/>
      <p:regular r:id="rId15"/>
    </p:embeddedFont>
    <p:embeddedFont>
      <p:font typeface="Barlow SemiCondensed Italics" charset="1" panose="00000506000000000000"/>
      <p:regular r:id="rId16"/>
    </p:embeddedFont>
    <p:embeddedFont>
      <p:font typeface="Barlow SemiCondensed Bold Italics" charset="1" panose="00000806000000000000"/>
      <p:regular r:id="rId17"/>
    </p:embeddedFont>
    <p:embeddedFont>
      <p:font typeface="Barlow SemiCondensed Thin" charset="1" panose="00000306000000000000"/>
      <p:regular r:id="rId18"/>
    </p:embeddedFont>
    <p:embeddedFont>
      <p:font typeface="Barlow SemiCondensed Thin Italics" charset="1" panose="00000306000000000000"/>
      <p:regular r:id="rId19"/>
    </p:embeddedFont>
    <p:embeddedFont>
      <p:font typeface="Barlow SemiCondensed Medium" charset="1" panose="00000606000000000000"/>
      <p:regular r:id="rId20"/>
    </p:embeddedFont>
    <p:embeddedFont>
      <p:font typeface="Barlow SemiCondensed Medium Italics" charset="1" panose="00000606000000000000"/>
      <p:regular r:id="rId21"/>
    </p:embeddedFont>
    <p:embeddedFont>
      <p:font typeface="Barlow SemiCondensed Semi-Bold" charset="1" panose="00000706000000000000"/>
      <p:regular r:id="rId22"/>
    </p:embeddedFont>
    <p:embeddedFont>
      <p:font typeface="Barlow SemiCondensed Semi-Bold Italics" charset="1" panose="00000706000000000000"/>
      <p:regular r:id="rId23"/>
    </p:embeddedFont>
    <p:embeddedFont>
      <p:font typeface="Barlow SemiCondensed Heavy" charset="1" panose="00000A06000000000000"/>
      <p:regular r:id="rId24"/>
    </p:embeddedFont>
    <p:embeddedFont>
      <p:font typeface="Barlow SemiCondensed Heavy Italics" charset="1" panose="00000A06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jpeg" Type="http://schemas.openxmlformats.org/officeDocument/2006/relationships/image"/><Relationship Id="rId7" Target="../media/image7.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6997"/>
          </a:xfrm>
          <a:custGeom>
            <a:avLst/>
            <a:gdLst/>
            <a:ahLst/>
            <a:cxnLst/>
            <a:rect r="r" b="b" t="t" l="l"/>
            <a:pathLst>
              <a:path h="10286997" w="18288000">
                <a:moveTo>
                  <a:pt x="0" y="0"/>
                </a:moveTo>
                <a:lnTo>
                  <a:pt x="18288000" y="0"/>
                </a:lnTo>
                <a:lnTo>
                  <a:pt x="18288000" y="10286997"/>
                </a:lnTo>
                <a:lnTo>
                  <a:pt x="0" y="10286997"/>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02746" y="9884949"/>
            <a:ext cx="71438" cy="110490"/>
          </a:xfrm>
          <a:custGeom>
            <a:avLst/>
            <a:gdLst/>
            <a:ahLst/>
            <a:cxnLst/>
            <a:rect r="r" b="b" t="t" l="l"/>
            <a:pathLst>
              <a:path h="110490" w="71438">
                <a:moveTo>
                  <a:pt x="0" y="0"/>
                </a:moveTo>
                <a:lnTo>
                  <a:pt x="71438" y="0"/>
                </a:lnTo>
                <a:lnTo>
                  <a:pt x="71438" y="110490"/>
                </a:lnTo>
                <a:lnTo>
                  <a:pt x="0" y="1104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782058" y="6781058"/>
            <a:ext cx="2477242" cy="2477242"/>
          </a:xfrm>
          <a:custGeom>
            <a:avLst/>
            <a:gdLst/>
            <a:ahLst/>
            <a:cxnLst/>
            <a:rect r="r" b="b" t="t" l="l"/>
            <a:pathLst>
              <a:path h="2477242" w="2477242">
                <a:moveTo>
                  <a:pt x="0" y="0"/>
                </a:moveTo>
                <a:lnTo>
                  <a:pt x="2477242" y="0"/>
                </a:lnTo>
                <a:lnTo>
                  <a:pt x="2477242" y="2477242"/>
                </a:lnTo>
                <a:lnTo>
                  <a:pt x="0" y="2477242"/>
                </a:lnTo>
                <a:lnTo>
                  <a:pt x="0" y="0"/>
                </a:lnTo>
                <a:close/>
              </a:path>
            </a:pathLst>
          </a:custGeom>
          <a:blipFill>
            <a:blip r:embed="rId4"/>
            <a:stretch>
              <a:fillRect l="-55" t="0" r="-55" b="0"/>
            </a:stretch>
          </a:blipFill>
        </p:spPr>
      </p:sp>
      <p:sp>
        <p:nvSpPr>
          <p:cNvPr name="Freeform 4" id="4"/>
          <p:cNvSpPr/>
          <p:nvPr/>
        </p:nvSpPr>
        <p:spPr>
          <a:xfrm flipH="false" flipV="false" rot="0">
            <a:off x="14782058" y="2666258"/>
            <a:ext cx="2477242" cy="2477242"/>
          </a:xfrm>
          <a:custGeom>
            <a:avLst/>
            <a:gdLst/>
            <a:ahLst/>
            <a:cxnLst/>
            <a:rect r="r" b="b" t="t" l="l"/>
            <a:pathLst>
              <a:path h="2477242" w="2477242">
                <a:moveTo>
                  <a:pt x="0" y="0"/>
                </a:moveTo>
                <a:lnTo>
                  <a:pt x="2477242" y="0"/>
                </a:lnTo>
                <a:lnTo>
                  <a:pt x="2477242" y="2477242"/>
                </a:lnTo>
                <a:lnTo>
                  <a:pt x="0" y="2477242"/>
                </a:lnTo>
                <a:lnTo>
                  <a:pt x="0" y="0"/>
                </a:lnTo>
                <a:close/>
              </a:path>
            </a:pathLst>
          </a:custGeom>
          <a:blipFill>
            <a:blip r:embed="rId5"/>
            <a:stretch>
              <a:fillRect l="0" t="-8103" r="0" b="-8103"/>
            </a:stretch>
          </a:blipFill>
        </p:spPr>
      </p:sp>
      <p:sp>
        <p:nvSpPr>
          <p:cNvPr name="Freeform 5" id="5"/>
          <p:cNvSpPr/>
          <p:nvPr/>
        </p:nvSpPr>
        <p:spPr>
          <a:xfrm flipH="false" flipV="false" rot="0">
            <a:off x="6294676" y="2632375"/>
            <a:ext cx="2511125" cy="2511125"/>
          </a:xfrm>
          <a:custGeom>
            <a:avLst/>
            <a:gdLst/>
            <a:ahLst/>
            <a:cxnLst/>
            <a:rect r="r" b="b" t="t" l="l"/>
            <a:pathLst>
              <a:path h="2511125" w="2511125">
                <a:moveTo>
                  <a:pt x="0" y="0"/>
                </a:moveTo>
                <a:lnTo>
                  <a:pt x="2511125" y="0"/>
                </a:lnTo>
                <a:lnTo>
                  <a:pt x="2511125" y="2511125"/>
                </a:lnTo>
                <a:lnTo>
                  <a:pt x="0" y="2511125"/>
                </a:lnTo>
                <a:lnTo>
                  <a:pt x="0" y="0"/>
                </a:lnTo>
                <a:close/>
              </a:path>
            </a:pathLst>
          </a:custGeom>
          <a:blipFill>
            <a:blip r:embed="rId6"/>
            <a:stretch>
              <a:fillRect l="0" t="0" r="0" b="0"/>
            </a:stretch>
          </a:blipFill>
        </p:spPr>
      </p:sp>
      <p:sp>
        <p:nvSpPr>
          <p:cNvPr name="Freeform 6" id="6"/>
          <p:cNvSpPr/>
          <p:nvPr/>
        </p:nvSpPr>
        <p:spPr>
          <a:xfrm flipH="false" flipV="false" rot="0">
            <a:off x="6294676" y="6781058"/>
            <a:ext cx="2511125" cy="2511125"/>
          </a:xfrm>
          <a:custGeom>
            <a:avLst/>
            <a:gdLst/>
            <a:ahLst/>
            <a:cxnLst/>
            <a:rect r="r" b="b" t="t" l="l"/>
            <a:pathLst>
              <a:path h="2511125" w="2511125">
                <a:moveTo>
                  <a:pt x="0" y="0"/>
                </a:moveTo>
                <a:lnTo>
                  <a:pt x="2511125" y="0"/>
                </a:lnTo>
                <a:lnTo>
                  <a:pt x="2511125" y="2511125"/>
                </a:lnTo>
                <a:lnTo>
                  <a:pt x="0" y="2511125"/>
                </a:lnTo>
                <a:lnTo>
                  <a:pt x="0" y="0"/>
                </a:lnTo>
                <a:close/>
              </a:path>
            </a:pathLst>
          </a:custGeom>
          <a:blipFill>
            <a:blip r:embed="rId7"/>
            <a:stretch>
              <a:fillRect l="0" t="0" r="0" b="0"/>
            </a:stretch>
          </a:blipFill>
        </p:spPr>
      </p:sp>
      <p:sp>
        <p:nvSpPr>
          <p:cNvPr name="TextBox 7" id="7"/>
          <p:cNvSpPr txBox="true"/>
          <p:nvPr/>
        </p:nvSpPr>
        <p:spPr>
          <a:xfrm rot="0">
            <a:off x="1028700" y="319748"/>
            <a:ext cx="5296410" cy="923925"/>
          </a:xfrm>
          <a:prstGeom prst="rect">
            <a:avLst/>
          </a:prstGeom>
        </p:spPr>
        <p:txBody>
          <a:bodyPr anchor="t" rtlCol="false" tIns="0" lIns="0" bIns="0" rIns="0">
            <a:spAutoFit/>
          </a:bodyPr>
          <a:lstStyle/>
          <a:p>
            <a:pPr algn="l">
              <a:lnSpc>
                <a:spcPts val="6480"/>
              </a:lnSpc>
            </a:pPr>
            <a:r>
              <a:rPr lang="en-US" sz="5400" spc="-7">
                <a:solidFill>
                  <a:srgbClr val="000000"/>
                </a:solidFill>
                <a:latin typeface="Arial Bold"/>
              </a:rPr>
              <a:t>Team details</a:t>
            </a:r>
          </a:p>
        </p:txBody>
      </p:sp>
      <p:sp>
        <p:nvSpPr>
          <p:cNvPr name="TextBox 8" id="8"/>
          <p:cNvSpPr txBox="true"/>
          <p:nvPr/>
        </p:nvSpPr>
        <p:spPr>
          <a:xfrm rot="0">
            <a:off x="1028700" y="1410132"/>
            <a:ext cx="4293275" cy="619125"/>
          </a:xfrm>
          <a:prstGeom prst="rect">
            <a:avLst/>
          </a:prstGeom>
        </p:spPr>
        <p:txBody>
          <a:bodyPr anchor="t" rtlCol="false" tIns="0" lIns="0" bIns="0" rIns="0">
            <a:spAutoFit/>
          </a:bodyPr>
          <a:lstStyle/>
          <a:p>
            <a:pPr algn="ctr">
              <a:lnSpc>
                <a:spcPts val="4320"/>
              </a:lnSpc>
              <a:spcBef>
                <a:spcPct val="0"/>
              </a:spcBef>
            </a:pPr>
            <a:r>
              <a:rPr lang="en-US" sz="3600">
                <a:solidFill>
                  <a:srgbClr val="AD29FA"/>
                </a:solidFill>
                <a:latin typeface="Arial Bold"/>
              </a:rPr>
              <a:t>Demonic Dominion </a:t>
            </a:r>
          </a:p>
        </p:txBody>
      </p:sp>
      <p:sp>
        <p:nvSpPr>
          <p:cNvPr name="TextBox 9" id="9"/>
          <p:cNvSpPr txBox="true"/>
          <p:nvPr/>
        </p:nvSpPr>
        <p:spPr>
          <a:xfrm rot="0">
            <a:off x="3551238" y="2556175"/>
            <a:ext cx="2362438" cy="619125"/>
          </a:xfrm>
          <a:prstGeom prst="rect">
            <a:avLst/>
          </a:prstGeom>
        </p:spPr>
        <p:txBody>
          <a:bodyPr anchor="t" rtlCol="false" tIns="0" lIns="0" bIns="0" rIns="0">
            <a:spAutoFit/>
          </a:bodyPr>
          <a:lstStyle/>
          <a:p>
            <a:pPr algn="ctr">
              <a:lnSpc>
                <a:spcPts val="4320"/>
              </a:lnSpc>
              <a:spcBef>
                <a:spcPct val="0"/>
              </a:spcBef>
            </a:pPr>
            <a:r>
              <a:rPr lang="en-US" sz="3600">
                <a:solidFill>
                  <a:srgbClr val="000000"/>
                </a:solidFill>
                <a:latin typeface="Arial Bold"/>
              </a:rPr>
              <a:t>Arittra Bag</a:t>
            </a:r>
          </a:p>
        </p:txBody>
      </p:sp>
      <p:sp>
        <p:nvSpPr>
          <p:cNvPr name="TextBox 10" id="10"/>
          <p:cNvSpPr txBox="true"/>
          <p:nvPr/>
        </p:nvSpPr>
        <p:spPr>
          <a:xfrm rot="0">
            <a:off x="2813764" y="6590559"/>
            <a:ext cx="3099911" cy="619125"/>
          </a:xfrm>
          <a:prstGeom prst="rect">
            <a:avLst/>
          </a:prstGeom>
        </p:spPr>
        <p:txBody>
          <a:bodyPr anchor="t" rtlCol="false" tIns="0" lIns="0" bIns="0" rIns="0">
            <a:spAutoFit/>
          </a:bodyPr>
          <a:lstStyle/>
          <a:p>
            <a:pPr algn="ctr">
              <a:lnSpc>
                <a:spcPts val="4320"/>
              </a:lnSpc>
              <a:spcBef>
                <a:spcPct val="0"/>
              </a:spcBef>
            </a:pPr>
            <a:r>
              <a:rPr lang="en-US" sz="3600">
                <a:solidFill>
                  <a:srgbClr val="000000"/>
                </a:solidFill>
                <a:latin typeface="Arial Bold"/>
              </a:rPr>
              <a:t>Ahana Biswas</a:t>
            </a:r>
          </a:p>
        </p:txBody>
      </p:sp>
      <p:sp>
        <p:nvSpPr>
          <p:cNvPr name="AutoShape 11" id="11"/>
          <p:cNvSpPr/>
          <p:nvPr/>
        </p:nvSpPr>
        <p:spPr>
          <a:xfrm flipV="true">
            <a:off x="2329256" y="7171584"/>
            <a:ext cx="3584319" cy="19050"/>
          </a:xfrm>
          <a:prstGeom prst="line">
            <a:avLst/>
          </a:prstGeom>
          <a:ln cap="flat" w="38100">
            <a:solidFill>
              <a:srgbClr val="000000"/>
            </a:solidFill>
            <a:prstDash val="solid"/>
            <a:headEnd type="none" len="sm" w="sm"/>
            <a:tailEnd type="none" len="sm" w="sm"/>
          </a:ln>
        </p:spPr>
      </p:sp>
      <p:sp>
        <p:nvSpPr>
          <p:cNvPr name="TextBox 12" id="12"/>
          <p:cNvSpPr txBox="true"/>
          <p:nvPr/>
        </p:nvSpPr>
        <p:spPr>
          <a:xfrm rot="0">
            <a:off x="10948312" y="2527600"/>
            <a:ext cx="3328035" cy="619125"/>
          </a:xfrm>
          <a:prstGeom prst="rect">
            <a:avLst/>
          </a:prstGeom>
        </p:spPr>
        <p:txBody>
          <a:bodyPr anchor="t" rtlCol="false" tIns="0" lIns="0" bIns="0" rIns="0">
            <a:spAutoFit/>
          </a:bodyPr>
          <a:lstStyle/>
          <a:p>
            <a:pPr algn="ctr">
              <a:lnSpc>
                <a:spcPts val="4320"/>
              </a:lnSpc>
              <a:spcBef>
                <a:spcPct val="0"/>
              </a:spcBef>
            </a:pPr>
            <a:r>
              <a:rPr lang="en-US" sz="3600">
                <a:solidFill>
                  <a:srgbClr val="000000"/>
                </a:solidFill>
                <a:latin typeface="Arial Bold"/>
              </a:rPr>
              <a:t>Vaibhav Kundu</a:t>
            </a:r>
          </a:p>
        </p:txBody>
      </p:sp>
      <p:sp>
        <p:nvSpPr>
          <p:cNvPr name="AutoShape 13" id="13"/>
          <p:cNvSpPr/>
          <p:nvPr/>
        </p:nvSpPr>
        <p:spPr>
          <a:xfrm flipV="true">
            <a:off x="10820170" y="3022902"/>
            <a:ext cx="3584319" cy="19050"/>
          </a:xfrm>
          <a:prstGeom prst="line">
            <a:avLst/>
          </a:prstGeom>
          <a:ln cap="flat" w="38100">
            <a:solidFill>
              <a:srgbClr val="000000"/>
            </a:solidFill>
            <a:prstDash val="solid"/>
            <a:headEnd type="none" len="sm" w="sm"/>
            <a:tailEnd type="none" len="sm" w="sm"/>
          </a:ln>
        </p:spPr>
      </p:sp>
      <p:sp>
        <p:nvSpPr>
          <p:cNvPr name="AutoShape 14" id="14"/>
          <p:cNvSpPr/>
          <p:nvPr/>
        </p:nvSpPr>
        <p:spPr>
          <a:xfrm flipV="true">
            <a:off x="10820170" y="7228734"/>
            <a:ext cx="3584319" cy="19050"/>
          </a:xfrm>
          <a:prstGeom prst="line">
            <a:avLst/>
          </a:prstGeom>
          <a:ln cap="flat" w="38100">
            <a:solidFill>
              <a:srgbClr val="000000"/>
            </a:solidFill>
            <a:prstDash val="solid"/>
            <a:headEnd type="none" len="sm" w="sm"/>
            <a:tailEnd type="none" len="sm" w="sm"/>
          </a:ln>
        </p:spPr>
      </p:sp>
      <p:sp>
        <p:nvSpPr>
          <p:cNvPr name="TextBox 15" id="15"/>
          <p:cNvSpPr txBox="true"/>
          <p:nvPr/>
        </p:nvSpPr>
        <p:spPr>
          <a:xfrm rot="0">
            <a:off x="11431110" y="6647708"/>
            <a:ext cx="2845237" cy="619125"/>
          </a:xfrm>
          <a:prstGeom prst="rect">
            <a:avLst/>
          </a:prstGeom>
        </p:spPr>
        <p:txBody>
          <a:bodyPr anchor="t" rtlCol="false" tIns="0" lIns="0" bIns="0" rIns="0">
            <a:spAutoFit/>
          </a:bodyPr>
          <a:lstStyle/>
          <a:p>
            <a:pPr algn="ctr">
              <a:lnSpc>
                <a:spcPts val="4320"/>
              </a:lnSpc>
              <a:spcBef>
                <a:spcPct val="0"/>
              </a:spcBef>
            </a:pPr>
            <a:r>
              <a:rPr lang="en-US" sz="3600">
                <a:solidFill>
                  <a:srgbClr val="000000"/>
                </a:solidFill>
                <a:latin typeface="Arial Bold"/>
              </a:rPr>
              <a:t>Ayan Mondal</a:t>
            </a:r>
          </a:p>
        </p:txBody>
      </p:sp>
      <p:sp>
        <p:nvSpPr>
          <p:cNvPr name="TextBox 16" id="16"/>
          <p:cNvSpPr txBox="true"/>
          <p:nvPr/>
        </p:nvSpPr>
        <p:spPr>
          <a:xfrm rot="0">
            <a:off x="1028519" y="3118149"/>
            <a:ext cx="5266157" cy="2124075"/>
          </a:xfrm>
          <a:prstGeom prst="rect">
            <a:avLst/>
          </a:prstGeom>
        </p:spPr>
        <p:txBody>
          <a:bodyPr anchor="t" rtlCol="false" tIns="0" lIns="0" bIns="0" rIns="0">
            <a:spAutoFit/>
          </a:bodyPr>
          <a:lstStyle/>
          <a:p>
            <a:pPr>
              <a:lnSpc>
                <a:spcPts val="4080"/>
              </a:lnSpc>
            </a:pPr>
            <a:r>
              <a:rPr lang="en-US" sz="3400">
                <a:solidFill>
                  <a:srgbClr val="000000"/>
                </a:solidFill>
                <a:latin typeface="Arial Bold"/>
              </a:rPr>
              <a:t>College: </a:t>
            </a:r>
            <a:r>
              <a:rPr lang="en-US" sz="3400">
                <a:solidFill>
                  <a:srgbClr val="000000"/>
                </a:solidFill>
                <a:latin typeface="Arial"/>
              </a:rPr>
              <a:t>Netaji Subhash Engineeering College</a:t>
            </a:r>
            <a:r>
              <a:rPr lang="en-US" sz="3400">
                <a:solidFill>
                  <a:srgbClr val="000000"/>
                </a:solidFill>
                <a:latin typeface="Arial Bold"/>
              </a:rPr>
              <a:t>  </a:t>
            </a:r>
          </a:p>
          <a:p>
            <a:pPr>
              <a:lnSpc>
                <a:spcPts val="4080"/>
              </a:lnSpc>
            </a:pPr>
            <a:r>
              <a:rPr lang="en-US" sz="3400">
                <a:solidFill>
                  <a:srgbClr val="000000"/>
                </a:solidFill>
                <a:latin typeface="Arial Bold"/>
              </a:rPr>
              <a:t>Stream: </a:t>
            </a:r>
            <a:r>
              <a:rPr lang="en-US" sz="3400">
                <a:solidFill>
                  <a:srgbClr val="000000"/>
                </a:solidFill>
                <a:latin typeface="Arial"/>
              </a:rPr>
              <a:t>CSE</a:t>
            </a:r>
          </a:p>
          <a:p>
            <a:pPr>
              <a:lnSpc>
                <a:spcPts val="4080"/>
              </a:lnSpc>
              <a:spcBef>
                <a:spcPct val="0"/>
              </a:spcBef>
            </a:pPr>
            <a:r>
              <a:rPr lang="en-US" sz="3400">
                <a:solidFill>
                  <a:srgbClr val="000000"/>
                </a:solidFill>
                <a:latin typeface="Arial Bold"/>
              </a:rPr>
              <a:t>Year of graduation: </a:t>
            </a:r>
            <a:r>
              <a:rPr lang="en-US" sz="3400">
                <a:solidFill>
                  <a:srgbClr val="000000"/>
                </a:solidFill>
                <a:latin typeface="Arial"/>
              </a:rPr>
              <a:t>2026</a:t>
            </a:r>
          </a:p>
        </p:txBody>
      </p:sp>
      <p:sp>
        <p:nvSpPr>
          <p:cNvPr name="TextBox 17" id="17"/>
          <p:cNvSpPr txBox="true"/>
          <p:nvPr/>
        </p:nvSpPr>
        <p:spPr>
          <a:xfrm rot="0">
            <a:off x="1028519" y="7200158"/>
            <a:ext cx="5266157" cy="2124075"/>
          </a:xfrm>
          <a:prstGeom prst="rect">
            <a:avLst/>
          </a:prstGeom>
        </p:spPr>
        <p:txBody>
          <a:bodyPr anchor="t" rtlCol="false" tIns="0" lIns="0" bIns="0" rIns="0">
            <a:spAutoFit/>
          </a:bodyPr>
          <a:lstStyle/>
          <a:p>
            <a:pPr>
              <a:lnSpc>
                <a:spcPts val="4080"/>
              </a:lnSpc>
            </a:pPr>
            <a:r>
              <a:rPr lang="en-US" sz="3400">
                <a:solidFill>
                  <a:srgbClr val="000000"/>
                </a:solidFill>
                <a:latin typeface="Arial Bold"/>
              </a:rPr>
              <a:t>College: </a:t>
            </a:r>
            <a:r>
              <a:rPr lang="en-US" sz="3400">
                <a:solidFill>
                  <a:srgbClr val="000000"/>
                </a:solidFill>
                <a:latin typeface="Arial"/>
              </a:rPr>
              <a:t>Netaji Subhash Engineeering College</a:t>
            </a:r>
            <a:r>
              <a:rPr lang="en-US" sz="3400">
                <a:solidFill>
                  <a:srgbClr val="000000"/>
                </a:solidFill>
                <a:latin typeface="Arial Bold"/>
              </a:rPr>
              <a:t>  </a:t>
            </a:r>
          </a:p>
          <a:p>
            <a:pPr>
              <a:lnSpc>
                <a:spcPts val="4080"/>
              </a:lnSpc>
            </a:pPr>
            <a:r>
              <a:rPr lang="en-US" sz="3400">
                <a:solidFill>
                  <a:srgbClr val="000000"/>
                </a:solidFill>
                <a:latin typeface="Arial Bold"/>
              </a:rPr>
              <a:t>Stream: </a:t>
            </a:r>
            <a:r>
              <a:rPr lang="en-US" sz="3400">
                <a:solidFill>
                  <a:srgbClr val="000000"/>
                </a:solidFill>
                <a:latin typeface="Arial"/>
              </a:rPr>
              <a:t>CSE</a:t>
            </a:r>
          </a:p>
          <a:p>
            <a:pPr>
              <a:lnSpc>
                <a:spcPts val="4080"/>
              </a:lnSpc>
              <a:spcBef>
                <a:spcPct val="0"/>
              </a:spcBef>
            </a:pPr>
            <a:r>
              <a:rPr lang="en-US" sz="3400">
                <a:solidFill>
                  <a:srgbClr val="000000"/>
                </a:solidFill>
                <a:latin typeface="Arial Bold"/>
              </a:rPr>
              <a:t>Year of graduation: </a:t>
            </a:r>
            <a:r>
              <a:rPr lang="en-US" sz="3400">
                <a:solidFill>
                  <a:srgbClr val="000000"/>
                </a:solidFill>
                <a:latin typeface="Arial"/>
              </a:rPr>
              <a:t>2026</a:t>
            </a:r>
          </a:p>
        </p:txBody>
      </p:sp>
      <p:sp>
        <p:nvSpPr>
          <p:cNvPr name="TextBox 18" id="18"/>
          <p:cNvSpPr txBox="true"/>
          <p:nvPr/>
        </p:nvSpPr>
        <p:spPr>
          <a:xfrm rot="0">
            <a:off x="9515901" y="7200158"/>
            <a:ext cx="5266157" cy="2124075"/>
          </a:xfrm>
          <a:prstGeom prst="rect">
            <a:avLst/>
          </a:prstGeom>
        </p:spPr>
        <p:txBody>
          <a:bodyPr anchor="t" rtlCol="false" tIns="0" lIns="0" bIns="0" rIns="0">
            <a:spAutoFit/>
          </a:bodyPr>
          <a:lstStyle/>
          <a:p>
            <a:pPr>
              <a:lnSpc>
                <a:spcPts val="4080"/>
              </a:lnSpc>
            </a:pPr>
            <a:r>
              <a:rPr lang="en-US" sz="3400">
                <a:solidFill>
                  <a:srgbClr val="000000"/>
                </a:solidFill>
                <a:latin typeface="Arial Bold"/>
              </a:rPr>
              <a:t>College: </a:t>
            </a:r>
            <a:r>
              <a:rPr lang="en-US" sz="3400">
                <a:solidFill>
                  <a:srgbClr val="000000"/>
                </a:solidFill>
                <a:latin typeface="Arial"/>
              </a:rPr>
              <a:t>Netaji Subhash Engineeering College</a:t>
            </a:r>
            <a:r>
              <a:rPr lang="en-US" sz="3400">
                <a:solidFill>
                  <a:srgbClr val="000000"/>
                </a:solidFill>
                <a:latin typeface="Arial Bold"/>
              </a:rPr>
              <a:t>  </a:t>
            </a:r>
          </a:p>
          <a:p>
            <a:pPr>
              <a:lnSpc>
                <a:spcPts val="4080"/>
              </a:lnSpc>
            </a:pPr>
            <a:r>
              <a:rPr lang="en-US" sz="3400">
                <a:solidFill>
                  <a:srgbClr val="000000"/>
                </a:solidFill>
                <a:latin typeface="Arial Bold"/>
              </a:rPr>
              <a:t>Stream: </a:t>
            </a:r>
            <a:r>
              <a:rPr lang="en-US" sz="3400">
                <a:solidFill>
                  <a:srgbClr val="000000"/>
                </a:solidFill>
                <a:latin typeface="Arial"/>
              </a:rPr>
              <a:t>CSE</a:t>
            </a:r>
          </a:p>
          <a:p>
            <a:pPr>
              <a:lnSpc>
                <a:spcPts val="4080"/>
              </a:lnSpc>
              <a:spcBef>
                <a:spcPct val="0"/>
              </a:spcBef>
            </a:pPr>
            <a:r>
              <a:rPr lang="en-US" sz="3400">
                <a:solidFill>
                  <a:srgbClr val="000000"/>
                </a:solidFill>
                <a:latin typeface="Arial Bold"/>
              </a:rPr>
              <a:t>Year of graduation: </a:t>
            </a:r>
            <a:r>
              <a:rPr lang="en-US" sz="3400">
                <a:solidFill>
                  <a:srgbClr val="000000"/>
                </a:solidFill>
                <a:latin typeface="Arial"/>
              </a:rPr>
              <a:t>2026</a:t>
            </a:r>
          </a:p>
        </p:txBody>
      </p:sp>
      <p:sp>
        <p:nvSpPr>
          <p:cNvPr name="TextBox 19" id="19"/>
          <p:cNvSpPr txBox="true"/>
          <p:nvPr/>
        </p:nvSpPr>
        <p:spPr>
          <a:xfrm rot="0">
            <a:off x="9515901" y="3051475"/>
            <a:ext cx="5266157" cy="2124075"/>
          </a:xfrm>
          <a:prstGeom prst="rect">
            <a:avLst/>
          </a:prstGeom>
        </p:spPr>
        <p:txBody>
          <a:bodyPr anchor="t" rtlCol="false" tIns="0" lIns="0" bIns="0" rIns="0">
            <a:spAutoFit/>
          </a:bodyPr>
          <a:lstStyle/>
          <a:p>
            <a:pPr>
              <a:lnSpc>
                <a:spcPts val="4080"/>
              </a:lnSpc>
            </a:pPr>
            <a:r>
              <a:rPr lang="en-US" sz="3400">
                <a:solidFill>
                  <a:srgbClr val="000000"/>
                </a:solidFill>
                <a:latin typeface="Arial Bold"/>
              </a:rPr>
              <a:t>College: </a:t>
            </a:r>
            <a:r>
              <a:rPr lang="en-US" sz="3400">
                <a:solidFill>
                  <a:srgbClr val="000000"/>
                </a:solidFill>
                <a:latin typeface="Arial"/>
              </a:rPr>
              <a:t>Netaji Subhash Engineeering College</a:t>
            </a:r>
            <a:r>
              <a:rPr lang="en-US" sz="3400">
                <a:solidFill>
                  <a:srgbClr val="000000"/>
                </a:solidFill>
                <a:latin typeface="Arial Bold"/>
              </a:rPr>
              <a:t>  </a:t>
            </a:r>
          </a:p>
          <a:p>
            <a:pPr>
              <a:lnSpc>
                <a:spcPts val="4080"/>
              </a:lnSpc>
            </a:pPr>
            <a:r>
              <a:rPr lang="en-US" sz="3400">
                <a:solidFill>
                  <a:srgbClr val="000000"/>
                </a:solidFill>
                <a:latin typeface="Arial Bold"/>
              </a:rPr>
              <a:t>Stream: </a:t>
            </a:r>
            <a:r>
              <a:rPr lang="en-US" sz="3400">
                <a:solidFill>
                  <a:srgbClr val="000000"/>
                </a:solidFill>
                <a:latin typeface="Arial"/>
              </a:rPr>
              <a:t>CSE</a:t>
            </a:r>
          </a:p>
          <a:p>
            <a:pPr>
              <a:lnSpc>
                <a:spcPts val="4080"/>
              </a:lnSpc>
              <a:spcBef>
                <a:spcPct val="0"/>
              </a:spcBef>
            </a:pPr>
            <a:r>
              <a:rPr lang="en-US" sz="3400">
                <a:solidFill>
                  <a:srgbClr val="000000"/>
                </a:solidFill>
                <a:latin typeface="Arial Bold"/>
              </a:rPr>
              <a:t>Year of graduation: </a:t>
            </a:r>
            <a:r>
              <a:rPr lang="en-US" sz="3400">
                <a:solidFill>
                  <a:srgbClr val="000000"/>
                </a:solidFill>
                <a:latin typeface="Arial"/>
              </a:rPr>
              <a:t>2026</a:t>
            </a:r>
          </a:p>
        </p:txBody>
      </p:sp>
      <p:sp>
        <p:nvSpPr>
          <p:cNvPr name="AutoShape 20" id="20"/>
          <p:cNvSpPr/>
          <p:nvPr/>
        </p:nvSpPr>
        <p:spPr>
          <a:xfrm flipV="true">
            <a:off x="2571561" y="3108625"/>
            <a:ext cx="3584319" cy="1905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44066" y="580642"/>
            <a:ext cx="16921162" cy="1047750"/>
            <a:chOff x="0" y="0"/>
            <a:chExt cx="22561550" cy="1397000"/>
          </a:xfrm>
        </p:grpSpPr>
        <p:sp>
          <p:nvSpPr>
            <p:cNvPr name="Freeform 3" id="3"/>
            <p:cNvSpPr/>
            <p:nvPr/>
          </p:nvSpPr>
          <p:spPr>
            <a:xfrm flipH="false" flipV="false" rot="0">
              <a:off x="0" y="0"/>
              <a:ext cx="22561296" cy="1395984"/>
            </a:xfrm>
            <a:custGeom>
              <a:avLst/>
              <a:gdLst/>
              <a:ahLst/>
              <a:cxnLst/>
              <a:rect r="r" b="b" t="t" l="l"/>
              <a:pathLst>
                <a:path h="1395984" w="22561296">
                  <a:moveTo>
                    <a:pt x="22561296" y="0"/>
                  </a:moveTo>
                  <a:lnTo>
                    <a:pt x="0" y="0"/>
                  </a:lnTo>
                  <a:lnTo>
                    <a:pt x="0" y="1395984"/>
                  </a:lnTo>
                  <a:lnTo>
                    <a:pt x="22561296" y="1395984"/>
                  </a:lnTo>
                  <a:lnTo>
                    <a:pt x="22561296" y="0"/>
                  </a:lnTo>
                  <a:close/>
                </a:path>
              </a:pathLst>
            </a:custGeom>
            <a:solidFill>
              <a:srgbClr val="A000FF"/>
            </a:solidFill>
          </p:spPr>
        </p:sp>
      </p:grpSp>
      <p:sp>
        <p:nvSpPr>
          <p:cNvPr name="TextBox 4" id="4"/>
          <p:cNvSpPr txBox="true"/>
          <p:nvPr/>
        </p:nvSpPr>
        <p:spPr>
          <a:xfrm rot="0">
            <a:off x="660348" y="705662"/>
            <a:ext cx="9677400" cy="651192"/>
          </a:xfrm>
          <a:prstGeom prst="rect">
            <a:avLst/>
          </a:prstGeom>
        </p:spPr>
        <p:txBody>
          <a:bodyPr anchor="t" rtlCol="false" tIns="0" lIns="0" bIns="0" rIns="0">
            <a:spAutoFit/>
          </a:bodyPr>
          <a:lstStyle/>
          <a:p>
            <a:pPr algn="l">
              <a:lnSpc>
                <a:spcPts val="4320"/>
              </a:lnSpc>
            </a:pPr>
            <a:r>
              <a:rPr lang="en-US" sz="3600">
                <a:solidFill>
                  <a:srgbClr val="FFFFFF"/>
                </a:solidFill>
                <a:latin typeface="Arial Bold"/>
              </a:rPr>
              <a:t>Describe the problem statement (200 words)</a:t>
            </a:r>
          </a:p>
        </p:txBody>
      </p:sp>
      <p:sp>
        <p:nvSpPr>
          <p:cNvPr name="TextBox 5" id="5"/>
          <p:cNvSpPr txBox="true"/>
          <p:nvPr/>
        </p:nvSpPr>
        <p:spPr>
          <a:xfrm rot="0">
            <a:off x="544067" y="1817127"/>
            <a:ext cx="16921162" cy="6248400"/>
          </a:xfrm>
          <a:prstGeom prst="rect">
            <a:avLst/>
          </a:prstGeom>
        </p:spPr>
        <p:txBody>
          <a:bodyPr anchor="t" rtlCol="false" tIns="0" lIns="0" bIns="0" rIns="0">
            <a:spAutoFit/>
          </a:bodyPr>
          <a:lstStyle/>
          <a:p>
            <a:pPr algn="just">
              <a:lnSpc>
                <a:spcPts val="3120"/>
              </a:lnSpc>
            </a:pPr>
            <a:r>
              <a:rPr lang="en-US" sz="2600">
                <a:solidFill>
                  <a:srgbClr val="000000"/>
                </a:solidFill>
                <a:latin typeface="Barlow SemiCondensed"/>
              </a:rPr>
              <a:t>The NFT marketplace ecosystem faces challenges related to accessibility, transparency, and trust, which hinder its growth and hinder NFT investors' ability to make informed decisions. Traditional marketplaces often rely on intermediaries, leading to high fees and potential conflicts of interest.</a:t>
            </a:r>
          </a:p>
          <a:p>
            <a:pPr algn="just">
              <a:lnSpc>
                <a:spcPts val="3120"/>
              </a:lnSpc>
            </a:pPr>
            <a:r>
              <a:rPr lang="en-US" sz="2600">
                <a:solidFill>
                  <a:srgbClr val="000000"/>
                </a:solidFill>
                <a:latin typeface="Barlow SemiCondensed"/>
              </a:rPr>
              <a:t>Key Problems:</a:t>
            </a:r>
          </a:p>
          <a:p>
            <a:pPr algn="just">
              <a:lnSpc>
                <a:spcPts val="3120"/>
              </a:lnSpc>
            </a:pPr>
          </a:p>
          <a:p>
            <a:pPr algn="just">
              <a:lnSpc>
                <a:spcPts val="3120"/>
              </a:lnSpc>
            </a:pPr>
            <a:r>
              <a:rPr lang="en-US" sz="2600">
                <a:solidFill>
                  <a:srgbClr val="000000"/>
                </a:solidFill>
                <a:latin typeface="Barlow SemiCondensed"/>
              </a:rPr>
              <a:t>1. Lack of Transparency: Many existing NFT marketplaces lack transparency in pricing, valuation, and asset history, making it difficult for investors to assess the true value of NFTs.</a:t>
            </a:r>
          </a:p>
          <a:p>
            <a:pPr algn="just">
              <a:lnSpc>
                <a:spcPts val="3120"/>
              </a:lnSpc>
            </a:pPr>
          </a:p>
          <a:p>
            <a:pPr algn="just">
              <a:lnSpc>
                <a:spcPts val="3120"/>
              </a:lnSpc>
            </a:pPr>
            <a:r>
              <a:rPr lang="en-US" sz="2600">
                <a:solidFill>
                  <a:srgbClr val="000000"/>
                </a:solidFill>
                <a:latin typeface="Barlow SemiCondensed"/>
              </a:rPr>
              <a:t>2. High Transaction Fees: Current platforms often charge significant fees for listing, selling, and buying NFTs, reducing the profitability of investors.</a:t>
            </a:r>
          </a:p>
          <a:p>
            <a:pPr algn="just">
              <a:lnSpc>
                <a:spcPts val="3120"/>
              </a:lnSpc>
            </a:pPr>
          </a:p>
          <a:p>
            <a:pPr algn="just">
              <a:lnSpc>
                <a:spcPts val="3120"/>
              </a:lnSpc>
            </a:pPr>
            <a:r>
              <a:rPr lang="en-US" sz="2600">
                <a:solidFill>
                  <a:srgbClr val="000000"/>
                </a:solidFill>
                <a:latin typeface="Barlow SemiCondensed"/>
              </a:rPr>
              <a:t>3. Limited Investment Information: NFT investors often struggle to identify promising NFTs to invest in, given the vast and diverse marketplace.</a:t>
            </a:r>
          </a:p>
          <a:p>
            <a:pPr algn="just">
              <a:lnSpc>
                <a:spcPts val="3120"/>
              </a:lnSpc>
            </a:pPr>
          </a:p>
          <a:p>
            <a:pPr algn="just">
              <a:lnSpc>
                <a:spcPts val="3120"/>
              </a:lnSpc>
              <a:spcBef>
                <a:spcPct val="0"/>
              </a:spcBef>
            </a:pPr>
            <a:r>
              <a:rPr lang="en-US" sz="2600">
                <a:solidFill>
                  <a:srgbClr val="000000"/>
                </a:solidFill>
                <a:latin typeface="Barlow SemiCondensed"/>
              </a:rPr>
              <a:t>4. Trust Issues: Trust is essential in online transactions, and concerns exist regarding the security and transparency of NFT transactions.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12062" y="512062"/>
            <a:ext cx="16925925" cy="887730"/>
            <a:chOff x="0" y="0"/>
            <a:chExt cx="22567900" cy="1183640"/>
          </a:xfrm>
        </p:grpSpPr>
        <p:sp>
          <p:nvSpPr>
            <p:cNvPr name="Freeform 3" id="3"/>
            <p:cNvSpPr/>
            <p:nvPr/>
          </p:nvSpPr>
          <p:spPr>
            <a:xfrm flipH="false" flipV="false" rot="0">
              <a:off x="0" y="0"/>
              <a:ext cx="22567900" cy="1183640"/>
            </a:xfrm>
            <a:custGeom>
              <a:avLst/>
              <a:gdLst/>
              <a:ahLst/>
              <a:cxnLst/>
              <a:rect r="r" b="b" t="t" l="l"/>
              <a:pathLst>
                <a:path h="1183640" w="22567900">
                  <a:moveTo>
                    <a:pt x="0" y="0"/>
                  </a:moveTo>
                  <a:lnTo>
                    <a:pt x="22567900" y="0"/>
                  </a:lnTo>
                  <a:lnTo>
                    <a:pt x="22567900" y="1183640"/>
                  </a:lnTo>
                  <a:lnTo>
                    <a:pt x="0" y="1183640"/>
                  </a:lnTo>
                  <a:close/>
                </a:path>
              </a:pathLst>
            </a:custGeom>
            <a:solidFill>
              <a:srgbClr val="A000FF"/>
            </a:solidFill>
          </p:spPr>
        </p:sp>
        <p:sp>
          <p:nvSpPr>
            <p:cNvPr name="TextBox 4" id="4"/>
            <p:cNvSpPr txBox="true"/>
            <p:nvPr/>
          </p:nvSpPr>
          <p:spPr>
            <a:xfrm>
              <a:off x="0" y="-76200"/>
              <a:ext cx="22567900" cy="1259840"/>
            </a:xfrm>
            <a:prstGeom prst="rect">
              <a:avLst/>
            </a:prstGeom>
          </p:spPr>
          <p:txBody>
            <a:bodyPr anchor="t" rtlCol="false" tIns="50800" lIns="50800" bIns="50800" rIns="50800"/>
            <a:lstStyle/>
            <a:p>
              <a:pPr algn="l">
                <a:lnSpc>
                  <a:spcPts val="4320"/>
                </a:lnSpc>
              </a:pPr>
              <a:r>
                <a:rPr lang="en-US" sz="3600">
                  <a:solidFill>
                    <a:srgbClr val="FFFFFF"/>
                  </a:solidFill>
                  <a:latin typeface="Arial Bold"/>
                </a:rPr>
                <a:t>Proposed solution / your big Idea (200 words)</a:t>
              </a:r>
            </a:p>
          </p:txBody>
        </p:sp>
      </p:grpSp>
      <p:sp>
        <p:nvSpPr>
          <p:cNvPr name="TextBox 5" id="5"/>
          <p:cNvSpPr txBox="true"/>
          <p:nvPr/>
        </p:nvSpPr>
        <p:spPr>
          <a:xfrm rot="0">
            <a:off x="512063" y="1587434"/>
            <a:ext cx="16925925" cy="6257925"/>
          </a:xfrm>
          <a:prstGeom prst="rect">
            <a:avLst/>
          </a:prstGeom>
        </p:spPr>
        <p:txBody>
          <a:bodyPr anchor="t" rtlCol="false" tIns="0" lIns="0" bIns="0" rIns="0">
            <a:spAutoFit/>
          </a:bodyPr>
          <a:lstStyle/>
          <a:p>
            <a:pPr>
              <a:lnSpc>
                <a:spcPts val="3119"/>
              </a:lnSpc>
            </a:pPr>
            <a:r>
              <a:rPr lang="en-US" sz="2599">
                <a:solidFill>
                  <a:srgbClr val="000000"/>
                </a:solidFill>
                <a:latin typeface="Barlow SemiCondensed"/>
              </a:rPr>
              <a:t>We, Demonic Demonions, are building a NFT trading platform that combines blockchain technology and machine learning for transparency, cost-efficiency, and user-centricity. We are trying to address the existing challenges of the NFT marketplace by :</a:t>
            </a:r>
          </a:p>
          <a:p>
            <a:pPr marL="561336" indent="-280668" lvl="1">
              <a:lnSpc>
                <a:spcPts val="3119"/>
              </a:lnSpc>
              <a:buFont typeface="Arial"/>
              <a:buChar char="•"/>
            </a:pPr>
            <a:r>
              <a:rPr lang="en-US" sz="2599">
                <a:solidFill>
                  <a:srgbClr val="000000"/>
                </a:solidFill>
                <a:latin typeface="Barlow SemiCondensed"/>
              </a:rPr>
              <a:t>Transparency and Valuation:</a:t>
            </a:r>
          </a:p>
          <a:p>
            <a:pPr>
              <a:lnSpc>
                <a:spcPts val="3119"/>
              </a:lnSpc>
            </a:pPr>
            <a:r>
              <a:rPr lang="en-US" sz="2599">
                <a:solidFill>
                  <a:srgbClr val="000000"/>
                </a:solidFill>
                <a:latin typeface="Barlow SemiCondensed"/>
              </a:rPr>
              <a:t>      </a:t>
            </a:r>
            <a:r>
              <a:rPr lang="en-US" sz="2599">
                <a:solidFill>
                  <a:srgbClr val="000000"/>
                </a:solidFill>
                <a:latin typeface="Barlow SemiCondensed"/>
              </a:rPr>
              <a:t>Our platform will use blockchain to ensure transparency, tracking NFT ownership and transaction history.         </a:t>
            </a:r>
          </a:p>
          <a:p>
            <a:pPr>
              <a:lnSpc>
                <a:spcPts val="3119"/>
              </a:lnSpc>
            </a:pPr>
            <a:r>
              <a:rPr lang="en-US" sz="2599">
                <a:solidFill>
                  <a:srgbClr val="000000"/>
                </a:solidFill>
                <a:latin typeface="Barlow SemiCondensed"/>
              </a:rPr>
              <a:t>      Advanced pricing algorithms will help users assess NFT values based on rarity, demand, and historical data.</a:t>
            </a:r>
          </a:p>
          <a:p>
            <a:pPr marL="561336" indent="-280668" lvl="1">
              <a:lnSpc>
                <a:spcPts val="3119"/>
              </a:lnSpc>
              <a:buFont typeface="Arial"/>
              <a:buChar char="•"/>
            </a:pPr>
            <a:r>
              <a:rPr lang="en-US" sz="2599">
                <a:solidFill>
                  <a:srgbClr val="000000"/>
                </a:solidFill>
                <a:latin typeface="Barlow SemiCondensed"/>
              </a:rPr>
              <a:t>Reduced Transaction Fees:</a:t>
            </a:r>
          </a:p>
          <a:p>
            <a:pPr>
              <a:lnSpc>
                <a:spcPts val="3119"/>
              </a:lnSpc>
            </a:pPr>
            <a:r>
              <a:rPr lang="en-US" sz="2599">
                <a:solidFill>
                  <a:srgbClr val="000000"/>
                </a:solidFill>
                <a:latin typeface="Barlow SemiCondensed"/>
              </a:rPr>
              <a:t>     </a:t>
            </a:r>
            <a:r>
              <a:rPr lang="en-US" sz="2599">
                <a:solidFill>
                  <a:srgbClr val="000000"/>
                </a:solidFill>
                <a:latin typeface="Barlow SemiCondensed"/>
              </a:rPr>
              <a:t>Through blockchain smart contracts, we'll significantly reduce fees, allowing users to retain more of their profits.</a:t>
            </a:r>
          </a:p>
          <a:p>
            <a:pPr marL="561336" indent="-280668" lvl="1">
              <a:lnSpc>
                <a:spcPts val="3119"/>
              </a:lnSpc>
              <a:buFont typeface="Arial"/>
              <a:buChar char="•"/>
            </a:pPr>
            <a:r>
              <a:rPr lang="en-US" sz="2599">
                <a:solidFill>
                  <a:srgbClr val="000000"/>
                </a:solidFill>
                <a:latin typeface="Barlow SemiCondensed"/>
              </a:rPr>
              <a:t>Personalized Investment Recommendations:</a:t>
            </a:r>
          </a:p>
          <a:p>
            <a:pPr>
              <a:lnSpc>
                <a:spcPts val="3119"/>
              </a:lnSpc>
            </a:pPr>
            <a:r>
              <a:rPr lang="en-US" sz="2599">
                <a:solidFill>
                  <a:srgbClr val="000000"/>
                </a:solidFill>
                <a:latin typeface="Barlow SemiCondensed"/>
              </a:rPr>
              <a:t>     </a:t>
            </a:r>
            <a:r>
              <a:rPr lang="en-US" sz="2599">
                <a:solidFill>
                  <a:srgbClr val="000000"/>
                </a:solidFill>
                <a:latin typeface="Barlow SemiCondensed"/>
              </a:rPr>
              <a:t>Machine learning models will analyze user preferences and market trends to offer personalized NFT investment     </a:t>
            </a:r>
          </a:p>
          <a:p>
            <a:pPr>
              <a:lnSpc>
                <a:spcPts val="3119"/>
              </a:lnSpc>
            </a:pPr>
            <a:r>
              <a:rPr lang="en-US" sz="2599">
                <a:solidFill>
                  <a:srgbClr val="000000"/>
                </a:solidFill>
                <a:latin typeface="Barlow SemiCondensed"/>
              </a:rPr>
              <a:t>     recommendations, empowering users to make informed choices.</a:t>
            </a:r>
          </a:p>
          <a:p>
            <a:pPr marL="561336" indent="-280668" lvl="1">
              <a:lnSpc>
                <a:spcPts val="3119"/>
              </a:lnSpc>
              <a:buFont typeface="Arial"/>
              <a:buChar char="•"/>
            </a:pPr>
            <a:r>
              <a:rPr lang="en-US" sz="2599">
                <a:solidFill>
                  <a:srgbClr val="000000"/>
                </a:solidFill>
                <a:latin typeface="Barlow SemiCondensed"/>
              </a:rPr>
              <a:t>Enhanced Trust and Security:</a:t>
            </a:r>
          </a:p>
          <a:p>
            <a:pPr>
              <a:lnSpc>
                <a:spcPts val="3119"/>
              </a:lnSpc>
            </a:pPr>
            <a:r>
              <a:rPr lang="en-US" sz="2599">
                <a:solidFill>
                  <a:srgbClr val="000000"/>
                </a:solidFill>
                <a:latin typeface="Barlow SemiCondensed"/>
              </a:rPr>
              <a:t>     </a:t>
            </a:r>
            <a:r>
              <a:rPr lang="en-US" sz="2599">
                <a:solidFill>
                  <a:srgbClr val="000000"/>
                </a:solidFill>
                <a:latin typeface="Barlow SemiCondensed"/>
              </a:rPr>
              <a:t>Robust security measures, user verification, and escrow services will bolster trust, providing a secure environment </a:t>
            </a:r>
          </a:p>
          <a:p>
            <a:pPr>
              <a:lnSpc>
                <a:spcPts val="3119"/>
              </a:lnSpc>
            </a:pPr>
            <a:r>
              <a:rPr lang="en-US" sz="2599">
                <a:solidFill>
                  <a:srgbClr val="000000"/>
                </a:solidFill>
                <a:latin typeface="Barlow SemiCondensed"/>
              </a:rPr>
              <a:t>     for transactions.</a:t>
            </a:r>
          </a:p>
          <a:p>
            <a:pPr marL="561336" indent="-280668" lvl="1">
              <a:lnSpc>
                <a:spcPts val="3119"/>
              </a:lnSpc>
              <a:buFont typeface="Arial"/>
              <a:buChar char="•"/>
            </a:pPr>
            <a:r>
              <a:rPr lang="en-US" sz="2599">
                <a:solidFill>
                  <a:srgbClr val="000000"/>
                </a:solidFill>
                <a:latin typeface="Barlow SemiCondensed"/>
              </a:rPr>
              <a:t>User-Friendly Interface:</a:t>
            </a:r>
          </a:p>
          <a:p>
            <a:pPr>
              <a:lnSpc>
                <a:spcPts val="3119"/>
              </a:lnSpc>
            </a:pPr>
            <a:r>
              <a:rPr lang="en-US" sz="2599">
                <a:solidFill>
                  <a:srgbClr val="000000"/>
                </a:solidFill>
                <a:latin typeface="Barlow SemiCondensed"/>
              </a:rPr>
              <a:t>     </a:t>
            </a:r>
            <a:r>
              <a:rPr lang="en-US" sz="2599">
                <a:solidFill>
                  <a:srgbClr val="000000"/>
                </a:solidFill>
                <a:latin typeface="Barlow SemiCondensed"/>
              </a:rPr>
              <a:t>Our intuitive interface will cater to all users, featuring a portfolio tracker and real-time market data.</a:t>
            </a:r>
          </a:p>
          <a:p>
            <a:pPr>
              <a:lnSpc>
                <a:spcPts val="3119"/>
              </a:lnSpc>
              <a:spcBef>
                <a:spcPct val="0"/>
              </a:spcBef>
            </a:pPr>
            <a:r>
              <a:rPr lang="en-US" sz="2599">
                <a:solidFill>
                  <a:srgbClr val="000000"/>
                </a:solidFill>
                <a:latin typeface="Barlow SemiCondensed"/>
              </a:rPr>
              <a:t>We aim to empower investors, facilitate better decision-making, and foster trust within the NFT market.</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12062" y="512062"/>
            <a:ext cx="16925925" cy="1028700"/>
            <a:chOff x="0" y="0"/>
            <a:chExt cx="22567900" cy="1371600"/>
          </a:xfrm>
        </p:grpSpPr>
        <p:sp>
          <p:nvSpPr>
            <p:cNvPr name="Freeform 3" id="3"/>
            <p:cNvSpPr/>
            <p:nvPr/>
          </p:nvSpPr>
          <p:spPr>
            <a:xfrm flipH="false" flipV="false" rot="0">
              <a:off x="0" y="0"/>
              <a:ext cx="22567392" cy="1371600"/>
            </a:xfrm>
            <a:custGeom>
              <a:avLst/>
              <a:gdLst/>
              <a:ahLst/>
              <a:cxnLst/>
              <a:rect r="r" b="b" t="t" l="l"/>
              <a:pathLst>
                <a:path h="1371600" w="22567392">
                  <a:moveTo>
                    <a:pt x="22567392" y="0"/>
                  </a:moveTo>
                  <a:lnTo>
                    <a:pt x="0" y="0"/>
                  </a:lnTo>
                  <a:lnTo>
                    <a:pt x="0" y="1371600"/>
                  </a:lnTo>
                  <a:lnTo>
                    <a:pt x="22567392" y="1371600"/>
                  </a:lnTo>
                  <a:lnTo>
                    <a:pt x="22567392" y="0"/>
                  </a:lnTo>
                  <a:close/>
                </a:path>
              </a:pathLst>
            </a:custGeom>
            <a:solidFill>
              <a:srgbClr val="A000FF"/>
            </a:solidFill>
          </p:spPr>
        </p:sp>
      </p:grpSp>
      <p:sp>
        <p:nvSpPr>
          <p:cNvPr name="TextBox 4" id="4"/>
          <p:cNvSpPr txBox="true"/>
          <p:nvPr/>
        </p:nvSpPr>
        <p:spPr>
          <a:xfrm rot="0">
            <a:off x="629716" y="459105"/>
            <a:ext cx="15309532" cy="1030605"/>
          </a:xfrm>
          <a:prstGeom prst="rect">
            <a:avLst/>
          </a:prstGeom>
        </p:spPr>
        <p:txBody>
          <a:bodyPr anchor="t" rtlCol="false" tIns="0" lIns="0" bIns="0" rIns="0">
            <a:spAutoFit/>
          </a:bodyPr>
          <a:lstStyle/>
          <a:p>
            <a:pPr algn="l">
              <a:lnSpc>
                <a:spcPts val="3765"/>
              </a:lnSpc>
            </a:pPr>
            <a:r>
              <a:rPr lang="en-US" sz="3300">
                <a:solidFill>
                  <a:srgbClr val="FFFFFF"/>
                </a:solidFill>
                <a:latin typeface="Arial Bold"/>
              </a:rPr>
              <a:t>How does your innovation accelerate change with the power of Technology?</a:t>
            </a:r>
          </a:p>
          <a:p>
            <a:pPr algn="l">
              <a:lnSpc>
                <a:spcPts val="3765"/>
              </a:lnSpc>
            </a:pPr>
            <a:r>
              <a:rPr lang="en-US" sz="3300" spc="15">
                <a:solidFill>
                  <a:srgbClr val="FFFFFF"/>
                </a:solidFill>
                <a:latin typeface="Arial Bold"/>
              </a:rPr>
              <a:t>(200 words)</a:t>
            </a:r>
          </a:p>
        </p:txBody>
      </p:sp>
      <p:sp>
        <p:nvSpPr>
          <p:cNvPr name="TextBox 5" id="5"/>
          <p:cNvSpPr txBox="true"/>
          <p:nvPr/>
        </p:nvSpPr>
        <p:spPr>
          <a:xfrm rot="0">
            <a:off x="512062" y="1825756"/>
            <a:ext cx="16925925" cy="6171565"/>
          </a:xfrm>
          <a:prstGeom prst="rect">
            <a:avLst/>
          </a:prstGeom>
        </p:spPr>
        <p:txBody>
          <a:bodyPr anchor="t" rtlCol="false" tIns="0" lIns="0" bIns="0" rIns="0">
            <a:spAutoFit/>
          </a:bodyPr>
          <a:lstStyle/>
          <a:p>
            <a:pPr>
              <a:lnSpc>
                <a:spcPts val="2599"/>
              </a:lnSpc>
            </a:pPr>
            <a:r>
              <a:rPr lang="en-US" sz="2599">
                <a:solidFill>
                  <a:srgbClr val="000000"/>
                </a:solidFill>
                <a:latin typeface="Barlow SemiCondensed"/>
              </a:rPr>
              <a:t>Our innovation harnesses the power of technology to accelerate change within the NFT marketplace in several transformative ways:</a:t>
            </a:r>
          </a:p>
          <a:p>
            <a:pPr>
              <a:lnSpc>
                <a:spcPts val="2599"/>
              </a:lnSpc>
            </a:pPr>
          </a:p>
          <a:p>
            <a:pPr>
              <a:lnSpc>
                <a:spcPts val="2599"/>
              </a:lnSpc>
            </a:pPr>
            <a:r>
              <a:rPr lang="en-US" sz="2599">
                <a:solidFill>
                  <a:srgbClr val="000000"/>
                </a:solidFill>
                <a:latin typeface="Barlow SemiCondensed"/>
              </a:rPr>
              <a:t>1. </a:t>
            </a:r>
            <a:r>
              <a:rPr lang="en-US" sz="2599">
                <a:solidFill>
                  <a:srgbClr val="000000"/>
                </a:solidFill>
                <a:latin typeface="Barlow SemiCondensed Bold"/>
              </a:rPr>
              <a:t>Transparency Revolution</a:t>
            </a:r>
            <a:r>
              <a:rPr lang="en-US" sz="2599">
                <a:solidFill>
                  <a:srgbClr val="000000"/>
                </a:solidFill>
                <a:latin typeface="Barlow SemiCondensed"/>
              </a:rPr>
              <a:t>: By leveraging blockchain technology, our platform revolutionizes transparency. It creates an unalterable ledger of NFT ownership and transaction history, eliminating doubts about an NFT's authenticity. This empowers users to trade with confidence, reducing fraud and disputes, and ultimately shifting the marketplace towards a more trustworthy and secure environment.</a:t>
            </a:r>
          </a:p>
          <a:p>
            <a:pPr>
              <a:lnSpc>
                <a:spcPts val="2599"/>
              </a:lnSpc>
            </a:pPr>
          </a:p>
          <a:p>
            <a:pPr>
              <a:lnSpc>
                <a:spcPts val="2599"/>
              </a:lnSpc>
            </a:pPr>
            <a:r>
              <a:rPr lang="en-US" sz="2599">
                <a:solidFill>
                  <a:srgbClr val="000000"/>
                </a:solidFill>
                <a:latin typeface="Barlow SemiCondensed"/>
              </a:rPr>
              <a:t>2. </a:t>
            </a:r>
            <a:r>
              <a:rPr lang="en-US" sz="2599">
                <a:solidFill>
                  <a:srgbClr val="000000"/>
                </a:solidFill>
                <a:latin typeface="Barlow SemiCondensed Bold"/>
              </a:rPr>
              <a:t>Data-Driven Decision-Making</a:t>
            </a:r>
            <a:r>
              <a:rPr lang="en-US" sz="2599">
                <a:solidFill>
                  <a:srgbClr val="000000"/>
                </a:solidFill>
                <a:latin typeface="Barlow SemiCondensed"/>
              </a:rPr>
              <a:t>: Through machine learning, we enable data-driven decision-making. Our recommendation system analyzes vast amounts of data, including user preferences, market trends, and historical performance, to offer personalized NFT investment suggestions. This technological advancement empowers investors to make informed choices, enhancing their success rates and transforming the NFT investment landscape.</a:t>
            </a:r>
          </a:p>
          <a:p>
            <a:pPr>
              <a:lnSpc>
                <a:spcPts val="2599"/>
              </a:lnSpc>
            </a:pPr>
          </a:p>
          <a:p>
            <a:pPr>
              <a:lnSpc>
                <a:spcPts val="2599"/>
              </a:lnSpc>
            </a:pPr>
            <a:r>
              <a:rPr lang="en-US" sz="2599">
                <a:solidFill>
                  <a:srgbClr val="000000"/>
                </a:solidFill>
                <a:latin typeface="Barlow SemiCondensed"/>
              </a:rPr>
              <a:t>3. </a:t>
            </a:r>
            <a:r>
              <a:rPr lang="en-US" sz="2599">
                <a:solidFill>
                  <a:srgbClr val="000000"/>
                </a:solidFill>
                <a:latin typeface="Barlow SemiCondensed Bold"/>
              </a:rPr>
              <a:t>Fee Disruption</a:t>
            </a:r>
            <a:r>
              <a:rPr lang="en-US" sz="2599">
                <a:solidFill>
                  <a:srgbClr val="000000"/>
                </a:solidFill>
                <a:latin typeface="Barlow SemiCondensed"/>
              </a:rPr>
              <a:t>: Our use of blockchain smart contracts dramatically reduces transaction fees. This disrupts the existing fee structures that often burden investors, democratizing access to NFT trading. As a result, a wider audience can participate in the NFT market, accelerating its growth and adoption.</a:t>
            </a:r>
          </a:p>
          <a:p>
            <a:pPr>
              <a:lnSpc>
                <a:spcPts val="2599"/>
              </a:lnSpc>
            </a:pPr>
          </a:p>
          <a:p>
            <a:pPr>
              <a:lnSpc>
                <a:spcPts val="2599"/>
              </a:lnSpc>
            </a:pPr>
            <a:r>
              <a:rPr lang="en-US" sz="2599">
                <a:solidFill>
                  <a:srgbClr val="000000"/>
                </a:solidFill>
                <a:latin typeface="Barlow SemiCondensed"/>
              </a:rPr>
              <a:t>4. </a:t>
            </a:r>
            <a:r>
              <a:rPr lang="en-US" sz="2599">
                <a:solidFill>
                  <a:srgbClr val="000000"/>
                </a:solidFill>
                <a:latin typeface="Barlow SemiCondensed Bold"/>
              </a:rPr>
              <a:t>User-Centric Design</a:t>
            </a:r>
            <a:r>
              <a:rPr lang="en-US" sz="2599">
                <a:solidFill>
                  <a:srgbClr val="000000"/>
                </a:solidFill>
                <a:latin typeface="Barlow SemiCondensed"/>
              </a:rPr>
              <a:t>: Our user-friendly interface ensures that both seasoned and novice investors can easily navigate the platform. Features such as real-time market data and portfolio tracking empower users, making the NFT market more accessible and inclusive.</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12062" y="512062"/>
            <a:ext cx="16925925" cy="1221104"/>
            <a:chOff x="0" y="0"/>
            <a:chExt cx="22567900" cy="1628138"/>
          </a:xfrm>
        </p:grpSpPr>
        <p:sp>
          <p:nvSpPr>
            <p:cNvPr name="Freeform 3" id="3"/>
            <p:cNvSpPr/>
            <p:nvPr/>
          </p:nvSpPr>
          <p:spPr>
            <a:xfrm flipH="false" flipV="false" rot="0">
              <a:off x="0" y="0"/>
              <a:ext cx="22567900" cy="1628140"/>
            </a:xfrm>
            <a:custGeom>
              <a:avLst/>
              <a:gdLst/>
              <a:ahLst/>
              <a:cxnLst/>
              <a:rect r="r" b="b" t="t" l="l"/>
              <a:pathLst>
                <a:path h="1628140" w="22567900">
                  <a:moveTo>
                    <a:pt x="0" y="0"/>
                  </a:moveTo>
                  <a:lnTo>
                    <a:pt x="22567900" y="0"/>
                  </a:lnTo>
                  <a:lnTo>
                    <a:pt x="22567900" y="1628140"/>
                  </a:lnTo>
                  <a:lnTo>
                    <a:pt x="0" y="1628140"/>
                  </a:lnTo>
                  <a:close/>
                </a:path>
              </a:pathLst>
            </a:custGeom>
            <a:solidFill>
              <a:srgbClr val="A000FF"/>
            </a:solidFill>
          </p:spPr>
        </p:sp>
        <p:sp>
          <p:nvSpPr>
            <p:cNvPr name="TextBox 4" id="4"/>
            <p:cNvSpPr txBox="true"/>
            <p:nvPr/>
          </p:nvSpPr>
          <p:spPr>
            <a:xfrm>
              <a:off x="0" y="-28575"/>
              <a:ext cx="22567900" cy="1656713"/>
            </a:xfrm>
            <a:prstGeom prst="rect">
              <a:avLst/>
            </a:prstGeom>
          </p:spPr>
          <p:txBody>
            <a:bodyPr anchor="t" rtlCol="false" tIns="50800" lIns="50800" bIns="50800" rIns="50800"/>
            <a:lstStyle/>
            <a:p>
              <a:pPr algn="l">
                <a:lnSpc>
                  <a:spcPts val="3885"/>
                </a:lnSpc>
              </a:pPr>
              <a:r>
                <a:rPr lang="en-US" sz="3600" spc="-7">
                  <a:solidFill>
                    <a:srgbClr val="FFFFFF"/>
                  </a:solidFill>
                  <a:latin typeface="Arial Bold"/>
                </a:rPr>
                <a:t>How is your solution different/unique from other solutions in market  (150 words)</a:t>
              </a:r>
            </a:p>
          </p:txBody>
        </p:sp>
      </p:grpSp>
      <p:sp>
        <p:nvSpPr>
          <p:cNvPr name="TextBox 5" id="5"/>
          <p:cNvSpPr txBox="true"/>
          <p:nvPr/>
        </p:nvSpPr>
        <p:spPr>
          <a:xfrm rot="0">
            <a:off x="1028700" y="7118816"/>
            <a:ext cx="3104196" cy="361950"/>
          </a:xfrm>
          <a:prstGeom prst="rect">
            <a:avLst/>
          </a:prstGeom>
        </p:spPr>
        <p:txBody>
          <a:bodyPr anchor="t" rtlCol="false" tIns="0" lIns="0" bIns="0" rIns="0">
            <a:spAutoFit/>
          </a:bodyPr>
          <a:lstStyle/>
          <a:p>
            <a:pPr algn="l" marL="435812" indent="-217906" lvl="1">
              <a:lnSpc>
                <a:spcPts val="2759"/>
              </a:lnSpc>
              <a:buFont typeface="Arial"/>
              <a:buChar char="•"/>
            </a:pPr>
            <a:r>
              <a:rPr lang="en-US" sz="2299" spc="-8">
                <a:solidFill>
                  <a:srgbClr val="000000"/>
                </a:solidFill>
                <a:latin typeface="Arimo Bold"/>
              </a:rPr>
              <a:t>PATENT FILED: </a:t>
            </a:r>
            <a:r>
              <a:rPr lang="en-US" sz="2299" spc="-8">
                <a:solidFill>
                  <a:srgbClr val="000000"/>
                </a:solidFill>
                <a:latin typeface="Arimo"/>
              </a:rPr>
              <a:t>No</a:t>
            </a:r>
          </a:p>
        </p:txBody>
      </p:sp>
      <p:grpSp>
        <p:nvGrpSpPr>
          <p:cNvPr name="Group 6" id="6"/>
          <p:cNvGrpSpPr/>
          <p:nvPr/>
        </p:nvGrpSpPr>
        <p:grpSpPr>
          <a:xfrm rot="0">
            <a:off x="512062" y="7982851"/>
            <a:ext cx="16925925" cy="1353503"/>
            <a:chOff x="0" y="0"/>
            <a:chExt cx="22567900" cy="1804670"/>
          </a:xfrm>
        </p:grpSpPr>
        <p:sp>
          <p:nvSpPr>
            <p:cNvPr name="Freeform 7" id="7"/>
            <p:cNvSpPr/>
            <p:nvPr/>
          </p:nvSpPr>
          <p:spPr>
            <a:xfrm flipH="false" flipV="false" rot="0">
              <a:off x="0" y="0"/>
              <a:ext cx="22567900" cy="1804670"/>
            </a:xfrm>
            <a:custGeom>
              <a:avLst/>
              <a:gdLst/>
              <a:ahLst/>
              <a:cxnLst/>
              <a:rect r="r" b="b" t="t" l="l"/>
              <a:pathLst>
                <a:path h="1804670" w="22567900">
                  <a:moveTo>
                    <a:pt x="0" y="0"/>
                  </a:moveTo>
                  <a:lnTo>
                    <a:pt x="22567900" y="0"/>
                  </a:lnTo>
                  <a:lnTo>
                    <a:pt x="22567900" y="1804670"/>
                  </a:lnTo>
                  <a:lnTo>
                    <a:pt x="0" y="1804670"/>
                  </a:lnTo>
                  <a:close/>
                </a:path>
              </a:pathLst>
            </a:custGeom>
            <a:solidFill>
              <a:srgbClr val="A000FF"/>
            </a:solidFill>
          </p:spPr>
        </p:sp>
        <p:sp>
          <p:nvSpPr>
            <p:cNvPr name="TextBox 8" id="8"/>
            <p:cNvSpPr txBox="true"/>
            <p:nvPr/>
          </p:nvSpPr>
          <p:spPr>
            <a:xfrm>
              <a:off x="0" y="-57150"/>
              <a:ext cx="22567900" cy="1861820"/>
            </a:xfrm>
            <a:prstGeom prst="rect">
              <a:avLst/>
            </a:prstGeom>
          </p:spPr>
          <p:txBody>
            <a:bodyPr anchor="t" rtlCol="false" tIns="50800" lIns="50800" bIns="50800" rIns="50800"/>
            <a:lstStyle/>
            <a:p>
              <a:pPr algn="l">
                <a:lnSpc>
                  <a:spcPts val="4102"/>
                </a:lnSpc>
              </a:pPr>
              <a:r>
                <a:rPr lang="en-US" sz="3600" spc="-7">
                  <a:solidFill>
                    <a:srgbClr val="FFFFFF"/>
                  </a:solidFill>
                  <a:latin typeface="Arial Bold"/>
                </a:rPr>
                <a:t>Do you have a working model/prototype: No</a:t>
              </a:r>
            </a:p>
            <a:p>
              <a:pPr algn="l">
                <a:lnSpc>
                  <a:spcPts val="4102"/>
                </a:lnSpc>
              </a:pPr>
              <a:r>
                <a:rPr lang="en-US" sz="3600" spc="-7">
                  <a:solidFill>
                    <a:srgbClr val="FFFFFF"/>
                  </a:solidFill>
                  <a:latin typeface="Arial Bold"/>
                </a:rPr>
                <a:t>If not, will you be able to show working prototype during finale. Yes</a:t>
              </a:r>
            </a:p>
          </p:txBody>
        </p:sp>
      </p:grpSp>
      <p:sp>
        <p:nvSpPr>
          <p:cNvPr name="TextBox 9" id="9"/>
          <p:cNvSpPr txBox="true"/>
          <p:nvPr/>
        </p:nvSpPr>
        <p:spPr>
          <a:xfrm rot="0">
            <a:off x="512062" y="1949482"/>
            <a:ext cx="16925925" cy="4686300"/>
          </a:xfrm>
          <a:prstGeom prst="rect">
            <a:avLst/>
          </a:prstGeom>
        </p:spPr>
        <p:txBody>
          <a:bodyPr anchor="t" rtlCol="false" tIns="0" lIns="0" bIns="0" rIns="0">
            <a:spAutoFit/>
          </a:bodyPr>
          <a:lstStyle/>
          <a:p>
            <a:pPr algn="just">
              <a:lnSpc>
                <a:spcPts val="3120"/>
              </a:lnSpc>
            </a:pPr>
            <a:r>
              <a:rPr lang="en-US" sz="2600">
                <a:solidFill>
                  <a:srgbClr val="000000"/>
                </a:solidFill>
                <a:latin typeface="Barlow SemiCondensed Bold"/>
              </a:rPr>
              <a:t>Revolutionary Transparency:</a:t>
            </a:r>
            <a:r>
              <a:rPr lang="en-US" sz="2600">
                <a:solidFill>
                  <a:srgbClr val="000000"/>
                </a:solidFill>
                <a:latin typeface="Barlow SemiCondensed"/>
              </a:rPr>
              <a:t> Our platform utilizes blockchain's unbreakable ledger to revolutionize NFT trading with unparalleled transparency. No more doubts or disputes; every NFT's provenance is crystal clear.</a:t>
            </a:r>
          </a:p>
          <a:p>
            <a:pPr algn="just">
              <a:lnSpc>
                <a:spcPts val="3120"/>
              </a:lnSpc>
            </a:pPr>
          </a:p>
          <a:p>
            <a:pPr algn="just">
              <a:lnSpc>
                <a:spcPts val="3120"/>
              </a:lnSpc>
            </a:pPr>
            <a:r>
              <a:rPr lang="en-US" sz="2600">
                <a:solidFill>
                  <a:srgbClr val="000000"/>
                </a:solidFill>
                <a:latin typeface="Barlow SemiCondensed Bold"/>
              </a:rPr>
              <a:t>Smart Recommendations:</a:t>
            </a:r>
            <a:r>
              <a:rPr lang="en-US" sz="2600">
                <a:solidFill>
                  <a:srgbClr val="000000"/>
                </a:solidFill>
                <a:latin typeface="Barlow SemiCondensed"/>
              </a:rPr>
              <a:t> We deploy cutting-edge AI to provide dynamic, real-time NFT investment recommendations. It's like having a personal NFT advisor in your pocket, helping you make savvy investments.</a:t>
            </a:r>
          </a:p>
          <a:p>
            <a:pPr algn="just">
              <a:lnSpc>
                <a:spcPts val="3120"/>
              </a:lnSpc>
            </a:pPr>
          </a:p>
          <a:p>
            <a:pPr algn="just">
              <a:lnSpc>
                <a:spcPts val="3120"/>
              </a:lnSpc>
            </a:pPr>
            <a:r>
              <a:rPr lang="en-US" sz="2600">
                <a:solidFill>
                  <a:srgbClr val="000000"/>
                </a:solidFill>
                <a:latin typeface="Barlow SemiCondensed Bold"/>
              </a:rPr>
              <a:t>Fee Freedom:</a:t>
            </a:r>
            <a:r>
              <a:rPr lang="en-US" sz="2600">
                <a:solidFill>
                  <a:srgbClr val="000000"/>
                </a:solidFill>
                <a:latin typeface="Barlow SemiCondensed"/>
              </a:rPr>
              <a:t> Say goodbye to excessive fees. Our smart contracts drastically reduce transaction costs, democratizing NFT trading and ensuring that your profits stay where they belong – in your wallet.</a:t>
            </a:r>
          </a:p>
          <a:p>
            <a:pPr algn="just">
              <a:lnSpc>
                <a:spcPts val="3120"/>
              </a:lnSpc>
            </a:pPr>
          </a:p>
          <a:p>
            <a:pPr algn="just">
              <a:lnSpc>
                <a:spcPts val="3120"/>
              </a:lnSpc>
            </a:pPr>
            <a:r>
              <a:rPr lang="en-US" sz="2600">
                <a:solidFill>
                  <a:srgbClr val="000000"/>
                </a:solidFill>
                <a:latin typeface="Barlow SemiCondensed Bold"/>
              </a:rPr>
              <a:t>Slick and User-Centric: </a:t>
            </a:r>
            <a:r>
              <a:rPr lang="en-US" sz="2600">
                <a:solidFill>
                  <a:srgbClr val="000000"/>
                </a:solidFill>
                <a:latin typeface="Barlow SemiCondensed"/>
              </a:rPr>
              <a:t>Our intuitive, sleek interface boasts real-time market insights and a built-in portfolio manager. Whether you're a seasoned pro or a newbie, we've got your back.</a:t>
            </a:r>
          </a:p>
          <a:p>
            <a:pPr algn="just">
              <a:lnSpc>
                <a:spcPts val="312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12062" y="512062"/>
            <a:ext cx="16925925" cy="887730"/>
            <a:chOff x="0" y="0"/>
            <a:chExt cx="22567900" cy="1183640"/>
          </a:xfrm>
        </p:grpSpPr>
        <p:sp>
          <p:nvSpPr>
            <p:cNvPr name="Freeform 3" id="3"/>
            <p:cNvSpPr/>
            <p:nvPr/>
          </p:nvSpPr>
          <p:spPr>
            <a:xfrm flipH="false" flipV="false" rot="0">
              <a:off x="0" y="0"/>
              <a:ext cx="22567900" cy="1183640"/>
            </a:xfrm>
            <a:custGeom>
              <a:avLst/>
              <a:gdLst/>
              <a:ahLst/>
              <a:cxnLst/>
              <a:rect r="r" b="b" t="t" l="l"/>
              <a:pathLst>
                <a:path h="1183640" w="22567900">
                  <a:moveTo>
                    <a:pt x="0" y="0"/>
                  </a:moveTo>
                  <a:lnTo>
                    <a:pt x="22567900" y="0"/>
                  </a:lnTo>
                  <a:lnTo>
                    <a:pt x="22567900" y="1183640"/>
                  </a:lnTo>
                  <a:lnTo>
                    <a:pt x="0" y="1183640"/>
                  </a:lnTo>
                  <a:close/>
                </a:path>
              </a:pathLst>
            </a:custGeom>
            <a:solidFill>
              <a:srgbClr val="A000FF"/>
            </a:solidFill>
          </p:spPr>
        </p:sp>
        <p:sp>
          <p:nvSpPr>
            <p:cNvPr name="TextBox 4" id="4"/>
            <p:cNvSpPr txBox="true"/>
            <p:nvPr/>
          </p:nvSpPr>
          <p:spPr>
            <a:xfrm>
              <a:off x="0" y="-76200"/>
              <a:ext cx="22567900" cy="1259840"/>
            </a:xfrm>
            <a:prstGeom prst="rect">
              <a:avLst/>
            </a:prstGeom>
          </p:spPr>
          <p:txBody>
            <a:bodyPr anchor="t" rtlCol="false" tIns="50800" lIns="50800" bIns="50800" rIns="50800"/>
            <a:lstStyle/>
            <a:p>
              <a:pPr algn="l">
                <a:lnSpc>
                  <a:spcPts val="4320"/>
                </a:lnSpc>
              </a:pPr>
              <a:r>
                <a:rPr lang="en-US" sz="3600" spc="-7">
                  <a:solidFill>
                    <a:srgbClr val="FFFFFF"/>
                  </a:solidFill>
                  <a:latin typeface="Arial Bold"/>
                </a:rPr>
                <a:t>Any testimonials received?</a:t>
              </a:r>
            </a:p>
          </p:txBody>
        </p:sp>
      </p:grpSp>
      <p:sp>
        <p:nvSpPr>
          <p:cNvPr name="TextBox 5" id="5"/>
          <p:cNvSpPr txBox="true"/>
          <p:nvPr/>
        </p:nvSpPr>
        <p:spPr>
          <a:xfrm rot="0">
            <a:off x="512063" y="1893541"/>
            <a:ext cx="16925925" cy="4295775"/>
          </a:xfrm>
          <a:prstGeom prst="rect">
            <a:avLst/>
          </a:prstGeom>
        </p:spPr>
        <p:txBody>
          <a:bodyPr anchor="t" rtlCol="false" tIns="0" lIns="0" bIns="0" rIns="0">
            <a:spAutoFit/>
          </a:bodyPr>
          <a:lstStyle/>
          <a:p>
            <a:pPr>
              <a:lnSpc>
                <a:spcPts val="3120"/>
              </a:lnSpc>
            </a:pPr>
            <a:r>
              <a:rPr lang="en-US" sz="2600">
                <a:solidFill>
                  <a:srgbClr val="000000"/>
                </a:solidFill>
                <a:latin typeface="Barlow SemiCondensed"/>
              </a:rPr>
              <a:t>As of now, in the ideation phase, we’re currently building the platform. However, since we’ve a business model for this platform and as we plan to generate revenue from this, we hope to start accepting reviews and testimonials from people in the near future. </a:t>
            </a:r>
          </a:p>
          <a:p>
            <a:pPr>
              <a:lnSpc>
                <a:spcPts val="3120"/>
              </a:lnSpc>
            </a:pPr>
          </a:p>
          <a:p>
            <a:pPr>
              <a:lnSpc>
                <a:spcPts val="3120"/>
              </a:lnSpc>
            </a:pPr>
            <a:r>
              <a:rPr lang="en-US" sz="2600">
                <a:solidFill>
                  <a:srgbClr val="000000"/>
                </a:solidFill>
                <a:latin typeface="Barlow SemiCondensed"/>
              </a:rPr>
              <a:t>We are determined to get a good response from customers and investors.</a:t>
            </a:r>
          </a:p>
          <a:p>
            <a:pPr>
              <a:lnSpc>
                <a:spcPts val="3120"/>
              </a:lnSpc>
            </a:pPr>
          </a:p>
          <a:p>
            <a:pPr>
              <a:lnSpc>
                <a:spcPts val="3120"/>
              </a:lnSpc>
              <a:spcBef>
                <a:spcPct val="0"/>
              </a:spcBef>
            </a:pPr>
            <a:r>
              <a:rPr lang="en-US" sz="2600">
                <a:solidFill>
                  <a:srgbClr val="000000"/>
                </a:solidFill>
                <a:latin typeface="Barlow SemiCondensed"/>
              </a:rPr>
              <a:t>While we are currently in the ideation phase and haven't received formal testimonials, we have actively sought feedback from industry experts, potential users, and advisors. The response has been overwhelmingly positive, with stakeholders expressing excitement about the potential of our innovative NFT marketplace concept. As we progress in the development of our platform, we are committed to building a user-centric solution that will not only meet but exceed the expectations of our future users. We look forward to gathering formal testimonials and endorsements as we move forward in bringing this revolutionary NFT marketplace to life.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935722" y="0"/>
            <a:ext cx="10780776" cy="10286996"/>
          </a:xfrm>
          <a:custGeom>
            <a:avLst/>
            <a:gdLst/>
            <a:ahLst/>
            <a:cxnLst/>
            <a:rect r="r" b="b" t="t" l="l"/>
            <a:pathLst>
              <a:path h="10286996" w="10780776">
                <a:moveTo>
                  <a:pt x="0" y="0"/>
                </a:moveTo>
                <a:lnTo>
                  <a:pt x="10780776" y="0"/>
                </a:lnTo>
                <a:lnTo>
                  <a:pt x="10780776" y="10286996"/>
                </a:lnTo>
                <a:lnTo>
                  <a:pt x="0" y="10286996"/>
                </a:lnTo>
                <a:lnTo>
                  <a:pt x="0" y="0"/>
                </a:lnTo>
                <a:close/>
              </a:path>
            </a:pathLst>
          </a:custGeom>
          <a:blipFill>
            <a:blip r:embed="rId3"/>
            <a:stretch>
              <a:fillRect l="-32" t="0" r="-32" b="0"/>
            </a:stretch>
          </a:blipFill>
        </p:spPr>
      </p:sp>
      <p:sp>
        <p:nvSpPr>
          <p:cNvPr name="TextBox 4" id="4"/>
          <p:cNvSpPr txBox="true"/>
          <p:nvPr/>
        </p:nvSpPr>
        <p:spPr>
          <a:xfrm rot="0">
            <a:off x="552450" y="3905682"/>
            <a:ext cx="7357110" cy="1881822"/>
          </a:xfrm>
          <a:prstGeom prst="rect">
            <a:avLst/>
          </a:prstGeom>
        </p:spPr>
        <p:txBody>
          <a:bodyPr anchor="t" rtlCol="false" tIns="0" lIns="0" bIns="0" rIns="0">
            <a:spAutoFit/>
          </a:bodyPr>
          <a:lstStyle/>
          <a:p>
            <a:pPr algn="l">
              <a:lnSpc>
                <a:spcPts val="12960"/>
              </a:lnSpc>
            </a:pPr>
            <a:r>
              <a:rPr lang="en-US" sz="10800">
                <a:solidFill>
                  <a:srgbClr val="FFFFFF"/>
                </a:solidFill>
                <a:latin typeface="Arial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DAFuoMF8J1w</dc:identifier>
  <dcterms:modified xsi:type="dcterms:W3CDTF">2011-08-01T06:04:30Z</dcterms:modified>
  <cp:revision>1</cp:revision>
  <dc:title>Demonic Dominions_Token Horizon.pptx</dc:title>
</cp:coreProperties>
</file>