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16000" y="1940303"/>
            <a:ext cx="7788275" cy="703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1B121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711" y="2095715"/>
            <a:ext cx="13125449" cy="68865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5650" y="671636"/>
            <a:ext cx="2666999" cy="8943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26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011" y="444500"/>
            <a:ext cx="17103976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8663" y="5113051"/>
            <a:ext cx="17690672" cy="3138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edium.com/@siddheshb008/resnet-architecture-explained-47309ea9283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artificial-neural-networks-and-its-applications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43" y="0"/>
            <a:ext cx="18264786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39800" y="8949155"/>
            <a:ext cx="372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8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endParaRPr sz="1800" dirty="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8700" y="6595529"/>
            <a:ext cx="12396470" cy="2653665"/>
            <a:chOff x="1028700" y="6595529"/>
            <a:chExt cx="12396470" cy="2653665"/>
          </a:xfrm>
        </p:grpSpPr>
        <p:sp>
          <p:nvSpPr>
            <p:cNvPr id="7" name="object 7"/>
            <p:cNvSpPr/>
            <p:nvPr/>
          </p:nvSpPr>
          <p:spPr>
            <a:xfrm>
              <a:off x="13157229" y="8980905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69" h="267970">
                  <a:moveTo>
                    <a:pt x="133820" y="267822"/>
                  </a:moveTo>
                  <a:lnTo>
                    <a:pt x="91489" y="260989"/>
                  </a:lnTo>
                  <a:lnTo>
                    <a:pt x="54768" y="242027"/>
                  </a:lnTo>
                  <a:lnTo>
                    <a:pt x="25801" y="213068"/>
                  </a:lnTo>
                  <a:lnTo>
                    <a:pt x="6810" y="176286"/>
                  </a:lnTo>
                  <a:lnTo>
                    <a:pt x="0" y="133843"/>
                  </a:lnTo>
                  <a:lnTo>
                    <a:pt x="6857" y="91377"/>
                  </a:lnTo>
                  <a:lnTo>
                    <a:pt x="25913" y="54619"/>
                  </a:lnTo>
                  <a:lnTo>
                    <a:pt x="54933" y="25711"/>
                  </a:lnTo>
                  <a:lnTo>
                    <a:pt x="91685" y="6791"/>
                  </a:lnTo>
                  <a:lnTo>
                    <a:pt x="133933" y="0"/>
                  </a:lnTo>
                  <a:lnTo>
                    <a:pt x="176241" y="6822"/>
                  </a:lnTo>
                  <a:lnTo>
                    <a:pt x="212993" y="25839"/>
                  </a:lnTo>
                  <a:lnTo>
                    <a:pt x="220293" y="33142"/>
                  </a:lnTo>
                  <a:lnTo>
                    <a:pt x="133911" y="33142"/>
                  </a:lnTo>
                  <a:lnTo>
                    <a:pt x="124241" y="35078"/>
                  </a:lnTo>
                  <a:lnTo>
                    <a:pt x="116383" y="40367"/>
                  </a:lnTo>
                  <a:lnTo>
                    <a:pt x="111108" y="48236"/>
                  </a:lnTo>
                  <a:lnTo>
                    <a:pt x="109190" y="57909"/>
                  </a:lnTo>
                  <a:lnTo>
                    <a:pt x="111150" y="67501"/>
                  </a:lnTo>
                  <a:lnTo>
                    <a:pt x="116462" y="75346"/>
                  </a:lnTo>
                  <a:lnTo>
                    <a:pt x="124345" y="80645"/>
                  </a:lnTo>
                  <a:lnTo>
                    <a:pt x="133933" y="82585"/>
                  </a:lnTo>
                  <a:lnTo>
                    <a:pt x="256331" y="82585"/>
                  </a:lnTo>
                  <a:lnTo>
                    <a:pt x="260993" y="91599"/>
                  </a:lnTo>
                  <a:lnTo>
                    <a:pt x="261045" y="91922"/>
                  </a:lnTo>
                  <a:lnTo>
                    <a:pt x="132158" y="91922"/>
                  </a:lnTo>
                  <a:lnTo>
                    <a:pt x="125489" y="93458"/>
                  </a:lnTo>
                  <a:lnTo>
                    <a:pt x="116840" y="96523"/>
                  </a:lnTo>
                  <a:lnTo>
                    <a:pt x="111051" y="104831"/>
                  </a:lnTo>
                  <a:lnTo>
                    <a:pt x="111167" y="133911"/>
                  </a:lnTo>
                  <a:lnTo>
                    <a:pt x="111195" y="213068"/>
                  </a:lnTo>
                  <a:lnTo>
                    <a:pt x="113747" y="224065"/>
                  </a:lnTo>
                  <a:lnTo>
                    <a:pt x="120049" y="230653"/>
                  </a:lnTo>
                  <a:lnTo>
                    <a:pt x="127777" y="233754"/>
                  </a:lnTo>
                  <a:lnTo>
                    <a:pt x="134660" y="234520"/>
                  </a:lnTo>
                  <a:lnTo>
                    <a:pt x="220514" y="234520"/>
                  </a:lnTo>
                  <a:lnTo>
                    <a:pt x="213125" y="241933"/>
                  </a:lnTo>
                  <a:lnTo>
                    <a:pt x="176333" y="260989"/>
                  </a:lnTo>
                  <a:lnTo>
                    <a:pt x="133820" y="267822"/>
                  </a:lnTo>
                  <a:close/>
                </a:path>
                <a:path w="267969" h="267970">
                  <a:moveTo>
                    <a:pt x="256331" y="82585"/>
                  </a:moveTo>
                  <a:lnTo>
                    <a:pt x="133933" y="82585"/>
                  </a:lnTo>
                  <a:lnTo>
                    <a:pt x="143580" y="80641"/>
                  </a:lnTo>
                  <a:lnTo>
                    <a:pt x="151413" y="75346"/>
                  </a:lnTo>
                  <a:lnTo>
                    <a:pt x="156682" y="67463"/>
                  </a:lnTo>
                  <a:lnTo>
                    <a:pt x="158609" y="57773"/>
                  </a:lnTo>
                  <a:lnTo>
                    <a:pt x="156672" y="48140"/>
                  </a:lnTo>
                  <a:lnTo>
                    <a:pt x="151402" y="40316"/>
                  </a:lnTo>
                  <a:lnTo>
                    <a:pt x="143561" y="35063"/>
                  </a:lnTo>
                  <a:lnTo>
                    <a:pt x="133911" y="33142"/>
                  </a:lnTo>
                  <a:lnTo>
                    <a:pt x="220293" y="33142"/>
                  </a:lnTo>
                  <a:lnTo>
                    <a:pt x="241980" y="54837"/>
                  </a:lnTo>
                  <a:lnTo>
                    <a:pt x="256331" y="82585"/>
                  </a:lnTo>
                  <a:close/>
                </a:path>
                <a:path w="267969" h="267970">
                  <a:moveTo>
                    <a:pt x="220514" y="234520"/>
                  </a:moveTo>
                  <a:lnTo>
                    <a:pt x="134660" y="234520"/>
                  </a:lnTo>
                  <a:lnTo>
                    <a:pt x="143027" y="232847"/>
                  </a:lnTo>
                  <a:lnTo>
                    <a:pt x="150261" y="228218"/>
                  </a:lnTo>
                  <a:lnTo>
                    <a:pt x="155308" y="221116"/>
                  </a:lnTo>
                  <a:lnTo>
                    <a:pt x="157111" y="212024"/>
                  </a:lnTo>
                  <a:lnTo>
                    <a:pt x="157088" y="107510"/>
                  </a:lnTo>
                  <a:lnTo>
                    <a:pt x="132158" y="91922"/>
                  </a:lnTo>
                  <a:lnTo>
                    <a:pt x="261045" y="91922"/>
                  </a:lnTo>
                  <a:lnTo>
                    <a:pt x="267822" y="133911"/>
                  </a:lnTo>
                  <a:lnTo>
                    <a:pt x="261005" y="176146"/>
                  </a:lnTo>
                  <a:lnTo>
                    <a:pt x="242061" y="212903"/>
                  </a:lnTo>
                  <a:lnTo>
                    <a:pt x="220514" y="234520"/>
                  </a:lnTo>
                  <a:close/>
                </a:path>
              </a:pathLst>
            </a:custGeom>
            <a:solidFill>
              <a:srgbClr val="0099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8700" y="6595529"/>
              <a:ext cx="8133715" cy="977900"/>
            </a:xfrm>
            <a:custGeom>
              <a:avLst/>
              <a:gdLst/>
              <a:ahLst/>
              <a:cxnLst/>
              <a:rect l="l" t="t" r="r" b="b"/>
              <a:pathLst>
                <a:path w="8133715" h="977900">
                  <a:moveTo>
                    <a:pt x="8001000" y="977561"/>
                  </a:moveTo>
                  <a:lnTo>
                    <a:pt x="133349" y="977561"/>
                  </a:lnTo>
                  <a:lnTo>
                    <a:pt x="91201" y="970762"/>
                  </a:lnTo>
                  <a:lnTo>
                    <a:pt x="54595" y="951832"/>
                  </a:lnTo>
                  <a:lnTo>
                    <a:pt x="25728" y="922966"/>
                  </a:lnTo>
                  <a:lnTo>
                    <a:pt x="6798" y="886360"/>
                  </a:lnTo>
                  <a:lnTo>
                    <a:pt x="0" y="844211"/>
                  </a:lnTo>
                  <a:lnTo>
                    <a:pt x="0" y="133349"/>
                  </a:lnTo>
                  <a:lnTo>
                    <a:pt x="6798" y="91201"/>
                  </a:lnTo>
                  <a:lnTo>
                    <a:pt x="25728" y="54595"/>
                  </a:lnTo>
                  <a:lnTo>
                    <a:pt x="54595" y="25728"/>
                  </a:lnTo>
                  <a:lnTo>
                    <a:pt x="91201" y="6798"/>
                  </a:lnTo>
                  <a:lnTo>
                    <a:pt x="133349" y="0"/>
                  </a:lnTo>
                  <a:lnTo>
                    <a:pt x="8001000" y="0"/>
                  </a:lnTo>
                  <a:lnTo>
                    <a:pt x="8043148" y="6798"/>
                  </a:lnTo>
                  <a:lnTo>
                    <a:pt x="8079754" y="25728"/>
                  </a:lnTo>
                  <a:lnTo>
                    <a:pt x="8108620" y="54595"/>
                  </a:lnTo>
                  <a:lnTo>
                    <a:pt x="8127551" y="91201"/>
                  </a:lnTo>
                  <a:lnTo>
                    <a:pt x="8133616" y="128806"/>
                  </a:lnTo>
                  <a:lnTo>
                    <a:pt x="8133616" y="848754"/>
                  </a:lnTo>
                  <a:lnTo>
                    <a:pt x="8108620" y="922966"/>
                  </a:lnTo>
                  <a:lnTo>
                    <a:pt x="8079754" y="951832"/>
                  </a:lnTo>
                  <a:lnTo>
                    <a:pt x="8043148" y="970762"/>
                  </a:lnTo>
                  <a:lnTo>
                    <a:pt x="8001000" y="9775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06499" y="6830574"/>
            <a:ext cx="7672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1B121B"/>
                </a:solidFill>
                <a:latin typeface="Microsoft Sans Serif"/>
                <a:cs typeface="Microsoft Sans Serif"/>
              </a:rPr>
              <a:t>DEEP</a:t>
            </a:r>
            <a:r>
              <a:rPr sz="2400" spc="-4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1B121B"/>
                </a:solidFill>
                <a:latin typeface="Microsoft Sans Serif"/>
                <a:cs typeface="Microsoft Sans Serif"/>
              </a:rPr>
              <a:t>LEARNING</a:t>
            </a:r>
            <a:r>
              <a:rPr sz="2400" spc="-4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1B121B"/>
                </a:solidFill>
                <a:latin typeface="Microsoft Sans Serif"/>
                <a:cs typeface="Microsoft Sans Serif"/>
              </a:rPr>
              <a:t>MODEL</a:t>
            </a:r>
            <a:r>
              <a:rPr sz="2400" spc="-40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1B121B"/>
                </a:solidFill>
                <a:latin typeface="Microsoft Sans Serif"/>
                <a:cs typeface="Microsoft Sans Serif"/>
              </a:rPr>
              <a:t>FOR</a:t>
            </a:r>
            <a:r>
              <a:rPr sz="2400" spc="-4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1B121B"/>
                </a:solidFill>
                <a:latin typeface="Microsoft Sans Serif"/>
                <a:cs typeface="Microsoft Sans Serif"/>
              </a:rPr>
              <a:t>IMAGE</a:t>
            </a:r>
            <a:r>
              <a:rPr sz="2400" spc="-4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1B121B"/>
                </a:solidFill>
                <a:latin typeface="Microsoft Sans Serif"/>
                <a:cs typeface="Microsoft Sans Serif"/>
              </a:rPr>
              <a:t>CLASSIFICATION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2999426"/>
            <a:ext cx="16585565" cy="3067685"/>
          </a:xfrm>
          <a:prstGeom prst="rect">
            <a:avLst/>
          </a:prstGeom>
        </p:spPr>
        <p:txBody>
          <a:bodyPr vert="horz" wrap="square" lIns="0" tIns="291465" rIns="0" bIns="0" rtlCol="0">
            <a:spAutoFit/>
          </a:bodyPr>
          <a:lstStyle/>
          <a:p>
            <a:pPr marL="12700" marR="5080">
              <a:lnSpc>
                <a:spcPts val="10880"/>
              </a:lnSpc>
              <a:spcBef>
                <a:spcPts val="2295"/>
              </a:spcBef>
            </a:pPr>
            <a:r>
              <a:rPr sz="10900" spc="-185" dirty="0">
                <a:latin typeface="Arial"/>
                <a:cs typeface="Arial"/>
              </a:rPr>
              <a:t>CONVOLUTIONAL </a:t>
            </a:r>
            <a:r>
              <a:rPr sz="10900" spc="-180" dirty="0">
                <a:latin typeface="Arial"/>
                <a:cs typeface="Arial"/>
              </a:rPr>
              <a:t> </a:t>
            </a:r>
            <a:r>
              <a:rPr sz="10900" spc="250" dirty="0">
                <a:latin typeface="Arial"/>
                <a:cs typeface="Arial"/>
              </a:rPr>
              <a:t>N</a:t>
            </a:r>
            <a:r>
              <a:rPr sz="10900" spc="-1060" dirty="0">
                <a:latin typeface="Arial"/>
                <a:cs typeface="Arial"/>
              </a:rPr>
              <a:t>E</a:t>
            </a:r>
            <a:r>
              <a:rPr sz="10900" spc="-229" dirty="0">
                <a:latin typeface="Arial"/>
                <a:cs typeface="Arial"/>
              </a:rPr>
              <a:t>U</a:t>
            </a:r>
            <a:r>
              <a:rPr sz="10900" spc="-985" dirty="0">
                <a:latin typeface="Arial"/>
                <a:cs typeface="Arial"/>
              </a:rPr>
              <a:t>R</a:t>
            </a:r>
            <a:r>
              <a:rPr sz="10900" spc="-495" dirty="0">
                <a:latin typeface="Arial"/>
                <a:cs typeface="Arial"/>
              </a:rPr>
              <a:t>A</a:t>
            </a:r>
            <a:r>
              <a:rPr sz="10900" spc="-990" dirty="0">
                <a:latin typeface="Arial"/>
                <a:cs typeface="Arial"/>
              </a:rPr>
              <a:t>L</a:t>
            </a:r>
            <a:r>
              <a:rPr sz="10900" spc="-375" dirty="0">
                <a:latin typeface="Arial"/>
                <a:cs typeface="Arial"/>
              </a:rPr>
              <a:t> </a:t>
            </a:r>
            <a:r>
              <a:rPr sz="10900" spc="250" dirty="0">
                <a:latin typeface="Arial"/>
                <a:cs typeface="Arial"/>
              </a:rPr>
              <a:t>N</a:t>
            </a:r>
            <a:r>
              <a:rPr sz="10900" spc="-1060" dirty="0">
                <a:latin typeface="Arial"/>
                <a:cs typeface="Arial"/>
              </a:rPr>
              <a:t>E</a:t>
            </a:r>
            <a:r>
              <a:rPr sz="10900" spc="-575" dirty="0">
                <a:latin typeface="Arial"/>
                <a:cs typeface="Arial"/>
              </a:rPr>
              <a:t>T</a:t>
            </a:r>
            <a:r>
              <a:rPr sz="10900" spc="545" dirty="0">
                <a:latin typeface="Arial"/>
                <a:cs typeface="Arial"/>
              </a:rPr>
              <a:t>W</a:t>
            </a:r>
            <a:r>
              <a:rPr sz="10900" spc="25" dirty="0">
                <a:latin typeface="Arial"/>
                <a:cs typeface="Arial"/>
              </a:rPr>
              <a:t>O</a:t>
            </a:r>
            <a:r>
              <a:rPr sz="10900" spc="-985" dirty="0">
                <a:latin typeface="Arial"/>
                <a:cs typeface="Arial"/>
              </a:rPr>
              <a:t>R</a:t>
            </a:r>
            <a:r>
              <a:rPr sz="10900" spc="-685" dirty="0">
                <a:latin typeface="Arial"/>
                <a:cs typeface="Arial"/>
              </a:rPr>
              <a:t>K</a:t>
            </a:r>
            <a:r>
              <a:rPr sz="10900" spc="195" dirty="0">
                <a:latin typeface="Arial"/>
                <a:cs typeface="Arial"/>
              </a:rPr>
              <a:t>(</a:t>
            </a:r>
            <a:r>
              <a:rPr sz="10900" spc="140" dirty="0">
                <a:latin typeface="Arial"/>
                <a:cs typeface="Arial"/>
              </a:rPr>
              <a:t>C</a:t>
            </a:r>
            <a:r>
              <a:rPr sz="10900" spc="250" dirty="0">
                <a:latin typeface="Arial"/>
                <a:cs typeface="Arial"/>
              </a:rPr>
              <a:t>NN</a:t>
            </a:r>
            <a:r>
              <a:rPr sz="10900" spc="200" dirty="0">
                <a:latin typeface="Arial"/>
                <a:cs typeface="Arial"/>
              </a:rPr>
              <a:t>)</a:t>
            </a:r>
            <a:endParaRPr sz="10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011" y="444500"/>
            <a:ext cx="1035304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25" dirty="0"/>
              <a:t>TYPES</a:t>
            </a:r>
            <a:r>
              <a:rPr spc="-765" dirty="0"/>
              <a:t> </a:t>
            </a:r>
            <a:r>
              <a:rPr spc="-525" dirty="0"/>
              <a:t>OF</a:t>
            </a:r>
            <a:r>
              <a:rPr spc="-765" dirty="0"/>
              <a:t> </a:t>
            </a:r>
            <a:r>
              <a:rPr spc="-365" dirty="0"/>
              <a:t>CNN</a:t>
            </a:r>
            <a:r>
              <a:rPr spc="-765" dirty="0"/>
              <a:t> </a:t>
            </a:r>
            <a:r>
              <a:rPr spc="-915" dirty="0"/>
              <a:t>:</a:t>
            </a:r>
            <a:r>
              <a:rPr spc="-765" dirty="0"/>
              <a:t> </a:t>
            </a:r>
            <a:r>
              <a:rPr spc="-675" dirty="0"/>
              <a:t>VGG16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TYPES OF CNN: RESNET (Residual Network)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663" y="2933700"/>
            <a:ext cx="17690672" cy="6924973"/>
          </a:xfrm>
        </p:spPr>
        <p:txBody>
          <a:bodyPr/>
          <a:lstStyle/>
          <a:p>
            <a:endParaRPr dirty="0">
              <a:highlight>
                <a:srgbClr val="C0C0C0"/>
              </a:highlight>
            </a:endParaRPr>
          </a:p>
          <a:p>
            <a:r>
              <a:rPr dirty="0">
                <a:highlight>
                  <a:srgbClr val="C0C0C0"/>
                </a:highlight>
              </a:rPr>
              <a:t>Key Features:</a:t>
            </a:r>
          </a:p>
          <a:p>
            <a:r>
              <a:rPr dirty="0">
                <a:highlight>
                  <a:srgbClr val="C0C0C0"/>
                </a:highlight>
              </a:rPr>
              <a:t>- Introduced by Microsoft in 2015 (ResNet-50, ResNet-101, etc.)</a:t>
            </a:r>
          </a:p>
          <a:p>
            <a:r>
              <a:rPr dirty="0">
                <a:highlight>
                  <a:srgbClr val="C0C0C0"/>
                </a:highlight>
              </a:rPr>
              <a:t>- Solves the "vanishing gradient" problem using skip connections (residual connections).</a:t>
            </a:r>
          </a:p>
          <a:p>
            <a:r>
              <a:rPr dirty="0">
                <a:highlight>
                  <a:srgbClr val="C0C0C0"/>
                </a:highlight>
              </a:rPr>
              <a:t>- Enables training of very deep networks (even over 100 layers) without performance degradation.</a:t>
            </a:r>
          </a:p>
          <a:p>
            <a:endParaRPr dirty="0">
              <a:highlight>
                <a:srgbClr val="C0C0C0"/>
              </a:highlight>
            </a:endParaRPr>
          </a:p>
          <a:p>
            <a:r>
              <a:rPr dirty="0">
                <a:highlight>
                  <a:srgbClr val="C0C0C0"/>
                </a:highlight>
              </a:rPr>
              <a:t>Architecture Highlights:</a:t>
            </a:r>
          </a:p>
          <a:p>
            <a:r>
              <a:rPr dirty="0">
                <a:highlight>
                  <a:srgbClr val="C0C0C0"/>
                </a:highlight>
              </a:rPr>
              <a:t>- Uses identity shortcuts to skip one or more layers.</a:t>
            </a:r>
          </a:p>
          <a:p>
            <a:r>
              <a:rPr dirty="0">
                <a:highlight>
                  <a:srgbClr val="C0C0C0"/>
                </a:highlight>
              </a:rPr>
              <a:t>- A Residual Block: Output = F(x) + x, where F(x) is the output of a few stacked layers and x is the input.</a:t>
            </a:r>
          </a:p>
          <a:p>
            <a:r>
              <a:rPr dirty="0">
                <a:highlight>
                  <a:srgbClr val="C0C0C0"/>
                </a:highlight>
              </a:rPr>
              <a:t>- Promotes gradient flow during backpropagation.</a:t>
            </a:r>
          </a:p>
          <a:p>
            <a:endParaRPr dirty="0">
              <a:highlight>
                <a:srgbClr val="C0C0C0"/>
              </a:highlight>
            </a:endParaRPr>
          </a:p>
          <a:p>
            <a:r>
              <a:rPr dirty="0">
                <a:highlight>
                  <a:srgbClr val="C0C0C0"/>
                </a:highlight>
              </a:rPr>
              <a:t>Advantages:</a:t>
            </a:r>
          </a:p>
          <a:p>
            <a:r>
              <a:rPr dirty="0">
                <a:highlight>
                  <a:srgbClr val="C0C0C0"/>
                </a:highlight>
              </a:rPr>
              <a:t>- Efficient in training deep networks.</a:t>
            </a:r>
          </a:p>
          <a:p>
            <a:r>
              <a:rPr dirty="0">
                <a:highlight>
                  <a:srgbClr val="C0C0C0"/>
                </a:highlight>
              </a:rPr>
              <a:t>- High accuracy in image classification tasks.</a:t>
            </a:r>
          </a:p>
          <a:p>
            <a:r>
              <a:rPr dirty="0">
                <a:highlight>
                  <a:srgbClr val="C0C0C0"/>
                </a:highlight>
              </a:rPr>
              <a:t>- Became a foundation for many later architectures.</a:t>
            </a:r>
          </a:p>
          <a:p>
            <a:endParaRPr dirty="0">
              <a:highlight>
                <a:srgbClr val="C0C0C0"/>
              </a:highlight>
            </a:endParaRPr>
          </a:p>
          <a:p>
            <a:r>
              <a:rPr dirty="0">
                <a:highlight>
                  <a:srgbClr val="C0C0C0"/>
                </a:highlight>
              </a:rPr>
              <a:t>Applications:</a:t>
            </a:r>
          </a:p>
          <a:p>
            <a:r>
              <a:rPr dirty="0">
                <a:highlight>
                  <a:srgbClr val="C0C0C0"/>
                </a:highlight>
              </a:rPr>
              <a:t>- Image classification (e.g., ImageNet)</a:t>
            </a:r>
          </a:p>
          <a:p>
            <a:r>
              <a:rPr dirty="0">
                <a:highlight>
                  <a:srgbClr val="C0C0C0"/>
                </a:highlight>
              </a:rPr>
              <a:t>- Object detection</a:t>
            </a:r>
          </a:p>
          <a:p>
            <a:r>
              <a:rPr dirty="0">
                <a:highlight>
                  <a:srgbClr val="C0C0C0"/>
                </a:highlight>
              </a:rPr>
              <a:t>- Semantic segmentation</a:t>
            </a:r>
            <a:endParaRPr lang="en-IN" dirty="0">
              <a:highlight>
                <a:srgbClr val="C0C0C0"/>
              </a:highlight>
            </a:endParaRPr>
          </a:p>
          <a:p>
            <a:endParaRPr lang="en-IN" dirty="0">
              <a:highlight>
                <a:srgbClr val="C0C0C0"/>
              </a:highlight>
            </a:endParaRPr>
          </a:p>
          <a:p>
            <a:endParaRPr lang="en-IN" dirty="0">
              <a:highlight>
                <a:srgbClr val="C0C0C0"/>
              </a:highlight>
            </a:endParaRPr>
          </a:p>
          <a:p>
            <a:endParaRPr lang="en-IN" dirty="0">
              <a:highlight>
                <a:srgbClr val="C0C0C0"/>
              </a:highlight>
            </a:endParaRPr>
          </a:p>
          <a:p>
            <a:r>
              <a:rPr lang="en-IN" dirty="0">
                <a:hlinkClick r:id="rId2"/>
              </a:rPr>
              <a:t>Read more....</a:t>
            </a:r>
            <a:endParaRPr dirty="0">
              <a:highlight>
                <a:srgbClr val="C0C0C0"/>
              </a:highlight>
            </a:endParaRPr>
          </a:p>
          <a:p>
            <a:endParaRPr dirty="0">
              <a:highlight>
                <a:srgbClr val="C0C0C0"/>
              </a:highligh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508923-1AF8-0D3A-3CFA-4B80791D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9800" y="444500"/>
            <a:ext cx="4058645" cy="932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0957"/>
            <a:ext cx="10951671" cy="6845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79299" y="2022637"/>
            <a:ext cx="3876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53285" algn="l"/>
                <a:tab pos="2383790" algn="l"/>
              </a:tabLst>
            </a:pP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WHAT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CNN	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|	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WHY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CNN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79299" y="3003817"/>
            <a:ext cx="4311015" cy="222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4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ts val="7230"/>
              </a:lnSpc>
              <a:spcBef>
                <a:spcPts val="735"/>
              </a:spcBef>
              <a:tabLst>
                <a:tab pos="1640205" algn="l"/>
                <a:tab pos="1945639" algn="l"/>
              </a:tabLst>
            </a:pP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2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24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|</a:t>
            </a:r>
            <a:r>
              <a:rPr sz="2400" dirty="0">
                <a:solidFill>
                  <a:srgbClr val="FFFFFF"/>
                </a:solidFill>
                <a:latin typeface="Microsoft Sans Serif"/>
                <a:cs typeface="Microsoft Sans Serif"/>
              </a:rPr>
              <a:t>	M</a:t>
            </a:r>
            <a:r>
              <a:rPr sz="24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GY  </a:t>
            </a:r>
            <a:r>
              <a:rPr sz="24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2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2400" spc="-2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2400" spc="-175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endParaRPr sz="24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51871" y="7043142"/>
            <a:ext cx="5543550" cy="1475740"/>
            <a:chOff x="1751871" y="7043142"/>
            <a:chExt cx="5543550" cy="1475740"/>
          </a:xfrm>
        </p:grpSpPr>
        <p:sp>
          <p:nvSpPr>
            <p:cNvPr id="6" name="object 6"/>
            <p:cNvSpPr/>
            <p:nvPr/>
          </p:nvSpPr>
          <p:spPr>
            <a:xfrm>
              <a:off x="1751871" y="7043142"/>
              <a:ext cx="5543550" cy="1475740"/>
            </a:xfrm>
            <a:custGeom>
              <a:avLst/>
              <a:gdLst/>
              <a:ahLst/>
              <a:cxnLst/>
              <a:rect l="l" t="t" r="r" b="b"/>
              <a:pathLst>
                <a:path w="5543550" h="1475740">
                  <a:moveTo>
                    <a:pt x="5258334" y="1475120"/>
                  </a:moveTo>
                  <a:lnTo>
                    <a:pt x="285749" y="1475120"/>
                  </a:lnTo>
                  <a:lnTo>
                    <a:pt x="240779" y="1471560"/>
                  </a:lnTo>
                  <a:lnTo>
                    <a:pt x="197320" y="1461093"/>
                  </a:lnTo>
                  <a:lnTo>
                    <a:pt x="156141" y="1444036"/>
                  </a:lnTo>
                  <a:lnTo>
                    <a:pt x="118010" y="1420708"/>
                  </a:lnTo>
                  <a:lnTo>
                    <a:pt x="83694" y="1391426"/>
                  </a:lnTo>
                  <a:lnTo>
                    <a:pt x="54412" y="1357109"/>
                  </a:lnTo>
                  <a:lnTo>
                    <a:pt x="31083" y="1318978"/>
                  </a:lnTo>
                  <a:lnTo>
                    <a:pt x="14026" y="1277799"/>
                  </a:lnTo>
                  <a:lnTo>
                    <a:pt x="3559" y="1234341"/>
                  </a:lnTo>
                  <a:lnTo>
                    <a:pt x="0" y="1189370"/>
                  </a:lnTo>
                  <a:lnTo>
                    <a:pt x="0" y="285749"/>
                  </a:lnTo>
                  <a:lnTo>
                    <a:pt x="3559" y="240779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9" y="0"/>
                  </a:lnTo>
                  <a:lnTo>
                    <a:pt x="5258333" y="0"/>
                  </a:lnTo>
                  <a:lnTo>
                    <a:pt x="5303304" y="3559"/>
                  </a:lnTo>
                  <a:lnTo>
                    <a:pt x="5346762" y="14026"/>
                  </a:lnTo>
                  <a:lnTo>
                    <a:pt x="5387941" y="31083"/>
                  </a:lnTo>
                  <a:lnTo>
                    <a:pt x="5426072" y="54412"/>
                  </a:lnTo>
                  <a:lnTo>
                    <a:pt x="5460389" y="83694"/>
                  </a:lnTo>
                  <a:lnTo>
                    <a:pt x="5489671" y="118010"/>
                  </a:lnTo>
                  <a:lnTo>
                    <a:pt x="5512999" y="156141"/>
                  </a:lnTo>
                  <a:lnTo>
                    <a:pt x="5530056" y="197320"/>
                  </a:lnTo>
                  <a:lnTo>
                    <a:pt x="5540523" y="240779"/>
                  </a:lnTo>
                  <a:lnTo>
                    <a:pt x="5543226" y="274922"/>
                  </a:lnTo>
                  <a:lnTo>
                    <a:pt x="5543226" y="1200197"/>
                  </a:lnTo>
                  <a:lnTo>
                    <a:pt x="5530056" y="1277799"/>
                  </a:lnTo>
                  <a:lnTo>
                    <a:pt x="5512999" y="1318978"/>
                  </a:lnTo>
                  <a:lnTo>
                    <a:pt x="5489671" y="1357109"/>
                  </a:lnTo>
                  <a:lnTo>
                    <a:pt x="5460389" y="1391426"/>
                  </a:lnTo>
                  <a:lnTo>
                    <a:pt x="5426072" y="1420708"/>
                  </a:lnTo>
                  <a:lnTo>
                    <a:pt x="5387941" y="1444036"/>
                  </a:lnTo>
                  <a:lnTo>
                    <a:pt x="5346762" y="1461093"/>
                  </a:lnTo>
                  <a:lnTo>
                    <a:pt x="5303304" y="1471560"/>
                  </a:lnTo>
                  <a:lnTo>
                    <a:pt x="5258334" y="1475120"/>
                  </a:lnTo>
                  <a:close/>
                </a:path>
              </a:pathLst>
            </a:custGeom>
            <a:solidFill>
              <a:srgbClr val="E2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04288" y="7633703"/>
              <a:ext cx="38100" cy="533400"/>
            </a:xfrm>
            <a:custGeom>
              <a:avLst/>
              <a:gdLst/>
              <a:ahLst/>
              <a:cxnLst/>
              <a:rect l="l" t="t" r="r" b="b"/>
              <a:pathLst>
                <a:path w="38100" h="533400">
                  <a:moveTo>
                    <a:pt x="38100" y="511822"/>
                  </a:moveTo>
                  <a:lnTo>
                    <a:pt x="21577" y="495300"/>
                  </a:lnTo>
                  <a:lnTo>
                    <a:pt x="16522" y="495300"/>
                  </a:lnTo>
                  <a:lnTo>
                    <a:pt x="0" y="511822"/>
                  </a:lnTo>
                  <a:lnTo>
                    <a:pt x="0" y="516877"/>
                  </a:lnTo>
                  <a:lnTo>
                    <a:pt x="16522" y="533400"/>
                  </a:lnTo>
                  <a:lnTo>
                    <a:pt x="21577" y="533400"/>
                  </a:lnTo>
                  <a:lnTo>
                    <a:pt x="38100" y="516877"/>
                  </a:lnTo>
                  <a:lnTo>
                    <a:pt x="38100" y="514350"/>
                  </a:lnTo>
                  <a:lnTo>
                    <a:pt x="38100" y="511822"/>
                  </a:lnTo>
                  <a:close/>
                </a:path>
                <a:path w="38100" h="533400">
                  <a:moveTo>
                    <a:pt x="38100" y="264172"/>
                  </a:moveTo>
                  <a:lnTo>
                    <a:pt x="21577" y="247650"/>
                  </a:lnTo>
                  <a:lnTo>
                    <a:pt x="16522" y="247650"/>
                  </a:lnTo>
                  <a:lnTo>
                    <a:pt x="0" y="264172"/>
                  </a:lnTo>
                  <a:lnTo>
                    <a:pt x="0" y="269227"/>
                  </a:lnTo>
                  <a:lnTo>
                    <a:pt x="16522" y="285750"/>
                  </a:lnTo>
                  <a:lnTo>
                    <a:pt x="21577" y="285750"/>
                  </a:lnTo>
                  <a:lnTo>
                    <a:pt x="38100" y="269227"/>
                  </a:lnTo>
                  <a:lnTo>
                    <a:pt x="38100" y="266700"/>
                  </a:lnTo>
                  <a:lnTo>
                    <a:pt x="38100" y="264172"/>
                  </a:lnTo>
                  <a:close/>
                </a:path>
                <a:path w="38100" h="533400">
                  <a:moveTo>
                    <a:pt x="38100" y="16522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1B12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29670" y="7218389"/>
            <a:ext cx="42062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325" marR="3056255" indent="-302260">
              <a:lnSpc>
                <a:spcPct val="116100"/>
              </a:lnSpc>
              <a:spcBef>
                <a:spcPts val="100"/>
              </a:spcBef>
            </a:pPr>
            <a:r>
              <a:rPr sz="1400" spc="-110" dirty="0">
                <a:solidFill>
                  <a:srgbClr val="1B121B"/>
                </a:solidFill>
                <a:latin typeface="Microsoft Sans Serif"/>
                <a:cs typeface="Microsoft Sans Serif"/>
              </a:rPr>
              <a:t>S</a:t>
            </a:r>
            <a:r>
              <a:rPr sz="1400" spc="-20" dirty="0">
                <a:solidFill>
                  <a:srgbClr val="1B121B"/>
                </a:solidFill>
                <a:latin typeface="Microsoft Sans Serif"/>
                <a:cs typeface="Microsoft Sans Serif"/>
              </a:rPr>
              <a:t>I</a:t>
            </a:r>
            <a:r>
              <a:rPr sz="1400" spc="-85" dirty="0">
                <a:solidFill>
                  <a:srgbClr val="1B121B"/>
                </a:solidFill>
                <a:latin typeface="Microsoft Sans Serif"/>
                <a:cs typeface="Microsoft Sans Serif"/>
              </a:rPr>
              <a:t>T</a:t>
            </a:r>
            <a:r>
              <a:rPr sz="1400" spc="-140" dirty="0">
                <a:solidFill>
                  <a:srgbClr val="1B121B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1B121B"/>
                </a:solidFill>
                <a:latin typeface="Microsoft Sans Serif"/>
                <a:cs typeface="Microsoft Sans Serif"/>
              </a:rPr>
              <a:t>S</a:t>
            </a:r>
            <a:r>
              <a:rPr sz="1400" spc="-30" dirty="0">
                <a:solidFill>
                  <a:srgbClr val="1B121B"/>
                </a:solidFill>
                <a:latin typeface="Microsoft Sans Serif"/>
                <a:cs typeface="Microsoft Sans Serif"/>
              </a:rPr>
              <a:t> U</a:t>
            </a:r>
            <a:r>
              <a:rPr sz="1400" spc="-110" dirty="0">
                <a:solidFill>
                  <a:srgbClr val="1B121B"/>
                </a:solidFill>
                <a:latin typeface="Microsoft Sans Serif"/>
                <a:cs typeface="Microsoft Sans Serif"/>
              </a:rPr>
              <a:t>S</a:t>
            </a:r>
            <a:r>
              <a:rPr sz="1400" spc="-140" dirty="0">
                <a:solidFill>
                  <a:srgbClr val="1B121B"/>
                </a:solidFill>
                <a:latin typeface="Microsoft Sans Serif"/>
                <a:cs typeface="Microsoft Sans Serif"/>
              </a:rPr>
              <a:t>E</a:t>
            </a:r>
            <a:r>
              <a:rPr sz="1400" dirty="0">
                <a:solidFill>
                  <a:srgbClr val="1B121B"/>
                </a:solidFill>
                <a:latin typeface="Microsoft Sans Serif"/>
                <a:cs typeface="Microsoft Sans Serif"/>
              </a:rPr>
              <a:t>D</a:t>
            </a:r>
            <a:r>
              <a:rPr sz="1400" spc="-30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1B121B"/>
                </a:solidFill>
                <a:latin typeface="Microsoft Sans Serif"/>
                <a:cs typeface="Microsoft Sans Serif"/>
              </a:rPr>
              <a:t>:</a:t>
            </a:r>
            <a:r>
              <a:rPr sz="1400" spc="114" dirty="0">
                <a:solidFill>
                  <a:srgbClr val="1B121B"/>
                </a:solidFill>
                <a:latin typeface="Microsoft Sans Serif"/>
                <a:cs typeface="Microsoft Sans Serif"/>
              </a:rPr>
              <a:t>-  </a:t>
            </a:r>
            <a:r>
              <a:rPr sz="1400" spc="-40" dirty="0">
                <a:solidFill>
                  <a:srgbClr val="1B121B"/>
                </a:solidFill>
                <a:latin typeface="Microsoft Sans Serif"/>
                <a:cs typeface="Microsoft Sans Serif"/>
              </a:rPr>
              <a:t>GFG </a:t>
            </a:r>
            <a:r>
              <a:rPr sz="1400" spc="-35" dirty="0">
                <a:solidFill>
                  <a:srgbClr val="1B121B"/>
                </a:solidFill>
                <a:latin typeface="Microsoft Sans Serif"/>
                <a:cs typeface="Microsoft Sans Serif"/>
              </a:rPr>
              <a:t> MEDIUM</a:t>
            </a:r>
            <a:endParaRPr sz="1400">
              <a:latin typeface="Microsoft Sans Serif"/>
              <a:cs typeface="Microsoft Sans Serif"/>
            </a:endParaRPr>
          </a:p>
          <a:p>
            <a:pPr marL="314325">
              <a:lnSpc>
                <a:spcPct val="100000"/>
              </a:lnSpc>
              <a:spcBef>
                <a:spcPts val="270"/>
              </a:spcBef>
            </a:pPr>
            <a:r>
              <a:rPr sz="1400" spc="-40" dirty="0">
                <a:solidFill>
                  <a:srgbClr val="1B121B"/>
                </a:solidFill>
                <a:latin typeface="Microsoft Sans Serif"/>
                <a:cs typeface="Microsoft Sans Serif"/>
              </a:rPr>
              <a:t>TOWARDS</a:t>
            </a:r>
            <a:r>
              <a:rPr sz="1400" spc="-3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1400" spc="-30" dirty="0">
                <a:solidFill>
                  <a:srgbClr val="1B121B"/>
                </a:solidFill>
                <a:latin typeface="Microsoft Sans Serif"/>
                <a:cs typeface="Microsoft Sans Serif"/>
              </a:rPr>
              <a:t>DATA </a:t>
            </a:r>
            <a:r>
              <a:rPr sz="1400" spc="-50" dirty="0">
                <a:solidFill>
                  <a:srgbClr val="1B121B"/>
                </a:solidFill>
                <a:latin typeface="Microsoft Sans Serif"/>
                <a:cs typeface="Microsoft Sans Serif"/>
              </a:rPr>
              <a:t>SCIENCE</a:t>
            </a:r>
            <a:r>
              <a:rPr sz="1400" spc="-3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1400" spc="-60" dirty="0">
                <a:solidFill>
                  <a:srgbClr val="1B121B"/>
                </a:solidFill>
                <a:latin typeface="Microsoft Sans Serif"/>
                <a:cs typeface="Microsoft Sans Serif"/>
              </a:rPr>
              <a:t>,</a:t>
            </a:r>
            <a:r>
              <a:rPr sz="1400" spc="31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sz="1400" spc="-35" dirty="0">
                <a:solidFill>
                  <a:srgbClr val="1B121B"/>
                </a:solidFill>
                <a:latin typeface="Microsoft Sans Serif"/>
                <a:cs typeface="Microsoft Sans Serif"/>
              </a:rPr>
              <a:t>ANALYTICS </a:t>
            </a:r>
            <a:r>
              <a:rPr sz="1400" spc="-20" dirty="0">
                <a:solidFill>
                  <a:srgbClr val="1B121B"/>
                </a:solidFill>
                <a:latin typeface="Microsoft Sans Serif"/>
                <a:cs typeface="Microsoft Sans Serif"/>
              </a:rPr>
              <a:t>VIDYA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74611" y="1818210"/>
            <a:ext cx="4502785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-390" dirty="0">
                <a:latin typeface="Arial"/>
                <a:cs typeface="Arial"/>
              </a:rPr>
              <a:t>A</a:t>
            </a:r>
            <a:r>
              <a:rPr sz="8500" spc="-190" dirty="0">
                <a:latin typeface="Arial"/>
                <a:cs typeface="Arial"/>
              </a:rPr>
              <a:t>G</a:t>
            </a:r>
            <a:r>
              <a:rPr sz="8500" spc="-830" dirty="0">
                <a:latin typeface="Arial"/>
                <a:cs typeface="Arial"/>
              </a:rPr>
              <a:t>E</a:t>
            </a:r>
            <a:r>
              <a:rPr sz="8500" spc="190" dirty="0">
                <a:latin typeface="Arial"/>
                <a:cs typeface="Arial"/>
              </a:rPr>
              <a:t>N</a:t>
            </a:r>
            <a:r>
              <a:rPr sz="8500" spc="-20" dirty="0">
                <a:latin typeface="Arial"/>
                <a:cs typeface="Arial"/>
              </a:rPr>
              <a:t>D</a:t>
            </a:r>
            <a:r>
              <a:rPr sz="8500" spc="-385" dirty="0">
                <a:latin typeface="Arial"/>
                <a:cs typeface="Arial"/>
              </a:rPr>
              <a:t>A</a:t>
            </a:r>
            <a:endParaRPr sz="8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736" y="2059768"/>
            <a:ext cx="6976745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336550" indent="-75565">
              <a:lnSpc>
                <a:spcPct val="114599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convolutional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 </a:t>
            </a:r>
            <a:r>
              <a:rPr sz="2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(CNN),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400" spc="195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400" spc="2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architecture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deep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learning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74930">
              <a:lnSpc>
                <a:spcPct val="114599"/>
              </a:lnSpc>
            </a:pP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learns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directly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data.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CNNs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are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particularly </a:t>
            </a:r>
            <a:r>
              <a:rPr sz="2400" spc="-6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useful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finding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patterns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images </a:t>
            </a:r>
            <a:r>
              <a:rPr sz="2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400" spc="1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recognize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objects.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Convolutional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Neural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(CNN)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extended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u="heavy" spc="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artificial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heavy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neural</a:t>
            </a:r>
            <a:r>
              <a:rPr sz="2400" u="heavy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 </a:t>
            </a:r>
            <a:r>
              <a:rPr sz="2400" u="heavy" spc="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networks</a:t>
            </a:r>
            <a:endParaRPr sz="2400">
              <a:latin typeface="Microsoft Sans Serif"/>
              <a:cs typeface="Microsoft Sans Serif"/>
            </a:endParaRPr>
          </a:p>
          <a:p>
            <a:pPr marL="12700" marR="222885">
              <a:lnSpc>
                <a:spcPct val="114599"/>
              </a:lnSpc>
              <a:tabLst>
                <a:tab pos="1102360" algn="l"/>
              </a:tabLst>
            </a:pP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  <a:hlinkClick r:id="rId2"/>
              </a:rPr>
              <a:t>(</a:t>
            </a:r>
            <a:r>
              <a:rPr sz="24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Microsoft Sans Serif"/>
                <a:cs typeface="Microsoft Sans Serif"/>
                <a:hlinkClick r:id="rId2"/>
              </a:rPr>
              <a:t>ANN)</a:t>
            </a:r>
            <a:r>
              <a:rPr sz="2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	</a:t>
            </a:r>
            <a:r>
              <a:rPr sz="24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predominantly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 </a:t>
            </a:r>
            <a:r>
              <a:rPr sz="2400" spc="-6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from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grid-like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matrix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dataset.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mainly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used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classification.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736" y="364025"/>
            <a:ext cx="62795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60" dirty="0">
                <a:latin typeface="Arial"/>
                <a:cs typeface="Arial"/>
              </a:rPr>
              <a:t>WHAT</a:t>
            </a:r>
            <a:r>
              <a:rPr sz="7500" spc="-260" dirty="0">
                <a:latin typeface="Arial"/>
                <a:cs typeface="Arial"/>
              </a:rPr>
              <a:t> </a:t>
            </a:r>
            <a:r>
              <a:rPr sz="7500" spc="-229" dirty="0">
                <a:latin typeface="Arial"/>
                <a:cs typeface="Arial"/>
              </a:rPr>
              <a:t>IS</a:t>
            </a:r>
            <a:r>
              <a:rPr sz="7500" spc="-260" dirty="0">
                <a:latin typeface="Arial"/>
                <a:cs typeface="Arial"/>
              </a:rPr>
              <a:t> </a:t>
            </a:r>
            <a:r>
              <a:rPr sz="7500" spc="150" dirty="0">
                <a:latin typeface="Arial"/>
                <a:cs typeface="Arial"/>
              </a:rPr>
              <a:t>CNN</a:t>
            </a:r>
            <a:endParaRPr sz="7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7712" y="364025"/>
            <a:ext cx="8700135" cy="2402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3125" algn="l"/>
              </a:tabLst>
            </a:pPr>
            <a:r>
              <a:rPr sz="7500" b="1" spc="1035" dirty="0">
                <a:solidFill>
                  <a:srgbClr val="FFFFFF"/>
                </a:solidFill>
                <a:latin typeface="Arial"/>
                <a:cs typeface="Arial"/>
              </a:rPr>
              <a:t>/	</a:t>
            </a:r>
            <a:r>
              <a:rPr sz="7500" b="1" spc="145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7500" b="1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0" b="1" spc="150" dirty="0">
                <a:solidFill>
                  <a:srgbClr val="FFFFFF"/>
                </a:solidFill>
                <a:latin typeface="Arial"/>
                <a:cs typeface="Arial"/>
              </a:rPr>
              <a:t>CNN</a:t>
            </a:r>
            <a:r>
              <a:rPr sz="7500" b="1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500" b="1" spc="-1025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7500">
              <a:latin typeface="Arial"/>
              <a:cs typeface="Arial"/>
            </a:endParaRPr>
          </a:p>
          <a:p>
            <a:pPr marL="720725" marR="5080">
              <a:lnSpc>
                <a:spcPct val="115599"/>
              </a:lnSpc>
              <a:spcBef>
                <a:spcPts val="4160"/>
              </a:spcBef>
            </a:pPr>
            <a:r>
              <a:rPr sz="2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stored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digital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format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represented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form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pixel(picture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element)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which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has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its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own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dimensions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itensity.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5912" y="3333019"/>
            <a:ext cx="8891905" cy="237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Each 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pixel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has </a:t>
            </a:r>
            <a:r>
              <a:rPr sz="20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color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channel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either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3(red-blue-green)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or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1(grayscale/black-white)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color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dimention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250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20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250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represented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250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X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250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X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3.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Microsoft Sans Serif"/>
              <a:cs typeface="Microsoft Sans Serif"/>
            </a:endParaRPr>
          </a:p>
          <a:p>
            <a:pPr marL="12700" marR="1506220">
              <a:lnSpc>
                <a:spcPct val="115599"/>
              </a:lnSpc>
            </a:pPr>
            <a:r>
              <a:rPr sz="20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ANN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we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feed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an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input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FFFFFF"/>
                </a:solidFill>
                <a:latin typeface="Microsoft Sans Serif"/>
                <a:cs typeface="Microsoft Sans Serif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it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will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have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its </a:t>
            </a:r>
            <a:r>
              <a:rPr sz="2000" spc="-5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corresponding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hidden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do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backprogation</a:t>
            </a:r>
            <a:r>
              <a:rPr sz="20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5912" y="6349704"/>
            <a:ext cx="873569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15" dirty="0">
                <a:solidFill>
                  <a:srgbClr val="00991A"/>
                </a:solidFill>
                <a:latin typeface="Microsoft Sans Serif"/>
                <a:cs typeface="Microsoft Sans Serif"/>
              </a:rPr>
              <a:t>so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991A"/>
                </a:solidFill>
                <a:latin typeface="Microsoft Sans Serif"/>
                <a:cs typeface="Microsoft Sans Serif"/>
              </a:rPr>
              <a:t>for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60" dirty="0">
                <a:solidFill>
                  <a:srgbClr val="00991A"/>
                </a:solidFill>
                <a:latin typeface="Microsoft Sans Serif"/>
                <a:cs typeface="Microsoft Sans Serif"/>
              </a:rPr>
              <a:t>a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50" dirty="0">
                <a:solidFill>
                  <a:srgbClr val="00991A"/>
                </a:solidFill>
                <a:latin typeface="Microsoft Sans Serif"/>
                <a:cs typeface="Microsoft Sans Serif"/>
              </a:rPr>
              <a:t>single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00991A"/>
                </a:solidFill>
                <a:latin typeface="Microsoft Sans Serif"/>
                <a:cs typeface="Microsoft Sans Serif"/>
              </a:rPr>
              <a:t>color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00991A"/>
                </a:solidFill>
                <a:latin typeface="Microsoft Sans Serif"/>
                <a:cs typeface="Microsoft Sans Serif"/>
              </a:rPr>
              <a:t>image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00991A"/>
                </a:solidFill>
                <a:latin typeface="Microsoft Sans Serif"/>
                <a:cs typeface="Microsoft Sans Serif"/>
              </a:rPr>
              <a:t>the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14" dirty="0">
                <a:solidFill>
                  <a:srgbClr val="00991A"/>
                </a:solidFill>
                <a:latin typeface="Microsoft Sans Serif"/>
                <a:cs typeface="Microsoft Sans Serif"/>
              </a:rPr>
              <a:t>input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991A"/>
                </a:solidFill>
                <a:latin typeface="Microsoft Sans Serif"/>
                <a:cs typeface="Microsoft Sans Serif"/>
              </a:rPr>
              <a:t>layer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00991A"/>
                </a:solidFill>
                <a:latin typeface="Microsoft Sans Serif"/>
                <a:cs typeface="Microsoft Sans Serif"/>
              </a:rPr>
              <a:t>should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991A"/>
                </a:solidFill>
                <a:latin typeface="Microsoft Sans Serif"/>
                <a:cs typeface="Microsoft Sans Serif"/>
              </a:rPr>
              <a:t>have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991A"/>
                </a:solidFill>
                <a:latin typeface="Microsoft Sans Serif"/>
                <a:cs typeface="Microsoft Sans Serif"/>
              </a:rPr>
              <a:t>250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00991A"/>
                </a:solidFill>
                <a:latin typeface="Microsoft Sans Serif"/>
                <a:cs typeface="Microsoft Sans Serif"/>
              </a:rPr>
              <a:t>X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991A"/>
                </a:solidFill>
                <a:latin typeface="Microsoft Sans Serif"/>
                <a:cs typeface="Microsoft Sans Serif"/>
              </a:rPr>
              <a:t>250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00991A"/>
                </a:solidFill>
                <a:latin typeface="Microsoft Sans Serif"/>
                <a:cs typeface="Microsoft Sans Serif"/>
              </a:rPr>
              <a:t>X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00991A"/>
                </a:solidFill>
                <a:latin typeface="Microsoft Sans Serif"/>
                <a:cs typeface="Microsoft Sans Serif"/>
              </a:rPr>
              <a:t>3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45" dirty="0">
                <a:solidFill>
                  <a:srgbClr val="00991A"/>
                </a:solidFill>
                <a:latin typeface="Microsoft Sans Serif"/>
                <a:cs typeface="Microsoft Sans Serif"/>
              </a:rPr>
              <a:t>and </a:t>
            </a:r>
            <a:r>
              <a:rPr sz="2000" spc="-51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00991A"/>
                </a:solidFill>
                <a:latin typeface="Microsoft Sans Serif"/>
                <a:cs typeface="Microsoft Sans Serif"/>
              </a:rPr>
              <a:t>the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991A"/>
                </a:solidFill>
                <a:latin typeface="Microsoft Sans Serif"/>
                <a:cs typeface="Microsoft Sans Serif"/>
              </a:rPr>
              <a:t>hidden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991A"/>
                </a:solidFill>
                <a:latin typeface="Microsoft Sans Serif"/>
                <a:cs typeface="Microsoft Sans Serif"/>
              </a:rPr>
              <a:t>layer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991A"/>
                </a:solidFill>
                <a:latin typeface="Microsoft Sans Serif"/>
                <a:cs typeface="Microsoft Sans Serif"/>
              </a:rPr>
              <a:t>will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00991A"/>
                </a:solidFill>
                <a:latin typeface="Microsoft Sans Serif"/>
                <a:cs typeface="Microsoft Sans Serif"/>
              </a:rPr>
              <a:t>have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00991A"/>
                </a:solidFill>
                <a:latin typeface="Microsoft Sans Serif"/>
                <a:cs typeface="Microsoft Sans Serif"/>
              </a:rPr>
              <a:t>187500(250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00991A"/>
                </a:solidFill>
                <a:latin typeface="Microsoft Sans Serif"/>
                <a:cs typeface="Microsoft Sans Serif"/>
              </a:rPr>
              <a:t>X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991A"/>
                </a:solidFill>
                <a:latin typeface="Microsoft Sans Serif"/>
                <a:cs typeface="Microsoft Sans Serif"/>
              </a:rPr>
              <a:t>250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00991A"/>
                </a:solidFill>
                <a:latin typeface="Microsoft Sans Serif"/>
                <a:cs typeface="Microsoft Sans Serif"/>
              </a:rPr>
              <a:t>X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00991A"/>
                </a:solidFill>
                <a:latin typeface="Microsoft Sans Serif"/>
                <a:cs typeface="Microsoft Sans Serif"/>
              </a:rPr>
              <a:t>3)</a:t>
            </a:r>
            <a:r>
              <a:rPr sz="2000" spc="-35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00991A"/>
                </a:solidFill>
                <a:latin typeface="Microsoft Sans Serif"/>
                <a:cs typeface="Microsoft Sans Serif"/>
              </a:rPr>
              <a:t>nodes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00991A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5912" y="7752619"/>
            <a:ext cx="871982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20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Here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991A"/>
                </a:solidFill>
                <a:latin typeface="Microsoft Sans Serif"/>
                <a:cs typeface="Microsoft Sans Serif"/>
              </a:rPr>
              <a:t>overfitting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problem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occurs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due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increased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numbers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neurons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2000" spc="-5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0" dirty="0">
                <a:solidFill>
                  <a:srgbClr val="00991A"/>
                </a:solidFill>
                <a:latin typeface="Microsoft Sans Serif"/>
                <a:cs typeface="Microsoft Sans Serif"/>
              </a:rPr>
              <a:t>hidden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00991A"/>
                </a:solidFill>
                <a:latin typeface="Microsoft Sans Serif"/>
                <a:cs typeface="Microsoft Sans Serif"/>
              </a:rPr>
              <a:t>layer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so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overcome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issue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40" dirty="0">
                <a:solidFill>
                  <a:srgbClr val="00991A"/>
                </a:solidFill>
                <a:latin typeface="Microsoft Sans Serif"/>
                <a:cs typeface="Microsoft Sans Serif"/>
              </a:rPr>
              <a:t>CNN</a:t>
            </a:r>
            <a:r>
              <a:rPr sz="2000" spc="-40" dirty="0">
                <a:solidFill>
                  <a:srgbClr val="00991A"/>
                </a:solidFill>
                <a:latin typeface="Microsoft Sans Serif"/>
                <a:cs typeface="Microsoft Sans Serif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was</a:t>
            </a:r>
            <a:r>
              <a:rPr sz="20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introduced</a:t>
            </a:r>
            <a:r>
              <a:rPr sz="20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48112" y="3137769"/>
            <a:ext cx="9432925" cy="0"/>
          </a:xfrm>
          <a:custGeom>
            <a:avLst/>
            <a:gdLst/>
            <a:ahLst/>
            <a:cxnLst/>
            <a:rect l="l" t="t" r="r" b="b"/>
            <a:pathLst>
              <a:path w="9432925">
                <a:moveTo>
                  <a:pt x="0" y="0"/>
                </a:moveTo>
                <a:lnTo>
                  <a:pt x="943266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8112" y="4737969"/>
            <a:ext cx="9432925" cy="0"/>
          </a:xfrm>
          <a:custGeom>
            <a:avLst/>
            <a:gdLst/>
            <a:ahLst/>
            <a:cxnLst/>
            <a:rect l="l" t="t" r="r" b="b"/>
            <a:pathLst>
              <a:path w="9432925">
                <a:moveTo>
                  <a:pt x="0" y="0"/>
                </a:moveTo>
                <a:lnTo>
                  <a:pt x="943266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48112" y="6078254"/>
            <a:ext cx="9432925" cy="0"/>
          </a:xfrm>
          <a:custGeom>
            <a:avLst/>
            <a:gdLst/>
            <a:ahLst/>
            <a:cxnLst/>
            <a:rect l="l" t="t" r="r" b="b"/>
            <a:pathLst>
              <a:path w="9432925">
                <a:moveTo>
                  <a:pt x="0" y="0"/>
                </a:moveTo>
                <a:lnTo>
                  <a:pt x="943266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48112" y="7481169"/>
            <a:ext cx="9432925" cy="0"/>
          </a:xfrm>
          <a:custGeom>
            <a:avLst/>
            <a:gdLst/>
            <a:ahLst/>
            <a:cxnLst/>
            <a:rect l="l" t="t" r="r" b="b"/>
            <a:pathLst>
              <a:path w="9432925">
                <a:moveTo>
                  <a:pt x="0" y="0"/>
                </a:moveTo>
                <a:lnTo>
                  <a:pt x="943266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8112" y="8884084"/>
            <a:ext cx="9432925" cy="0"/>
          </a:xfrm>
          <a:custGeom>
            <a:avLst/>
            <a:gdLst/>
            <a:ahLst/>
            <a:cxnLst/>
            <a:rect l="l" t="t" r="r" b="b"/>
            <a:pathLst>
              <a:path w="9432925">
                <a:moveTo>
                  <a:pt x="0" y="0"/>
                </a:moveTo>
                <a:lnTo>
                  <a:pt x="943266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89430" y="2625329"/>
            <a:ext cx="4909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CNN</a:t>
            </a:r>
            <a:r>
              <a:rPr sz="24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CONSISTS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FOUR</a:t>
            </a:r>
            <a:r>
              <a:rPr sz="2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3576" y="1228648"/>
            <a:ext cx="66605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59479" algn="l"/>
              </a:tabLst>
            </a:pPr>
            <a:r>
              <a:rPr sz="7500" spc="-120" dirty="0">
                <a:latin typeface="Arial"/>
                <a:cs typeface="Arial"/>
              </a:rPr>
              <a:t>Layers	</a:t>
            </a:r>
            <a:r>
              <a:rPr sz="7500" spc="-50" dirty="0">
                <a:latin typeface="Arial"/>
                <a:cs typeface="Arial"/>
              </a:rPr>
              <a:t>in</a:t>
            </a:r>
            <a:r>
              <a:rPr sz="7500" spc="-345" dirty="0">
                <a:latin typeface="Arial"/>
                <a:cs typeface="Arial"/>
              </a:rPr>
              <a:t> </a:t>
            </a:r>
            <a:r>
              <a:rPr sz="7500" spc="150" dirty="0">
                <a:solidFill>
                  <a:srgbClr val="00991A"/>
                </a:solidFill>
                <a:latin typeface="Arial"/>
                <a:cs typeface="Arial"/>
              </a:rPr>
              <a:t>CNN</a:t>
            </a:r>
            <a:endParaRPr sz="7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056" y="4681508"/>
            <a:ext cx="3392804" cy="1004569"/>
          </a:xfrm>
          <a:custGeom>
            <a:avLst/>
            <a:gdLst/>
            <a:ahLst/>
            <a:cxnLst/>
            <a:rect l="l" t="t" r="r" b="b"/>
            <a:pathLst>
              <a:path w="3392804" h="1004570">
                <a:moveTo>
                  <a:pt x="3260235" y="1004006"/>
                </a:moveTo>
                <a:lnTo>
                  <a:pt x="133347" y="1004006"/>
                </a:lnTo>
                <a:lnTo>
                  <a:pt x="107213" y="1001420"/>
                </a:lnTo>
                <a:lnTo>
                  <a:pt x="59367" y="981602"/>
                </a:lnTo>
                <a:lnTo>
                  <a:pt x="22404" y="944639"/>
                </a:lnTo>
                <a:lnTo>
                  <a:pt x="2585" y="896793"/>
                </a:lnTo>
                <a:lnTo>
                  <a:pt x="0" y="870656"/>
                </a:lnTo>
                <a:lnTo>
                  <a:pt x="0" y="133349"/>
                </a:lnTo>
                <a:lnTo>
                  <a:pt x="10150" y="82319"/>
                </a:lnTo>
                <a:lnTo>
                  <a:pt x="39057" y="39057"/>
                </a:lnTo>
                <a:lnTo>
                  <a:pt x="82319" y="10150"/>
                </a:lnTo>
                <a:lnTo>
                  <a:pt x="133349" y="0"/>
                </a:lnTo>
                <a:lnTo>
                  <a:pt x="3260232" y="0"/>
                </a:lnTo>
                <a:lnTo>
                  <a:pt x="3286369" y="2585"/>
                </a:lnTo>
                <a:lnTo>
                  <a:pt x="3334215" y="22404"/>
                </a:lnTo>
                <a:lnTo>
                  <a:pt x="3371178" y="59367"/>
                </a:lnTo>
                <a:lnTo>
                  <a:pt x="3390996" y="107213"/>
                </a:lnTo>
                <a:lnTo>
                  <a:pt x="3392444" y="121845"/>
                </a:lnTo>
                <a:lnTo>
                  <a:pt x="3392444" y="882161"/>
                </a:lnTo>
                <a:lnTo>
                  <a:pt x="3383432" y="921687"/>
                </a:lnTo>
                <a:lnTo>
                  <a:pt x="3354525" y="964949"/>
                </a:lnTo>
                <a:lnTo>
                  <a:pt x="3311263" y="993856"/>
                </a:lnTo>
                <a:lnTo>
                  <a:pt x="3260235" y="1004006"/>
                </a:lnTo>
                <a:close/>
              </a:path>
            </a:pathLst>
          </a:custGeom>
          <a:solidFill>
            <a:srgbClr val="0099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36286" y="7049158"/>
            <a:ext cx="17824450" cy="3237865"/>
            <a:chOff x="136286" y="7049158"/>
            <a:chExt cx="17824450" cy="32378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86" y="7049158"/>
              <a:ext cx="17824452" cy="323784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180114" y="8976359"/>
              <a:ext cx="1927860" cy="281940"/>
            </a:xfrm>
            <a:custGeom>
              <a:avLst/>
              <a:gdLst/>
              <a:ahLst/>
              <a:cxnLst/>
              <a:rect l="l" t="t" r="r" b="b"/>
              <a:pathLst>
                <a:path w="1927859" h="281940">
                  <a:moveTo>
                    <a:pt x="1857106" y="281939"/>
                  </a:moveTo>
                  <a:lnTo>
                    <a:pt x="70484" y="281939"/>
                  </a:lnTo>
                  <a:lnTo>
                    <a:pt x="43049" y="276400"/>
                  </a:lnTo>
                  <a:lnTo>
                    <a:pt x="20644" y="261295"/>
                  </a:lnTo>
                  <a:lnTo>
                    <a:pt x="5539" y="238890"/>
                  </a:lnTo>
                  <a:lnTo>
                    <a:pt x="0" y="211454"/>
                  </a:lnTo>
                  <a:lnTo>
                    <a:pt x="0" y="70484"/>
                  </a:lnTo>
                  <a:lnTo>
                    <a:pt x="5539" y="43049"/>
                  </a:lnTo>
                  <a:lnTo>
                    <a:pt x="20644" y="20644"/>
                  </a:lnTo>
                  <a:lnTo>
                    <a:pt x="43049" y="5539"/>
                  </a:lnTo>
                  <a:lnTo>
                    <a:pt x="70484" y="0"/>
                  </a:lnTo>
                  <a:lnTo>
                    <a:pt x="1857106" y="0"/>
                  </a:lnTo>
                  <a:lnTo>
                    <a:pt x="1896211" y="11842"/>
                  </a:lnTo>
                  <a:lnTo>
                    <a:pt x="1922226" y="43511"/>
                  </a:lnTo>
                  <a:lnTo>
                    <a:pt x="1927591" y="70484"/>
                  </a:lnTo>
                  <a:lnTo>
                    <a:pt x="1927591" y="211454"/>
                  </a:lnTo>
                  <a:lnTo>
                    <a:pt x="1915749" y="250560"/>
                  </a:lnTo>
                  <a:lnTo>
                    <a:pt x="1884080" y="276574"/>
                  </a:lnTo>
                  <a:lnTo>
                    <a:pt x="1857106" y="281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0584" y="4932365"/>
            <a:ext cx="23469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5" dirty="0">
                <a:solidFill>
                  <a:srgbClr val="00261C"/>
                </a:solidFill>
                <a:latin typeface="Arial"/>
                <a:cs typeface="Arial"/>
              </a:rPr>
              <a:t>CONVOLUTION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19076" y="4681508"/>
            <a:ext cx="3332479" cy="1004569"/>
          </a:xfrm>
          <a:custGeom>
            <a:avLst/>
            <a:gdLst/>
            <a:ahLst/>
            <a:cxnLst/>
            <a:rect l="l" t="t" r="r" b="b"/>
            <a:pathLst>
              <a:path w="3332479" h="1004570">
                <a:moveTo>
                  <a:pt x="3199015" y="1004006"/>
                </a:moveTo>
                <a:lnTo>
                  <a:pt x="133347" y="1004006"/>
                </a:lnTo>
                <a:lnTo>
                  <a:pt x="107213" y="1001420"/>
                </a:lnTo>
                <a:lnTo>
                  <a:pt x="59367" y="981602"/>
                </a:lnTo>
                <a:lnTo>
                  <a:pt x="22404" y="944639"/>
                </a:lnTo>
                <a:lnTo>
                  <a:pt x="2585" y="896793"/>
                </a:lnTo>
                <a:lnTo>
                  <a:pt x="0" y="870656"/>
                </a:lnTo>
                <a:lnTo>
                  <a:pt x="0" y="133349"/>
                </a:lnTo>
                <a:lnTo>
                  <a:pt x="10150" y="82319"/>
                </a:lnTo>
                <a:lnTo>
                  <a:pt x="39057" y="39057"/>
                </a:lnTo>
                <a:lnTo>
                  <a:pt x="82319" y="10150"/>
                </a:lnTo>
                <a:lnTo>
                  <a:pt x="133349" y="0"/>
                </a:lnTo>
                <a:lnTo>
                  <a:pt x="3199013" y="0"/>
                </a:lnTo>
                <a:lnTo>
                  <a:pt x="3225149" y="2585"/>
                </a:lnTo>
                <a:lnTo>
                  <a:pt x="3272995" y="22404"/>
                </a:lnTo>
                <a:lnTo>
                  <a:pt x="3309958" y="59367"/>
                </a:lnTo>
                <a:lnTo>
                  <a:pt x="3329777" y="107213"/>
                </a:lnTo>
                <a:lnTo>
                  <a:pt x="3332363" y="133349"/>
                </a:lnTo>
                <a:lnTo>
                  <a:pt x="3332363" y="870656"/>
                </a:lnTo>
                <a:lnTo>
                  <a:pt x="3322212" y="921687"/>
                </a:lnTo>
                <a:lnTo>
                  <a:pt x="3293305" y="964949"/>
                </a:lnTo>
                <a:lnTo>
                  <a:pt x="3250043" y="993856"/>
                </a:lnTo>
                <a:lnTo>
                  <a:pt x="3199015" y="1004006"/>
                </a:lnTo>
                <a:close/>
              </a:path>
            </a:pathLst>
          </a:custGeom>
          <a:solidFill>
            <a:srgbClr val="0099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87638" y="4932365"/>
            <a:ext cx="7950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29" dirty="0">
                <a:solidFill>
                  <a:srgbClr val="00261C"/>
                </a:solidFill>
                <a:latin typeface="Arial"/>
                <a:cs typeface="Arial"/>
              </a:rPr>
              <a:t>R</a:t>
            </a:r>
            <a:r>
              <a:rPr sz="2500" b="1" spc="-250" dirty="0">
                <a:solidFill>
                  <a:srgbClr val="00261C"/>
                </a:solidFill>
                <a:latin typeface="Arial"/>
                <a:cs typeface="Arial"/>
              </a:rPr>
              <a:t>E</a:t>
            </a:r>
            <a:r>
              <a:rPr sz="2500" b="1" spc="-235" dirty="0">
                <a:solidFill>
                  <a:srgbClr val="00261C"/>
                </a:solidFill>
                <a:latin typeface="Arial"/>
                <a:cs typeface="Arial"/>
              </a:rPr>
              <a:t>L</a:t>
            </a:r>
            <a:r>
              <a:rPr sz="2500" b="1" spc="-55" dirty="0">
                <a:solidFill>
                  <a:srgbClr val="00261C"/>
                </a:solidFill>
                <a:latin typeface="Arial"/>
                <a:cs typeface="Arial"/>
              </a:rPr>
              <a:t>U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40677" y="4681508"/>
            <a:ext cx="3332479" cy="1004569"/>
          </a:xfrm>
          <a:custGeom>
            <a:avLst/>
            <a:gdLst/>
            <a:ahLst/>
            <a:cxnLst/>
            <a:rect l="l" t="t" r="r" b="b"/>
            <a:pathLst>
              <a:path w="3332480" h="1004570">
                <a:moveTo>
                  <a:pt x="3199014" y="1004006"/>
                </a:moveTo>
                <a:lnTo>
                  <a:pt x="133347" y="1004006"/>
                </a:lnTo>
                <a:lnTo>
                  <a:pt x="107212" y="1001420"/>
                </a:lnTo>
                <a:lnTo>
                  <a:pt x="59366" y="981602"/>
                </a:lnTo>
                <a:lnTo>
                  <a:pt x="22403" y="944639"/>
                </a:lnTo>
                <a:lnTo>
                  <a:pt x="2585" y="896793"/>
                </a:lnTo>
                <a:lnTo>
                  <a:pt x="0" y="870662"/>
                </a:lnTo>
                <a:lnTo>
                  <a:pt x="0" y="133344"/>
                </a:lnTo>
                <a:lnTo>
                  <a:pt x="10150" y="82319"/>
                </a:lnTo>
                <a:lnTo>
                  <a:pt x="39056" y="39057"/>
                </a:lnTo>
                <a:lnTo>
                  <a:pt x="82318" y="10150"/>
                </a:lnTo>
                <a:lnTo>
                  <a:pt x="133349" y="0"/>
                </a:lnTo>
                <a:lnTo>
                  <a:pt x="3199012" y="0"/>
                </a:lnTo>
                <a:lnTo>
                  <a:pt x="3225149" y="2585"/>
                </a:lnTo>
                <a:lnTo>
                  <a:pt x="3272995" y="22404"/>
                </a:lnTo>
                <a:lnTo>
                  <a:pt x="3309957" y="59367"/>
                </a:lnTo>
                <a:lnTo>
                  <a:pt x="3329776" y="107213"/>
                </a:lnTo>
                <a:lnTo>
                  <a:pt x="3332361" y="133344"/>
                </a:lnTo>
                <a:lnTo>
                  <a:pt x="3332361" y="870662"/>
                </a:lnTo>
                <a:lnTo>
                  <a:pt x="3322211" y="921687"/>
                </a:lnTo>
                <a:lnTo>
                  <a:pt x="3293305" y="964949"/>
                </a:lnTo>
                <a:lnTo>
                  <a:pt x="3250043" y="993856"/>
                </a:lnTo>
                <a:lnTo>
                  <a:pt x="3199014" y="1004006"/>
                </a:lnTo>
                <a:close/>
              </a:path>
            </a:pathLst>
          </a:custGeom>
          <a:solidFill>
            <a:srgbClr val="0099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92742" y="4932365"/>
            <a:ext cx="28282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65" dirty="0">
                <a:solidFill>
                  <a:srgbClr val="00261C"/>
                </a:solidFill>
                <a:latin typeface="Arial"/>
                <a:cs typeface="Arial"/>
              </a:rPr>
              <a:t>FULLY-CONECTED</a:t>
            </a:r>
            <a:endParaRPr sz="2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79876" y="4681508"/>
            <a:ext cx="3332479" cy="1004569"/>
          </a:xfrm>
          <a:custGeom>
            <a:avLst/>
            <a:gdLst/>
            <a:ahLst/>
            <a:cxnLst/>
            <a:rect l="l" t="t" r="r" b="b"/>
            <a:pathLst>
              <a:path w="3332479" h="1004570">
                <a:moveTo>
                  <a:pt x="3199014" y="1004006"/>
                </a:moveTo>
                <a:lnTo>
                  <a:pt x="133347" y="1004006"/>
                </a:lnTo>
                <a:lnTo>
                  <a:pt x="107212" y="1001420"/>
                </a:lnTo>
                <a:lnTo>
                  <a:pt x="59366" y="981602"/>
                </a:lnTo>
                <a:lnTo>
                  <a:pt x="22404" y="944639"/>
                </a:lnTo>
                <a:lnTo>
                  <a:pt x="2585" y="896793"/>
                </a:lnTo>
                <a:lnTo>
                  <a:pt x="0" y="870659"/>
                </a:lnTo>
                <a:lnTo>
                  <a:pt x="0" y="133347"/>
                </a:lnTo>
                <a:lnTo>
                  <a:pt x="10150" y="82319"/>
                </a:lnTo>
                <a:lnTo>
                  <a:pt x="39056" y="39057"/>
                </a:lnTo>
                <a:lnTo>
                  <a:pt x="82318" y="10150"/>
                </a:lnTo>
                <a:lnTo>
                  <a:pt x="133349" y="0"/>
                </a:lnTo>
                <a:lnTo>
                  <a:pt x="3199012" y="0"/>
                </a:lnTo>
                <a:lnTo>
                  <a:pt x="3225149" y="2585"/>
                </a:lnTo>
                <a:lnTo>
                  <a:pt x="3272995" y="22404"/>
                </a:lnTo>
                <a:lnTo>
                  <a:pt x="3309958" y="59367"/>
                </a:lnTo>
                <a:lnTo>
                  <a:pt x="3329776" y="107213"/>
                </a:lnTo>
                <a:lnTo>
                  <a:pt x="3332362" y="133347"/>
                </a:lnTo>
                <a:lnTo>
                  <a:pt x="3332362" y="870659"/>
                </a:lnTo>
                <a:lnTo>
                  <a:pt x="3322211" y="921687"/>
                </a:lnTo>
                <a:lnTo>
                  <a:pt x="3293305" y="964949"/>
                </a:lnTo>
                <a:lnTo>
                  <a:pt x="3250043" y="993856"/>
                </a:lnTo>
                <a:lnTo>
                  <a:pt x="3199014" y="1004006"/>
                </a:lnTo>
                <a:close/>
              </a:path>
            </a:pathLst>
          </a:custGeom>
          <a:solidFill>
            <a:srgbClr val="0099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24141" y="4932365"/>
            <a:ext cx="14439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65" dirty="0">
                <a:solidFill>
                  <a:srgbClr val="00261C"/>
                </a:solidFill>
                <a:latin typeface="Arial"/>
                <a:cs typeface="Arial"/>
              </a:rPr>
              <a:t>P</a:t>
            </a:r>
            <a:r>
              <a:rPr sz="2500" b="1" dirty="0">
                <a:solidFill>
                  <a:srgbClr val="00261C"/>
                </a:solidFill>
                <a:latin typeface="Arial"/>
                <a:cs typeface="Arial"/>
              </a:rPr>
              <a:t>OO</a:t>
            </a:r>
            <a:r>
              <a:rPr sz="2500" b="1" spc="-235" dirty="0">
                <a:solidFill>
                  <a:srgbClr val="00261C"/>
                </a:solidFill>
                <a:latin typeface="Arial"/>
                <a:cs typeface="Arial"/>
              </a:rPr>
              <a:t>L</a:t>
            </a:r>
            <a:r>
              <a:rPr sz="2500" b="1" dirty="0">
                <a:solidFill>
                  <a:srgbClr val="00261C"/>
                </a:solidFill>
                <a:latin typeface="Arial"/>
                <a:cs typeface="Arial"/>
              </a:rPr>
              <a:t>I</a:t>
            </a:r>
            <a:r>
              <a:rPr sz="2500" b="1" spc="50" dirty="0">
                <a:solidFill>
                  <a:srgbClr val="00261C"/>
                </a:solidFill>
                <a:latin typeface="Arial"/>
                <a:cs typeface="Arial"/>
              </a:rPr>
              <a:t>N</a:t>
            </a:r>
            <a:r>
              <a:rPr sz="2500" b="1" spc="-55" dirty="0">
                <a:solidFill>
                  <a:srgbClr val="00261C"/>
                </a:solidFill>
                <a:latin typeface="Arial"/>
                <a:cs typeface="Arial"/>
              </a:rPr>
              <a:t>G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90639" y="5178749"/>
            <a:ext cx="8850630" cy="9525"/>
            <a:chOff x="4690639" y="5178749"/>
            <a:chExt cx="8850630" cy="9525"/>
          </a:xfrm>
        </p:grpSpPr>
        <p:sp>
          <p:nvSpPr>
            <p:cNvPr id="16" name="object 16"/>
            <p:cNvSpPr/>
            <p:nvPr/>
          </p:nvSpPr>
          <p:spPr>
            <a:xfrm>
              <a:off x="4690639" y="5183511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>
                  <a:moveTo>
                    <a:pt x="0" y="0"/>
                  </a:moveTo>
                  <a:lnTo>
                    <a:pt x="728436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51440" y="5183511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>
                  <a:moveTo>
                    <a:pt x="0" y="0"/>
                  </a:moveTo>
                  <a:lnTo>
                    <a:pt x="728436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12239" y="5183511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80">
                  <a:moveTo>
                    <a:pt x="0" y="0"/>
                  </a:moveTo>
                  <a:lnTo>
                    <a:pt x="728436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48204" y="5866233"/>
            <a:ext cx="3291204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">
              <a:lnSpc>
                <a:spcPct val="116100"/>
              </a:lnSpc>
              <a:spcBef>
                <a:spcPts val="100"/>
              </a:spcBef>
            </a:pPr>
            <a:r>
              <a:rPr sz="21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Convolution </a:t>
            </a:r>
            <a:r>
              <a:rPr sz="2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 </a:t>
            </a:r>
            <a:r>
              <a:rPr sz="21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 </a:t>
            </a:r>
            <a:r>
              <a:rPr sz="2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 </a:t>
            </a:r>
            <a:r>
              <a:rPr sz="2100" spc="-5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for</a:t>
            </a:r>
            <a:r>
              <a:rPr sz="2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</a:t>
            </a:r>
            <a:r>
              <a:rPr sz="2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EXTRACTION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15207" y="5866233"/>
            <a:ext cx="2601595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520" marR="5080" indent="-211454">
              <a:lnSpc>
                <a:spcPct val="116100"/>
              </a:lnSpc>
              <a:spcBef>
                <a:spcPts val="100"/>
              </a:spcBef>
            </a:pPr>
            <a:r>
              <a:rPr sz="2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relu</a:t>
            </a:r>
            <a:r>
              <a:rPr sz="2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is</a:t>
            </a:r>
            <a:r>
              <a:rPr sz="21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21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activation </a:t>
            </a:r>
            <a:r>
              <a:rPr sz="2100" spc="-5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 </a:t>
            </a:r>
            <a:r>
              <a:rPr sz="21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used </a:t>
            </a:r>
            <a:r>
              <a:rPr sz="21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for </a:t>
            </a:r>
            <a:r>
              <a:rPr sz="2100" spc="114" dirty="0">
                <a:solidFill>
                  <a:srgbClr val="FFFFFF"/>
                </a:solidFill>
                <a:latin typeface="Microsoft Sans Serif"/>
                <a:cs typeface="Microsoft Sans Serif"/>
              </a:rPr>
              <a:t> mormalisation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5317" y="5866233"/>
            <a:ext cx="3162935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21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pooling </a:t>
            </a:r>
            <a:r>
              <a:rPr sz="2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 </a:t>
            </a:r>
            <a:r>
              <a:rPr sz="21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helps </a:t>
            </a:r>
            <a:r>
              <a:rPr sz="2100" spc="160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2100" spc="1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reduce</a:t>
            </a:r>
            <a:r>
              <a:rPr sz="2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dimensionality,or </a:t>
            </a:r>
            <a:r>
              <a:rPr sz="2100" spc="-5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image</a:t>
            </a:r>
            <a:r>
              <a:rPr sz="2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size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13693" y="5866233"/>
            <a:ext cx="3161030" cy="113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sz="21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</a:t>
            </a:r>
            <a:r>
              <a:rPr sz="21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</a:t>
            </a:r>
            <a:r>
              <a:rPr sz="21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05" dirty="0">
                <a:solidFill>
                  <a:srgbClr val="FFFFFF"/>
                </a:solidFill>
                <a:latin typeface="Microsoft Sans Serif"/>
                <a:cs typeface="Microsoft Sans Serif"/>
              </a:rPr>
              <a:t>connects</a:t>
            </a:r>
            <a:r>
              <a:rPr sz="2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every </a:t>
            </a:r>
            <a:r>
              <a:rPr sz="2100" spc="-5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layer </a:t>
            </a:r>
            <a:r>
              <a:rPr sz="21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21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calculate </a:t>
            </a:r>
            <a:r>
              <a:rPr sz="2100" spc="1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2100" spc="1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40" dirty="0">
                <a:solidFill>
                  <a:srgbClr val="FFFFFF"/>
                </a:solidFill>
                <a:latin typeface="Microsoft Sans Serif"/>
                <a:cs typeface="Microsoft Sans Serif"/>
              </a:rPr>
              <a:t>output</a:t>
            </a:r>
            <a:r>
              <a:rPr sz="21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function</a:t>
            </a:r>
            <a:r>
              <a:rPr sz="2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1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58854" y="8923654"/>
            <a:ext cx="1770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Back</a:t>
            </a:r>
            <a:r>
              <a:rPr sz="1800" b="1" u="heavy" spc="-105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50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to</a:t>
            </a:r>
            <a:r>
              <a:rPr sz="1800" b="1" u="heavy" spc="-100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30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A</a:t>
            </a:r>
            <a:r>
              <a:rPr sz="1800" b="1" spc="30" dirty="0">
                <a:solidFill>
                  <a:srgbClr val="1B121B"/>
                </a:solidFill>
                <a:latin typeface="Arial"/>
                <a:cs typeface="Arial"/>
              </a:rPr>
              <a:t>g</a:t>
            </a:r>
            <a:r>
              <a:rPr sz="1800" b="1" u="heavy" spc="30" dirty="0">
                <a:solidFill>
                  <a:srgbClr val="1B121B"/>
                </a:solidFill>
                <a:uFill>
                  <a:solidFill>
                    <a:srgbClr val="1B121B"/>
                  </a:solidFill>
                </a:uFill>
                <a:latin typeface="Arial"/>
                <a:cs typeface="Arial"/>
              </a:rPr>
              <a:t>enda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4350" y="500286"/>
            <a:ext cx="17259300" cy="9286875"/>
            <a:chOff x="514350" y="500286"/>
            <a:chExt cx="17259300" cy="9286875"/>
          </a:xfrm>
        </p:grpSpPr>
        <p:sp>
          <p:nvSpPr>
            <p:cNvPr id="3" name="object 3"/>
            <p:cNvSpPr/>
            <p:nvPr/>
          </p:nvSpPr>
          <p:spPr>
            <a:xfrm>
              <a:off x="514350" y="500286"/>
              <a:ext cx="17259300" cy="9286875"/>
            </a:xfrm>
            <a:custGeom>
              <a:avLst/>
              <a:gdLst/>
              <a:ahLst/>
              <a:cxnLst/>
              <a:rect l="l" t="t" r="r" b="b"/>
              <a:pathLst>
                <a:path w="17259300" h="9286875">
                  <a:moveTo>
                    <a:pt x="17068812" y="9286428"/>
                  </a:moveTo>
                  <a:lnTo>
                    <a:pt x="190487" y="9286428"/>
                  </a:lnTo>
                  <a:lnTo>
                    <a:pt x="153161" y="9282735"/>
                  </a:lnTo>
                  <a:lnTo>
                    <a:pt x="84810" y="9254423"/>
                  </a:lnTo>
                  <a:lnTo>
                    <a:pt x="32006" y="9201619"/>
                  </a:lnTo>
                  <a:lnTo>
                    <a:pt x="3694" y="9133267"/>
                  </a:lnTo>
                  <a:lnTo>
                    <a:pt x="0" y="9095929"/>
                  </a:lnTo>
                  <a:lnTo>
                    <a:pt x="0" y="190499"/>
                  </a:lnTo>
                  <a:lnTo>
                    <a:pt x="14500" y="117598"/>
                  </a:lnTo>
                  <a:lnTo>
                    <a:pt x="55796" y="55796"/>
                  </a:lnTo>
                  <a:lnTo>
                    <a:pt x="117598" y="14500"/>
                  </a:lnTo>
                  <a:lnTo>
                    <a:pt x="190499" y="0"/>
                  </a:lnTo>
                  <a:lnTo>
                    <a:pt x="17068799" y="0"/>
                  </a:lnTo>
                  <a:lnTo>
                    <a:pt x="17141701" y="14500"/>
                  </a:lnTo>
                  <a:lnTo>
                    <a:pt x="17203504" y="55796"/>
                  </a:lnTo>
                  <a:lnTo>
                    <a:pt x="17244799" y="117598"/>
                  </a:lnTo>
                  <a:lnTo>
                    <a:pt x="17259299" y="190499"/>
                  </a:lnTo>
                  <a:lnTo>
                    <a:pt x="17259299" y="9095929"/>
                  </a:lnTo>
                  <a:lnTo>
                    <a:pt x="17244799" y="9168830"/>
                  </a:lnTo>
                  <a:lnTo>
                    <a:pt x="17203504" y="9230633"/>
                  </a:lnTo>
                  <a:lnTo>
                    <a:pt x="17141701" y="9271928"/>
                  </a:lnTo>
                  <a:lnTo>
                    <a:pt x="17068812" y="92864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637770" y="4138238"/>
              <a:ext cx="5250180" cy="2011045"/>
            </a:xfrm>
            <a:custGeom>
              <a:avLst/>
              <a:gdLst/>
              <a:ahLst/>
              <a:cxnLst/>
              <a:rect l="l" t="t" r="r" b="b"/>
              <a:pathLst>
                <a:path w="5250180" h="2011045">
                  <a:moveTo>
                    <a:pt x="4964416" y="2010522"/>
                  </a:moveTo>
                  <a:lnTo>
                    <a:pt x="285750" y="2010522"/>
                  </a:lnTo>
                  <a:lnTo>
                    <a:pt x="240779" y="2006963"/>
                  </a:lnTo>
                  <a:lnTo>
                    <a:pt x="197320" y="1996495"/>
                  </a:lnTo>
                  <a:lnTo>
                    <a:pt x="156141" y="1979439"/>
                  </a:lnTo>
                  <a:lnTo>
                    <a:pt x="118010" y="1956110"/>
                  </a:lnTo>
                  <a:lnTo>
                    <a:pt x="83694" y="1926828"/>
                  </a:lnTo>
                  <a:lnTo>
                    <a:pt x="54412" y="1892512"/>
                  </a:lnTo>
                  <a:lnTo>
                    <a:pt x="31083" y="1854381"/>
                  </a:lnTo>
                  <a:lnTo>
                    <a:pt x="14026" y="1813202"/>
                  </a:lnTo>
                  <a:lnTo>
                    <a:pt x="3559" y="1769743"/>
                  </a:lnTo>
                  <a:lnTo>
                    <a:pt x="0" y="1724772"/>
                  </a:lnTo>
                  <a:lnTo>
                    <a:pt x="0" y="285749"/>
                  </a:lnTo>
                  <a:lnTo>
                    <a:pt x="3559" y="240778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4" y="83693"/>
                  </a:lnTo>
                  <a:lnTo>
                    <a:pt x="118010" y="54411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9" y="3559"/>
                  </a:lnTo>
                  <a:lnTo>
                    <a:pt x="285744" y="0"/>
                  </a:lnTo>
                  <a:lnTo>
                    <a:pt x="4964421" y="0"/>
                  </a:lnTo>
                  <a:lnTo>
                    <a:pt x="5009387" y="3559"/>
                  </a:lnTo>
                  <a:lnTo>
                    <a:pt x="5052845" y="14026"/>
                  </a:lnTo>
                  <a:lnTo>
                    <a:pt x="5094024" y="31083"/>
                  </a:lnTo>
                  <a:lnTo>
                    <a:pt x="5132155" y="54411"/>
                  </a:lnTo>
                  <a:lnTo>
                    <a:pt x="5166471" y="83693"/>
                  </a:lnTo>
                  <a:lnTo>
                    <a:pt x="5195754" y="118010"/>
                  </a:lnTo>
                  <a:lnTo>
                    <a:pt x="5219082" y="156141"/>
                  </a:lnTo>
                  <a:lnTo>
                    <a:pt x="5236139" y="197320"/>
                  </a:lnTo>
                  <a:lnTo>
                    <a:pt x="5246606" y="240778"/>
                  </a:lnTo>
                  <a:lnTo>
                    <a:pt x="5250166" y="285749"/>
                  </a:lnTo>
                  <a:lnTo>
                    <a:pt x="5250166" y="1724772"/>
                  </a:lnTo>
                  <a:lnTo>
                    <a:pt x="5246606" y="1769743"/>
                  </a:lnTo>
                  <a:lnTo>
                    <a:pt x="5236139" y="1813202"/>
                  </a:lnTo>
                  <a:lnTo>
                    <a:pt x="5219082" y="1854381"/>
                  </a:lnTo>
                  <a:lnTo>
                    <a:pt x="5195754" y="1892512"/>
                  </a:lnTo>
                  <a:lnTo>
                    <a:pt x="5166471" y="1926828"/>
                  </a:lnTo>
                  <a:lnTo>
                    <a:pt x="5132155" y="1956110"/>
                  </a:lnTo>
                  <a:lnTo>
                    <a:pt x="5094024" y="1979439"/>
                  </a:lnTo>
                  <a:lnTo>
                    <a:pt x="5052845" y="1996495"/>
                  </a:lnTo>
                  <a:lnTo>
                    <a:pt x="5009387" y="2006963"/>
                  </a:lnTo>
                  <a:lnTo>
                    <a:pt x="4964416" y="2010522"/>
                  </a:lnTo>
                  <a:close/>
                </a:path>
              </a:pathLst>
            </a:custGeom>
            <a:solidFill>
              <a:srgbClr val="E2F7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1028700"/>
              <a:ext cx="8143874" cy="30575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927131"/>
            <a:ext cx="7164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90" dirty="0">
                <a:solidFill>
                  <a:srgbClr val="00991A"/>
                </a:solidFill>
                <a:latin typeface="Trebuchet MS"/>
                <a:cs typeface="Trebuchet MS"/>
              </a:rPr>
              <a:t>C</a:t>
            </a:r>
            <a:r>
              <a:rPr sz="4000" spc="114" dirty="0">
                <a:solidFill>
                  <a:srgbClr val="00991A"/>
                </a:solidFill>
                <a:latin typeface="Trebuchet MS"/>
                <a:cs typeface="Trebuchet MS"/>
              </a:rPr>
              <a:t>o</a:t>
            </a:r>
            <a:r>
              <a:rPr sz="4000" spc="110" dirty="0">
                <a:solidFill>
                  <a:srgbClr val="00991A"/>
                </a:solidFill>
                <a:latin typeface="Trebuchet MS"/>
                <a:cs typeface="Trebuchet MS"/>
              </a:rPr>
              <a:t>n</a:t>
            </a:r>
            <a:r>
              <a:rPr sz="4000" spc="-35" dirty="0">
                <a:solidFill>
                  <a:srgbClr val="00991A"/>
                </a:solidFill>
                <a:latin typeface="Trebuchet MS"/>
                <a:cs typeface="Trebuchet MS"/>
              </a:rPr>
              <a:t>v</a:t>
            </a:r>
            <a:r>
              <a:rPr sz="4000" spc="114" dirty="0">
                <a:solidFill>
                  <a:srgbClr val="00991A"/>
                </a:solidFill>
                <a:latin typeface="Trebuchet MS"/>
                <a:cs typeface="Trebuchet MS"/>
              </a:rPr>
              <a:t>o</a:t>
            </a:r>
            <a:r>
              <a:rPr sz="4000" spc="-155" dirty="0">
                <a:solidFill>
                  <a:srgbClr val="00991A"/>
                </a:solidFill>
                <a:latin typeface="Trebuchet MS"/>
                <a:cs typeface="Trebuchet MS"/>
              </a:rPr>
              <a:t>l</a:t>
            </a:r>
            <a:r>
              <a:rPr sz="4000" spc="-15" dirty="0">
                <a:solidFill>
                  <a:srgbClr val="00991A"/>
                </a:solidFill>
                <a:latin typeface="Trebuchet MS"/>
                <a:cs typeface="Trebuchet MS"/>
              </a:rPr>
              <a:t>u</a:t>
            </a:r>
            <a:r>
              <a:rPr sz="4000" spc="25" dirty="0">
                <a:solidFill>
                  <a:srgbClr val="00991A"/>
                </a:solidFill>
                <a:latin typeface="Trebuchet MS"/>
                <a:cs typeface="Trebuchet MS"/>
              </a:rPr>
              <a:t>t</a:t>
            </a:r>
            <a:r>
              <a:rPr sz="4000" spc="-170" dirty="0">
                <a:solidFill>
                  <a:srgbClr val="00991A"/>
                </a:solidFill>
                <a:latin typeface="Trebuchet MS"/>
                <a:cs typeface="Trebuchet MS"/>
              </a:rPr>
              <a:t>i</a:t>
            </a:r>
            <a:r>
              <a:rPr sz="4000" spc="114" dirty="0">
                <a:solidFill>
                  <a:srgbClr val="00991A"/>
                </a:solidFill>
                <a:latin typeface="Trebuchet MS"/>
                <a:cs typeface="Trebuchet MS"/>
              </a:rPr>
              <a:t>on</a:t>
            </a:r>
            <a:r>
              <a:rPr sz="4000" spc="-235" dirty="0">
                <a:solidFill>
                  <a:srgbClr val="00991A"/>
                </a:solidFill>
                <a:latin typeface="Trebuchet MS"/>
                <a:cs typeface="Trebuchet MS"/>
              </a:rPr>
              <a:t> </a:t>
            </a:r>
            <a:r>
              <a:rPr sz="4000" spc="-415" dirty="0">
                <a:solidFill>
                  <a:srgbClr val="00991A"/>
                </a:solidFill>
                <a:latin typeface="Trebuchet MS"/>
                <a:cs typeface="Trebuchet MS"/>
              </a:rPr>
              <a:t>:</a:t>
            </a:r>
            <a:r>
              <a:rPr sz="4000" spc="-235" dirty="0">
                <a:solidFill>
                  <a:srgbClr val="00991A"/>
                </a:solidFill>
                <a:latin typeface="Trebuchet MS"/>
                <a:cs typeface="Trebuchet MS"/>
              </a:rPr>
              <a:t> </a:t>
            </a:r>
            <a:r>
              <a:rPr sz="4000" spc="204" dirty="0">
                <a:solidFill>
                  <a:srgbClr val="00991A"/>
                </a:solidFill>
                <a:latin typeface="Trebuchet MS"/>
                <a:cs typeface="Trebuchet MS"/>
              </a:rPr>
              <a:t>H</a:t>
            </a:r>
            <a:r>
              <a:rPr sz="4000" spc="305" dirty="0">
                <a:solidFill>
                  <a:srgbClr val="00991A"/>
                </a:solidFill>
                <a:latin typeface="Trebuchet MS"/>
                <a:cs typeface="Trebuchet MS"/>
              </a:rPr>
              <a:t>O</a:t>
            </a:r>
            <a:r>
              <a:rPr sz="4000" spc="440" dirty="0">
                <a:solidFill>
                  <a:srgbClr val="00991A"/>
                </a:solidFill>
                <a:latin typeface="Trebuchet MS"/>
                <a:cs typeface="Trebuchet MS"/>
              </a:rPr>
              <a:t>W</a:t>
            </a:r>
            <a:r>
              <a:rPr sz="4000" spc="-235" dirty="0">
                <a:solidFill>
                  <a:srgbClr val="00991A"/>
                </a:solidFill>
                <a:latin typeface="Trebuchet MS"/>
                <a:cs typeface="Trebuchet MS"/>
              </a:rPr>
              <a:t> </a:t>
            </a:r>
            <a:r>
              <a:rPr sz="4000" dirty="0">
                <a:solidFill>
                  <a:srgbClr val="00991A"/>
                </a:solidFill>
                <a:latin typeface="Trebuchet MS"/>
                <a:cs typeface="Trebuchet MS"/>
              </a:rPr>
              <a:t>I</a:t>
            </a:r>
            <a:r>
              <a:rPr sz="4000" spc="-215" dirty="0">
                <a:solidFill>
                  <a:srgbClr val="00991A"/>
                </a:solidFill>
                <a:latin typeface="Trebuchet MS"/>
                <a:cs typeface="Trebuchet MS"/>
              </a:rPr>
              <a:t>T</a:t>
            </a:r>
            <a:r>
              <a:rPr sz="4000" spc="-235" dirty="0">
                <a:solidFill>
                  <a:srgbClr val="00991A"/>
                </a:solidFill>
                <a:latin typeface="Trebuchet MS"/>
                <a:cs typeface="Trebuchet MS"/>
              </a:rPr>
              <a:t> </a:t>
            </a:r>
            <a:r>
              <a:rPr sz="4000" spc="434" dirty="0">
                <a:solidFill>
                  <a:srgbClr val="00991A"/>
                </a:solidFill>
                <a:latin typeface="Trebuchet MS"/>
                <a:cs typeface="Trebuchet MS"/>
              </a:rPr>
              <a:t>W</a:t>
            </a:r>
            <a:r>
              <a:rPr sz="4000" spc="305" dirty="0">
                <a:solidFill>
                  <a:srgbClr val="00991A"/>
                </a:solidFill>
                <a:latin typeface="Trebuchet MS"/>
                <a:cs typeface="Trebuchet MS"/>
              </a:rPr>
              <a:t>O</a:t>
            </a:r>
            <a:r>
              <a:rPr sz="4000" spc="80" dirty="0">
                <a:solidFill>
                  <a:srgbClr val="00991A"/>
                </a:solidFill>
                <a:latin typeface="Trebuchet MS"/>
                <a:cs typeface="Trebuchet MS"/>
              </a:rPr>
              <a:t>R</a:t>
            </a:r>
            <a:r>
              <a:rPr sz="4000" spc="165" dirty="0">
                <a:solidFill>
                  <a:srgbClr val="00991A"/>
                </a:solidFill>
                <a:latin typeface="Trebuchet MS"/>
                <a:cs typeface="Trebuchet MS"/>
              </a:rPr>
              <a:t>K</a:t>
            </a:r>
            <a:r>
              <a:rPr sz="4000" spc="370" dirty="0">
                <a:solidFill>
                  <a:srgbClr val="00991A"/>
                </a:solidFill>
                <a:latin typeface="Trebuchet MS"/>
                <a:cs typeface="Trebuchet MS"/>
              </a:rPr>
              <a:t>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xfrm>
            <a:off x="1016000" y="1940303"/>
            <a:ext cx="7788275" cy="7511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pc="-35" dirty="0"/>
              <a:t>A</a:t>
            </a:r>
            <a:r>
              <a:rPr spc="-270" dirty="0"/>
              <a:t> </a:t>
            </a:r>
            <a:r>
              <a:rPr spc="-30" dirty="0"/>
              <a:t>F</a:t>
            </a:r>
            <a:r>
              <a:rPr spc="-20" dirty="0"/>
              <a:t>i</a:t>
            </a:r>
            <a:r>
              <a:rPr spc="45" dirty="0"/>
              <a:t>l</a:t>
            </a:r>
            <a:r>
              <a:rPr spc="35" dirty="0"/>
              <a:t>t</a:t>
            </a:r>
            <a:r>
              <a:rPr spc="-60" dirty="0"/>
              <a:t>e</a:t>
            </a:r>
            <a:r>
              <a:rPr spc="-30" dirty="0"/>
              <a:t>r</a:t>
            </a:r>
            <a:r>
              <a:rPr spc="-270" dirty="0"/>
              <a:t> </a:t>
            </a:r>
            <a:r>
              <a:rPr spc="-170" dirty="0"/>
              <a:t>/</a:t>
            </a:r>
            <a:r>
              <a:rPr spc="-270" dirty="0"/>
              <a:t> </a:t>
            </a:r>
            <a:r>
              <a:rPr spc="-165" dirty="0"/>
              <a:t>K</a:t>
            </a:r>
            <a:r>
              <a:rPr spc="-60" dirty="0"/>
              <a:t>e</a:t>
            </a:r>
            <a:r>
              <a:rPr spc="-35" dirty="0"/>
              <a:t>r</a:t>
            </a:r>
            <a:r>
              <a:rPr spc="-40" dirty="0"/>
              <a:t>n</a:t>
            </a:r>
            <a:r>
              <a:rPr spc="-60" dirty="0"/>
              <a:t>e</a:t>
            </a:r>
            <a:r>
              <a:rPr spc="45" dirty="0"/>
              <a:t>l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-60" dirty="0"/>
              <a:t>u</a:t>
            </a:r>
            <a:r>
              <a:rPr spc="-65" dirty="0"/>
              <a:t>s</a:t>
            </a:r>
            <a:r>
              <a:rPr spc="-60" dirty="0"/>
              <a:t>e</a:t>
            </a:r>
            <a:r>
              <a:rPr spc="50" dirty="0"/>
              <a:t>d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25" dirty="0"/>
              <a:t>o</a:t>
            </a:r>
            <a:r>
              <a:rPr spc="-270" dirty="0"/>
              <a:t> </a:t>
            </a:r>
            <a:r>
              <a:rPr spc="-60" dirty="0"/>
              <a:t>e</a:t>
            </a:r>
            <a:r>
              <a:rPr spc="-229" dirty="0"/>
              <a:t>x</a:t>
            </a:r>
            <a:r>
              <a:rPr spc="35" dirty="0"/>
              <a:t>t</a:t>
            </a:r>
            <a:r>
              <a:rPr spc="-35" dirty="0"/>
              <a:t>r</a:t>
            </a:r>
            <a:r>
              <a:rPr spc="-114" dirty="0"/>
              <a:t>a</a:t>
            </a:r>
            <a:r>
              <a:rPr spc="80" dirty="0"/>
              <a:t>c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75" dirty="0"/>
              <a:t>f</a:t>
            </a:r>
            <a:r>
              <a:rPr spc="-60" dirty="0"/>
              <a:t>e</a:t>
            </a:r>
            <a:r>
              <a:rPr spc="-114" dirty="0"/>
              <a:t>a</a:t>
            </a:r>
            <a:r>
              <a:rPr spc="35" dirty="0"/>
              <a:t>t</a:t>
            </a:r>
            <a:r>
              <a:rPr spc="-60" dirty="0"/>
              <a:t>u</a:t>
            </a:r>
            <a:r>
              <a:rPr spc="-35" dirty="0"/>
              <a:t>r</a:t>
            </a:r>
            <a:r>
              <a:rPr spc="-60" dirty="0"/>
              <a:t>e</a:t>
            </a:r>
            <a:r>
              <a:rPr spc="-45" dirty="0"/>
              <a:t>s  </a:t>
            </a:r>
            <a:r>
              <a:rPr spc="75" dirty="0"/>
              <a:t>f</a:t>
            </a:r>
            <a:r>
              <a:rPr spc="-35" dirty="0"/>
              <a:t>r</a:t>
            </a:r>
            <a:r>
              <a:rPr spc="20" dirty="0"/>
              <a:t>o</a:t>
            </a:r>
            <a:r>
              <a:rPr spc="-140" dirty="0"/>
              <a:t>m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-185" dirty="0"/>
              <a:t>g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254" dirty="0"/>
              <a:t>.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80" dirty="0"/>
              <a:t>c</a:t>
            </a:r>
            <a:r>
              <a:rPr spc="20" dirty="0"/>
              <a:t>o</a:t>
            </a:r>
            <a:r>
              <a:rPr spc="-40" dirty="0"/>
              <a:t>n</a:t>
            </a:r>
            <a:r>
              <a:rPr spc="-65" dirty="0"/>
              <a:t>s</a:t>
            </a:r>
            <a:r>
              <a:rPr spc="-20" dirty="0"/>
              <a:t>i</a:t>
            </a:r>
            <a:r>
              <a:rPr spc="-65" dirty="0"/>
              <a:t>s</a:t>
            </a:r>
            <a:r>
              <a:rPr spc="35" dirty="0"/>
              <a:t>t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20" dirty="0"/>
              <a:t>o</a:t>
            </a:r>
            <a:r>
              <a:rPr spc="80" dirty="0"/>
              <a:t>f</a:t>
            </a:r>
            <a:r>
              <a:rPr spc="-270" dirty="0"/>
              <a:t> </a:t>
            </a:r>
            <a:r>
              <a:rPr spc="-114" dirty="0"/>
              <a:t>a</a:t>
            </a:r>
            <a:r>
              <a:rPr spc="-60" dirty="0"/>
              <a:t>u</a:t>
            </a:r>
            <a:r>
              <a:rPr spc="35" dirty="0"/>
              <a:t>t</a:t>
            </a:r>
            <a:r>
              <a:rPr spc="20" dirty="0"/>
              <a:t>o</a:t>
            </a:r>
            <a:r>
              <a:rPr spc="-195" dirty="0"/>
              <a:t>-</a:t>
            </a:r>
            <a:r>
              <a:rPr spc="-185" dirty="0"/>
              <a:t>g</a:t>
            </a:r>
            <a:r>
              <a:rPr spc="-60" dirty="0"/>
              <a:t>e</a:t>
            </a:r>
            <a:r>
              <a:rPr spc="-40" dirty="0"/>
              <a:t>n</a:t>
            </a:r>
            <a:r>
              <a:rPr spc="-60" dirty="0"/>
              <a:t>e</a:t>
            </a:r>
            <a:r>
              <a:rPr spc="-35" dirty="0"/>
              <a:t>r</a:t>
            </a:r>
            <a:r>
              <a:rPr spc="-114" dirty="0"/>
              <a:t>a</a:t>
            </a:r>
            <a:r>
              <a:rPr spc="35" dirty="0"/>
              <a:t>t</a:t>
            </a:r>
            <a:r>
              <a:rPr spc="-60" dirty="0"/>
              <a:t>e</a:t>
            </a:r>
            <a:r>
              <a:rPr spc="50" dirty="0"/>
              <a:t>d</a:t>
            </a:r>
            <a:r>
              <a:rPr spc="-270" dirty="0"/>
              <a:t> </a:t>
            </a:r>
            <a:r>
              <a:rPr spc="40" dirty="0"/>
              <a:t>p</a:t>
            </a:r>
            <a:r>
              <a:rPr spc="-20" dirty="0"/>
              <a:t>i</a:t>
            </a:r>
            <a:r>
              <a:rPr spc="-229" dirty="0"/>
              <a:t>x</a:t>
            </a:r>
            <a:r>
              <a:rPr spc="-60" dirty="0"/>
              <a:t>e</a:t>
            </a:r>
            <a:r>
              <a:rPr spc="55" dirty="0"/>
              <a:t>l  </a:t>
            </a:r>
            <a:r>
              <a:rPr spc="-60" dirty="0"/>
              <a:t>v</a:t>
            </a:r>
            <a:r>
              <a:rPr spc="-114" dirty="0"/>
              <a:t>a</a:t>
            </a:r>
            <a:r>
              <a:rPr spc="45" dirty="0"/>
              <a:t>l</a:t>
            </a:r>
            <a:r>
              <a:rPr spc="-60" dirty="0"/>
              <a:t>ues</a:t>
            </a:r>
            <a:r>
              <a:rPr spc="-270" dirty="0"/>
              <a:t> </a:t>
            </a:r>
            <a:r>
              <a:rPr spc="20" dirty="0"/>
              <a:t>o</a:t>
            </a:r>
            <a:r>
              <a:rPr spc="80" dirty="0"/>
              <a:t>f</a:t>
            </a:r>
            <a:r>
              <a:rPr spc="-270" dirty="0"/>
              <a:t> </a:t>
            </a:r>
            <a:r>
              <a:rPr spc="-60" dirty="0"/>
              <a:t>u</a:t>
            </a:r>
            <a:r>
              <a:rPr spc="-65" dirty="0"/>
              <a:t>s</a:t>
            </a:r>
            <a:r>
              <a:rPr spc="-60" dirty="0"/>
              <a:t>e</a:t>
            </a:r>
            <a:r>
              <a:rPr spc="-30" dirty="0"/>
              <a:t>r</a:t>
            </a:r>
            <a:r>
              <a:rPr spc="-270" dirty="0"/>
              <a:t> </a:t>
            </a:r>
            <a:r>
              <a:rPr spc="45" dirty="0"/>
              <a:t>d</a:t>
            </a:r>
            <a:r>
              <a:rPr spc="-60" dirty="0"/>
              <a:t>e</a:t>
            </a:r>
            <a:r>
              <a:rPr spc="75" dirty="0"/>
              <a:t>f</a:t>
            </a:r>
            <a:r>
              <a:rPr spc="-20" dirty="0"/>
              <a:t>i</a:t>
            </a:r>
            <a:r>
              <a:rPr spc="-40" dirty="0"/>
              <a:t>n</a:t>
            </a:r>
            <a:r>
              <a:rPr spc="-60" dirty="0"/>
              <a:t>e</a:t>
            </a:r>
            <a:r>
              <a:rPr spc="50" dirty="0"/>
              <a:t>d</a:t>
            </a:r>
            <a:r>
              <a:rPr spc="-270" dirty="0"/>
              <a:t> </a:t>
            </a:r>
            <a:r>
              <a:rPr spc="45" dirty="0"/>
              <a:t>d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60" dirty="0"/>
              <a:t>e</a:t>
            </a:r>
            <a:r>
              <a:rPr spc="-40" dirty="0"/>
              <a:t>n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-250" dirty="0"/>
              <a:t>,</a:t>
            </a:r>
            <a:r>
              <a:rPr spc="-270" dirty="0"/>
              <a:t> </a:t>
            </a:r>
            <a:r>
              <a:rPr spc="-65" dirty="0"/>
              <a:t>s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45" dirty="0"/>
              <a:t>ll</a:t>
            </a:r>
            <a:r>
              <a:rPr spc="-60" dirty="0"/>
              <a:t>e</a:t>
            </a:r>
            <a:r>
              <a:rPr spc="-25" dirty="0"/>
              <a:t>r  </a:t>
            </a:r>
            <a:r>
              <a:rPr spc="45" dirty="0"/>
              <a:t>d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60" dirty="0"/>
              <a:t>e</a:t>
            </a:r>
            <a:r>
              <a:rPr spc="-40" dirty="0"/>
              <a:t>n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114" dirty="0"/>
              <a:t>a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40" dirty="0"/>
              <a:t>n</a:t>
            </a:r>
            <a:r>
              <a:rPr spc="40" dirty="0"/>
              <a:t>p</a:t>
            </a:r>
            <a:r>
              <a:rPr spc="-60" dirty="0"/>
              <a:t>u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-185" dirty="0"/>
              <a:t>g</a:t>
            </a:r>
            <a:r>
              <a:rPr spc="-60" dirty="0"/>
              <a:t>e</a:t>
            </a:r>
            <a:r>
              <a:rPr spc="-254" dirty="0"/>
              <a:t>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/>
          </a:p>
          <a:p>
            <a:pPr marL="12700" marR="95250">
              <a:lnSpc>
                <a:spcPct val="114999"/>
              </a:lnSpc>
            </a:pPr>
            <a:r>
              <a:rPr sz="2400" b="1" spc="-185" dirty="0"/>
              <a:t>S</a:t>
            </a:r>
            <a:r>
              <a:rPr sz="2400" b="1" spc="35" dirty="0"/>
              <a:t>t</a:t>
            </a:r>
            <a:r>
              <a:rPr sz="2400" b="1" spc="-35" dirty="0"/>
              <a:t>r</a:t>
            </a:r>
            <a:r>
              <a:rPr sz="2400" b="1" spc="-20" dirty="0"/>
              <a:t>i</a:t>
            </a:r>
            <a:r>
              <a:rPr sz="2400" b="1" spc="45" dirty="0"/>
              <a:t>d</a:t>
            </a:r>
            <a:r>
              <a:rPr sz="2400" b="1" spc="-55" dirty="0"/>
              <a:t>e</a:t>
            </a:r>
            <a:r>
              <a:rPr spc="-270" dirty="0"/>
              <a:t> </a:t>
            </a:r>
            <a:r>
              <a:rPr spc="-195" dirty="0"/>
              <a:t>-</a:t>
            </a:r>
            <a:r>
              <a:rPr spc="-720" dirty="0"/>
              <a:t>&gt;</a:t>
            </a:r>
            <a:r>
              <a:rPr spc="-270" dirty="0"/>
              <a:t> </a:t>
            </a:r>
            <a:r>
              <a:rPr spc="-40" dirty="0"/>
              <a:t>n</a:t>
            </a:r>
            <a:r>
              <a:rPr spc="20" dirty="0"/>
              <a:t>o</a:t>
            </a:r>
            <a:r>
              <a:rPr spc="-254" dirty="0"/>
              <a:t>.</a:t>
            </a:r>
            <a:r>
              <a:rPr spc="-270" dirty="0"/>
              <a:t> </a:t>
            </a:r>
            <a:r>
              <a:rPr spc="20" dirty="0"/>
              <a:t>o</a:t>
            </a:r>
            <a:r>
              <a:rPr spc="80" dirty="0"/>
              <a:t>f</a:t>
            </a:r>
            <a:r>
              <a:rPr spc="-270" dirty="0"/>
              <a:t> </a:t>
            </a:r>
            <a:r>
              <a:rPr spc="-65" dirty="0"/>
              <a:t>s</a:t>
            </a:r>
            <a:r>
              <a:rPr spc="35" dirty="0"/>
              <a:t>t</a:t>
            </a:r>
            <a:r>
              <a:rPr spc="-60" dirty="0"/>
              <a:t>e</a:t>
            </a:r>
            <a:r>
              <a:rPr spc="40" dirty="0"/>
              <a:t>p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-170" dirty="0"/>
              <a:t>/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20" dirty="0"/>
              <a:t>o</a:t>
            </a:r>
            <a:r>
              <a:rPr spc="-60" dirty="0"/>
              <a:t>ve</a:t>
            </a:r>
            <a:r>
              <a:rPr spc="-145" dirty="0"/>
              <a:t>m</a:t>
            </a:r>
            <a:r>
              <a:rPr spc="-60" dirty="0"/>
              <a:t>e</a:t>
            </a:r>
            <a:r>
              <a:rPr spc="-40" dirty="0"/>
              <a:t>n</a:t>
            </a:r>
            <a:r>
              <a:rPr spc="35" dirty="0"/>
              <a:t>t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20" dirty="0"/>
              <a:t>o</a:t>
            </a:r>
            <a:r>
              <a:rPr spc="-60" dirty="0"/>
              <a:t>ve</a:t>
            </a:r>
            <a:r>
              <a:rPr spc="-30" dirty="0"/>
              <a:t>r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-185" dirty="0"/>
              <a:t>g</a:t>
            </a:r>
            <a:r>
              <a:rPr spc="-60" dirty="0"/>
              <a:t>e</a:t>
            </a:r>
            <a:r>
              <a:rPr spc="-250" dirty="0"/>
              <a:t>.  </a:t>
            </a:r>
            <a:endParaRPr lang="en-US" spc="-250" dirty="0"/>
          </a:p>
          <a:p>
            <a:pPr marL="12700" marR="95250">
              <a:lnSpc>
                <a:spcPct val="114999"/>
              </a:lnSpc>
            </a:pPr>
            <a:r>
              <a:rPr sz="2400" b="1" spc="-25" dirty="0"/>
              <a:t>Padding</a:t>
            </a:r>
            <a:r>
              <a:rPr spc="-25" dirty="0"/>
              <a:t> </a:t>
            </a:r>
            <a:r>
              <a:rPr spc="-459" dirty="0"/>
              <a:t>-&gt; </a:t>
            </a:r>
            <a:r>
              <a:rPr spc="10" dirty="0"/>
              <a:t>it </a:t>
            </a:r>
            <a:r>
              <a:rPr spc="-25" dirty="0"/>
              <a:t>adds </a:t>
            </a:r>
            <a:r>
              <a:rPr spc="-75" dirty="0"/>
              <a:t>an </a:t>
            </a:r>
            <a:r>
              <a:rPr spc="-80" dirty="0"/>
              <a:t>extra </a:t>
            </a:r>
            <a:r>
              <a:rPr spc="-35" dirty="0"/>
              <a:t>dimension </a:t>
            </a:r>
            <a:r>
              <a:rPr spc="-30" dirty="0"/>
              <a:t>with </a:t>
            </a:r>
            <a:r>
              <a:rPr spc="-45" dirty="0"/>
              <a:t>pixel </a:t>
            </a:r>
            <a:r>
              <a:rPr spc="-40" dirty="0"/>
              <a:t> </a:t>
            </a:r>
            <a:r>
              <a:rPr spc="-50" dirty="0"/>
              <a:t>value</a:t>
            </a:r>
            <a:r>
              <a:rPr spc="-270" dirty="0"/>
              <a:t> </a:t>
            </a:r>
            <a:r>
              <a:rPr spc="-45" dirty="0"/>
              <a:t>0,</a:t>
            </a:r>
            <a:r>
              <a:rPr spc="-270" dirty="0"/>
              <a:t> </a:t>
            </a:r>
            <a:r>
              <a:rPr spc="30" dirty="0"/>
              <a:t>to</a:t>
            </a:r>
            <a:r>
              <a:rPr spc="-270" dirty="0"/>
              <a:t> </a:t>
            </a:r>
            <a:r>
              <a:rPr spc="-35" dirty="0"/>
              <a:t>decrease</a:t>
            </a:r>
            <a:r>
              <a:rPr spc="-270" dirty="0"/>
              <a:t> </a:t>
            </a:r>
            <a:r>
              <a:rPr spc="-20" dirty="0"/>
              <a:t>the</a:t>
            </a:r>
            <a:r>
              <a:rPr spc="-270" dirty="0"/>
              <a:t> </a:t>
            </a:r>
            <a:r>
              <a:rPr spc="-15" dirty="0"/>
              <a:t>loss</a:t>
            </a:r>
            <a:r>
              <a:rPr spc="-270" dirty="0"/>
              <a:t> </a:t>
            </a:r>
            <a:r>
              <a:rPr spc="50" dirty="0"/>
              <a:t>of</a:t>
            </a:r>
            <a:r>
              <a:rPr spc="-265" dirty="0"/>
              <a:t> </a:t>
            </a:r>
            <a:r>
              <a:rPr spc="-45" dirty="0"/>
              <a:t>information.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/>
          </a:p>
          <a:p>
            <a:pPr marL="12700" marR="578485">
              <a:lnSpc>
                <a:spcPct val="114999"/>
              </a:lnSpc>
              <a:spcBef>
                <a:spcPts val="5"/>
              </a:spcBef>
            </a:pPr>
            <a:r>
              <a:rPr spc="80" dirty="0"/>
              <a:t>c</a:t>
            </a:r>
            <a:r>
              <a:rPr spc="20" dirty="0"/>
              <a:t>o</a:t>
            </a:r>
            <a:r>
              <a:rPr spc="-40" dirty="0"/>
              <a:t>n</a:t>
            </a:r>
            <a:r>
              <a:rPr spc="-60" dirty="0"/>
              <a:t>v</a:t>
            </a:r>
            <a:r>
              <a:rPr spc="20" dirty="0"/>
              <a:t>o</a:t>
            </a:r>
            <a:r>
              <a:rPr spc="45" dirty="0"/>
              <a:t>l</a:t>
            </a:r>
            <a:r>
              <a:rPr spc="-60" dirty="0"/>
              <a:t>u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spc="-40" dirty="0"/>
              <a:t>n</a:t>
            </a:r>
            <a:r>
              <a:rPr spc="-114" dirty="0"/>
              <a:t>a</a:t>
            </a:r>
            <a:r>
              <a:rPr spc="45" dirty="0"/>
              <a:t>l</a:t>
            </a:r>
            <a:r>
              <a:rPr spc="-270" dirty="0"/>
              <a:t> </a:t>
            </a:r>
            <a:r>
              <a:rPr spc="45" dirty="0"/>
              <a:t>l</a:t>
            </a:r>
            <a:r>
              <a:rPr spc="-114" dirty="0"/>
              <a:t>a</a:t>
            </a:r>
            <a:r>
              <a:rPr spc="-65" dirty="0"/>
              <a:t>y</a:t>
            </a:r>
            <a:r>
              <a:rPr spc="-60" dirty="0"/>
              <a:t>e</a:t>
            </a:r>
            <a:r>
              <a:rPr spc="-30" dirty="0"/>
              <a:t>r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114" dirty="0"/>
              <a:t>a</a:t>
            </a:r>
            <a:r>
              <a:rPr spc="-235" dirty="0"/>
              <a:t>k</a:t>
            </a:r>
            <a:r>
              <a:rPr spc="-60" dirty="0"/>
              <a:t>es</a:t>
            </a:r>
            <a:r>
              <a:rPr spc="-270" dirty="0"/>
              <a:t> </a:t>
            </a:r>
            <a:r>
              <a:rPr spc="-114" dirty="0"/>
              <a:t>a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40" dirty="0"/>
              <a:t>n</a:t>
            </a:r>
            <a:r>
              <a:rPr spc="40" dirty="0"/>
              <a:t>p</a:t>
            </a:r>
            <a:r>
              <a:rPr spc="-60" dirty="0"/>
              <a:t>u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-185" dirty="0"/>
              <a:t>g</a:t>
            </a:r>
            <a:r>
              <a:rPr spc="-55" dirty="0"/>
              <a:t>e</a:t>
            </a:r>
            <a:r>
              <a:rPr spc="345" dirty="0"/>
              <a:t> </a:t>
            </a:r>
            <a:r>
              <a:rPr spc="-114" dirty="0"/>
              <a:t>a</a:t>
            </a:r>
            <a:r>
              <a:rPr spc="-40" dirty="0"/>
              <a:t>n</a:t>
            </a:r>
            <a:r>
              <a:rPr spc="35" dirty="0"/>
              <a:t>d  </a:t>
            </a:r>
            <a:r>
              <a:rPr spc="-114" dirty="0"/>
              <a:t>a</a:t>
            </a:r>
            <a:r>
              <a:rPr spc="40" dirty="0"/>
              <a:t>pp</a:t>
            </a:r>
            <a:r>
              <a:rPr spc="45" dirty="0"/>
              <a:t>l</a:t>
            </a:r>
            <a:r>
              <a:rPr spc="-20" dirty="0"/>
              <a:t>i</a:t>
            </a:r>
            <a:r>
              <a:rPr spc="-60" dirty="0"/>
              <a:t>es</a:t>
            </a:r>
            <a:r>
              <a:rPr spc="-270" dirty="0"/>
              <a:t> </a:t>
            </a:r>
            <a:r>
              <a:rPr spc="-110" dirty="0"/>
              <a:t>a</a:t>
            </a:r>
            <a:r>
              <a:rPr spc="-270" dirty="0"/>
              <a:t> </a:t>
            </a:r>
            <a:r>
              <a:rPr spc="-65" dirty="0"/>
              <a:t>s</a:t>
            </a:r>
            <a:r>
              <a:rPr spc="-60" dirty="0"/>
              <a:t>e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20" dirty="0"/>
              <a:t>o</a:t>
            </a:r>
            <a:r>
              <a:rPr spc="80" dirty="0"/>
              <a:t>f</a:t>
            </a:r>
            <a:r>
              <a:rPr spc="-270" dirty="0"/>
              <a:t> </a:t>
            </a:r>
            <a:r>
              <a:rPr spc="75" dirty="0"/>
              <a:t>f</a:t>
            </a:r>
            <a:r>
              <a:rPr spc="-20" dirty="0"/>
              <a:t>i</a:t>
            </a:r>
            <a:r>
              <a:rPr spc="45" dirty="0"/>
              <a:t>l</a:t>
            </a:r>
            <a:r>
              <a:rPr spc="35" dirty="0"/>
              <a:t>t</a:t>
            </a:r>
            <a:r>
              <a:rPr spc="-60" dirty="0"/>
              <a:t>e</a:t>
            </a:r>
            <a:r>
              <a:rPr spc="-35" dirty="0"/>
              <a:t>r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-325" dirty="0"/>
              <a:t>(</a:t>
            </a:r>
            <a:r>
              <a:rPr spc="-235" dirty="0"/>
              <a:t>k</a:t>
            </a:r>
            <a:r>
              <a:rPr spc="-60" dirty="0"/>
              <a:t>e</a:t>
            </a:r>
            <a:r>
              <a:rPr spc="-35" dirty="0"/>
              <a:t>r</a:t>
            </a:r>
            <a:r>
              <a:rPr spc="-40" dirty="0"/>
              <a:t>n</a:t>
            </a:r>
            <a:r>
              <a:rPr spc="-60" dirty="0"/>
              <a:t>e</a:t>
            </a:r>
            <a:r>
              <a:rPr spc="45" dirty="0"/>
              <a:t>l</a:t>
            </a:r>
            <a:r>
              <a:rPr spc="-65" dirty="0"/>
              <a:t>s</a:t>
            </a:r>
            <a:r>
              <a:rPr spc="-325" dirty="0"/>
              <a:t>)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25" dirty="0"/>
              <a:t>o</a:t>
            </a:r>
            <a:r>
              <a:rPr spc="-270" dirty="0"/>
              <a:t> </a:t>
            </a:r>
            <a:r>
              <a:rPr spc="40" dirty="0"/>
              <a:t>p</a:t>
            </a:r>
            <a:r>
              <a:rPr spc="-35" dirty="0"/>
              <a:t>r</a:t>
            </a:r>
            <a:r>
              <a:rPr spc="20" dirty="0"/>
              <a:t>o</a:t>
            </a:r>
            <a:r>
              <a:rPr spc="45" dirty="0"/>
              <a:t>d</a:t>
            </a:r>
            <a:r>
              <a:rPr spc="-60" dirty="0"/>
              <a:t>u</a:t>
            </a:r>
            <a:r>
              <a:rPr spc="80" dirty="0"/>
              <a:t>c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110" dirty="0"/>
              <a:t>a</a:t>
            </a:r>
            <a:r>
              <a:rPr spc="-270" dirty="0"/>
              <a:t> </a:t>
            </a:r>
            <a:r>
              <a:rPr spc="-225" dirty="0"/>
              <a:t>2</a:t>
            </a:r>
            <a:r>
              <a:rPr spc="-20" dirty="0"/>
              <a:t>D  </a:t>
            </a:r>
            <a:r>
              <a:rPr spc="-114" dirty="0"/>
              <a:t>a</a:t>
            </a:r>
            <a:r>
              <a:rPr spc="80" dirty="0"/>
              <a:t>c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-60" dirty="0"/>
              <a:t>v</a:t>
            </a:r>
            <a:r>
              <a:rPr spc="-114" dirty="0"/>
              <a:t>a</a:t>
            </a:r>
            <a:r>
              <a:rPr spc="35" dirty="0"/>
              <a:t>t</a:t>
            </a:r>
            <a:r>
              <a:rPr spc="-20" dirty="0"/>
              <a:t>i</a:t>
            </a:r>
            <a:r>
              <a:rPr spc="20" dirty="0"/>
              <a:t>o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45" dirty="0"/>
              <a:t>p</a:t>
            </a:r>
            <a:r>
              <a:rPr spc="-270" dirty="0"/>
              <a:t> </a:t>
            </a:r>
            <a:r>
              <a:rPr spc="-325" dirty="0"/>
              <a:t>(</a:t>
            </a:r>
            <a:r>
              <a:rPr spc="75" dirty="0"/>
              <a:t>f</a:t>
            </a:r>
            <a:r>
              <a:rPr spc="-60" dirty="0"/>
              <a:t>e</a:t>
            </a:r>
            <a:r>
              <a:rPr spc="-114" dirty="0"/>
              <a:t>a</a:t>
            </a:r>
            <a:r>
              <a:rPr spc="35" dirty="0"/>
              <a:t>t</a:t>
            </a:r>
            <a:r>
              <a:rPr spc="-60" dirty="0"/>
              <a:t>u</a:t>
            </a:r>
            <a:r>
              <a:rPr spc="-35" dirty="0"/>
              <a:t>r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40" dirty="0"/>
              <a:t>p</a:t>
            </a:r>
            <a:r>
              <a:rPr spc="-325" dirty="0"/>
              <a:t>)</a:t>
            </a:r>
            <a:r>
              <a:rPr spc="-270" dirty="0"/>
              <a:t> </a:t>
            </a:r>
            <a:r>
              <a:rPr spc="75" dirty="0"/>
              <a:t>f</a:t>
            </a:r>
            <a:r>
              <a:rPr spc="20" dirty="0"/>
              <a:t>o</a:t>
            </a:r>
            <a:r>
              <a:rPr spc="-30" dirty="0"/>
              <a:t>r</a:t>
            </a:r>
            <a:r>
              <a:rPr spc="-270" dirty="0"/>
              <a:t> </a:t>
            </a:r>
            <a:r>
              <a:rPr spc="-60" dirty="0"/>
              <a:t>e</a:t>
            </a:r>
            <a:r>
              <a:rPr spc="-114" dirty="0"/>
              <a:t>a</a:t>
            </a:r>
            <a:r>
              <a:rPr spc="80" dirty="0"/>
              <a:t>c</a:t>
            </a:r>
            <a:r>
              <a:rPr spc="-35" dirty="0"/>
              <a:t>h</a:t>
            </a:r>
            <a:r>
              <a:rPr spc="-270" dirty="0"/>
              <a:t> </a:t>
            </a:r>
            <a:r>
              <a:rPr spc="75" dirty="0"/>
              <a:t>f</a:t>
            </a:r>
            <a:r>
              <a:rPr spc="-20" dirty="0"/>
              <a:t>i</a:t>
            </a:r>
            <a:r>
              <a:rPr spc="45" dirty="0"/>
              <a:t>l</a:t>
            </a:r>
            <a:r>
              <a:rPr spc="35" dirty="0"/>
              <a:t>t</a:t>
            </a:r>
            <a:r>
              <a:rPr spc="-60" dirty="0"/>
              <a:t>e</a:t>
            </a:r>
            <a:r>
              <a:rPr spc="-35" dirty="0"/>
              <a:t>r</a:t>
            </a:r>
            <a:r>
              <a:rPr spc="-254" dirty="0"/>
              <a:t>.</a:t>
            </a:r>
          </a:p>
          <a:p>
            <a:pPr marL="12700" marR="93345">
              <a:lnSpc>
                <a:spcPct val="114999"/>
              </a:lnSpc>
            </a:pPr>
            <a:r>
              <a:rPr spc="-50" dirty="0"/>
              <a:t>As</a:t>
            </a:r>
            <a:r>
              <a:rPr spc="-270" dirty="0"/>
              <a:t> </a:t>
            </a:r>
            <a:r>
              <a:rPr spc="-20" dirty="0"/>
              <a:t>the</a:t>
            </a:r>
            <a:r>
              <a:rPr spc="-270" dirty="0"/>
              <a:t> </a:t>
            </a:r>
            <a:r>
              <a:rPr spc="-65" dirty="0"/>
              <a:t>kernel</a:t>
            </a:r>
            <a:r>
              <a:rPr spc="-270" dirty="0"/>
              <a:t> </a:t>
            </a:r>
            <a:r>
              <a:rPr spc="-20" dirty="0"/>
              <a:t>slides</a:t>
            </a:r>
            <a:r>
              <a:rPr spc="-265" dirty="0"/>
              <a:t> </a:t>
            </a:r>
            <a:r>
              <a:rPr spc="-30" dirty="0"/>
              <a:t>across</a:t>
            </a:r>
            <a:r>
              <a:rPr spc="-270" dirty="0"/>
              <a:t> </a:t>
            </a:r>
            <a:r>
              <a:rPr spc="-20" dirty="0"/>
              <a:t>the</a:t>
            </a:r>
            <a:r>
              <a:rPr spc="-270" dirty="0"/>
              <a:t> </a:t>
            </a:r>
            <a:r>
              <a:rPr spc="-50" dirty="0"/>
              <a:t>input,</a:t>
            </a:r>
            <a:r>
              <a:rPr spc="-265" dirty="0"/>
              <a:t> </a:t>
            </a:r>
            <a:r>
              <a:rPr spc="10" dirty="0"/>
              <a:t>it</a:t>
            </a:r>
            <a:r>
              <a:rPr spc="-270" dirty="0"/>
              <a:t> </a:t>
            </a:r>
            <a:r>
              <a:rPr spc="-20" dirty="0"/>
              <a:t>computes </a:t>
            </a:r>
            <a:r>
              <a:rPr spc="-15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45" dirty="0"/>
              <a:t>d</a:t>
            </a:r>
            <a:r>
              <a:rPr spc="20" dirty="0"/>
              <a:t>o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40" dirty="0"/>
              <a:t>p</a:t>
            </a:r>
            <a:r>
              <a:rPr spc="-35" dirty="0"/>
              <a:t>r</a:t>
            </a:r>
            <a:r>
              <a:rPr spc="20" dirty="0"/>
              <a:t>o</a:t>
            </a:r>
            <a:r>
              <a:rPr spc="45" dirty="0"/>
              <a:t>d</a:t>
            </a:r>
            <a:r>
              <a:rPr spc="-60" dirty="0"/>
              <a:t>u</a:t>
            </a:r>
            <a:r>
              <a:rPr spc="80" dirty="0"/>
              <a:t>c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40" dirty="0"/>
              <a:t>b</a:t>
            </a:r>
            <a:r>
              <a:rPr spc="-60" dirty="0"/>
              <a:t>e</a:t>
            </a:r>
            <a:r>
              <a:rPr spc="35" dirty="0"/>
              <a:t>t</a:t>
            </a:r>
            <a:r>
              <a:rPr spc="-90" dirty="0"/>
              <a:t>w</a:t>
            </a:r>
            <a:r>
              <a:rPr spc="-60" dirty="0"/>
              <a:t>ee</a:t>
            </a:r>
            <a:r>
              <a:rPr spc="-35" dirty="0"/>
              <a:t>n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35" dirty="0"/>
              <a:t>t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-90" dirty="0"/>
              <a:t>w</a:t>
            </a:r>
            <a:r>
              <a:rPr spc="-60" dirty="0"/>
              <a:t>e</a:t>
            </a:r>
            <a:r>
              <a:rPr spc="-20" dirty="0"/>
              <a:t>i</a:t>
            </a:r>
            <a:r>
              <a:rPr spc="-185" dirty="0"/>
              <a:t>g</a:t>
            </a:r>
            <a:r>
              <a:rPr spc="-40" dirty="0"/>
              <a:t>h</a:t>
            </a:r>
            <a:r>
              <a:rPr spc="35" dirty="0"/>
              <a:t>t</a:t>
            </a:r>
            <a:r>
              <a:rPr spc="-60" dirty="0"/>
              <a:t>s</a:t>
            </a:r>
            <a:r>
              <a:rPr spc="-270" dirty="0"/>
              <a:t> </a:t>
            </a:r>
            <a:r>
              <a:rPr spc="-114" dirty="0"/>
              <a:t>a</a:t>
            </a:r>
            <a:r>
              <a:rPr spc="-40" dirty="0"/>
              <a:t>n</a:t>
            </a:r>
            <a:r>
              <a:rPr spc="50" dirty="0"/>
              <a:t>d</a:t>
            </a:r>
            <a:r>
              <a:rPr spc="-270" dirty="0"/>
              <a:t> </a:t>
            </a:r>
            <a:r>
              <a:rPr spc="35" dirty="0"/>
              <a:t>t</a:t>
            </a:r>
            <a:r>
              <a:rPr spc="-40" dirty="0"/>
              <a:t>h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20" dirty="0"/>
              <a:t>i</a:t>
            </a:r>
            <a:r>
              <a:rPr spc="-40" dirty="0"/>
              <a:t>n</a:t>
            </a:r>
            <a:r>
              <a:rPr spc="40" dirty="0"/>
              <a:t>p</a:t>
            </a:r>
            <a:r>
              <a:rPr spc="-60" dirty="0"/>
              <a:t>u</a:t>
            </a:r>
            <a:r>
              <a:rPr spc="35" dirty="0"/>
              <a:t>t  </a:t>
            </a:r>
            <a:r>
              <a:rPr spc="-40" dirty="0"/>
              <a:t>at </a:t>
            </a:r>
            <a:r>
              <a:rPr spc="-35" dirty="0"/>
              <a:t>each </a:t>
            </a:r>
            <a:r>
              <a:rPr spc="-30" dirty="0"/>
              <a:t>position, </a:t>
            </a:r>
            <a:r>
              <a:rPr spc="-45" dirty="0"/>
              <a:t>resulting </a:t>
            </a:r>
            <a:r>
              <a:rPr spc="-25" dirty="0"/>
              <a:t>in </a:t>
            </a:r>
            <a:r>
              <a:rPr spc="-110" dirty="0"/>
              <a:t>a </a:t>
            </a:r>
            <a:r>
              <a:rPr spc="-55" dirty="0"/>
              <a:t>single </a:t>
            </a:r>
            <a:r>
              <a:rPr spc="-50" dirty="0"/>
              <a:t>value </a:t>
            </a:r>
            <a:r>
              <a:rPr spc="-25" dirty="0"/>
              <a:t>in </a:t>
            </a:r>
            <a:r>
              <a:rPr spc="-20" dirty="0"/>
              <a:t>the </a:t>
            </a:r>
            <a:r>
              <a:rPr spc="-865" dirty="0"/>
              <a:t> </a:t>
            </a:r>
            <a:r>
              <a:rPr spc="20" dirty="0"/>
              <a:t>o</a:t>
            </a:r>
            <a:r>
              <a:rPr spc="-60" dirty="0"/>
              <a:t>u</a:t>
            </a:r>
            <a:r>
              <a:rPr spc="35" dirty="0"/>
              <a:t>t</a:t>
            </a:r>
            <a:r>
              <a:rPr spc="40" dirty="0"/>
              <a:t>p</a:t>
            </a:r>
            <a:r>
              <a:rPr spc="-60" dirty="0"/>
              <a:t>u</a:t>
            </a:r>
            <a:r>
              <a:rPr spc="40" dirty="0"/>
              <a:t>t</a:t>
            </a:r>
            <a:r>
              <a:rPr spc="-270" dirty="0"/>
              <a:t> </a:t>
            </a:r>
            <a:r>
              <a:rPr spc="75" dirty="0"/>
              <a:t>f</a:t>
            </a:r>
            <a:r>
              <a:rPr spc="-60" dirty="0"/>
              <a:t>e</a:t>
            </a:r>
            <a:r>
              <a:rPr spc="-114" dirty="0"/>
              <a:t>a</a:t>
            </a:r>
            <a:r>
              <a:rPr spc="35" dirty="0"/>
              <a:t>t</a:t>
            </a:r>
            <a:r>
              <a:rPr spc="-60" dirty="0"/>
              <a:t>u</a:t>
            </a:r>
            <a:r>
              <a:rPr spc="-35" dirty="0"/>
              <a:t>r</a:t>
            </a:r>
            <a:r>
              <a:rPr spc="-55" dirty="0"/>
              <a:t>e</a:t>
            </a:r>
            <a:r>
              <a:rPr spc="-270" dirty="0"/>
              <a:t> </a:t>
            </a:r>
            <a:r>
              <a:rPr spc="-145" dirty="0"/>
              <a:t>m</a:t>
            </a:r>
            <a:r>
              <a:rPr spc="-114" dirty="0"/>
              <a:t>a</a:t>
            </a:r>
            <a:r>
              <a:rPr spc="40" dirty="0"/>
              <a:t>p</a:t>
            </a:r>
            <a:r>
              <a:rPr spc="-254" dirty="0"/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31300" y="4267137"/>
            <a:ext cx="7667625" cy="491666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649220">
              <a:lnSpc>
                <a:spcPct val="100000"/>
              </a:lnSpc>
              <a:spcBef>
                <a:spcPts val="535"/>
              </a:spcBef>
            </a:pPr>
            <a:r>
              <a:rPr lang="en-US" sz="2200" spc="125" dirty="0">
                <a:solidFill>
                  <a:srgbClr val="1B121B"/>
                </a:solidFill>
                <a:latin typeface="Microsoft Sans Serif"/>
                <a:cs typeface="Microsoft Sans Serif"/>
              </a:rPr>
              <a:t>formula</a:t>
            </a:r>
            <a:r>
              <a:rPr lang="en-US" sz="2200" spc="-60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114" dirty="0">
                <a:solidFill>
                  <a:srgbClr val="1B121B"/>
                </a:solidFill>
                <a:latin typeface="Microsoft Sans Serif"/>
                <a:cs typeface="Microsoft Sans Serif"/>
              </a:rPr>
              <a:t>for</a:t>
            </a:r>
            <a:r>
              <a:rPr lang="en-US" sz="2200" spc="-5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80" dirty="0">
                <a:solidFill>
                  <a:srgbClr val="1B121B"/>
                </a:solidFill>
                <a:latin typeface="Microsoft Sans Serif"/>
                <a:cs typeface="Microsoft Sans Serif"/>
              </a:rPr>
              <a:t>new</a:t>
            </a:r>
            <a:r>
              <a:rPr lang="en-US" sz="2200" spc="-55" dirty="0">
                <a:solidFill>
                  <a:srgbClr val="1B121B"/>
                </a:solidFill>
                <a:latin typeface="Microsoft Sans Serif"/>
                <a:cs typeface="Microsoft Sans Serif"/>
              </a:rPr>
              <a:t> </a:t>
            </a:r>
            <a:r>
              <a:rPr lang="en-US" sz="2200" spc="130" dirty="0">
                <a:solidFill>
                  <a:srgbClr val="1B121B"/>
                </a:solidFill>
                <a:latin typeface="Microsoft Sans Serif"/>
                <a:cs typeface="Microsoft Sans Serif"/>
              </a:rPr>
              <a:t>image</a:t>
            </a:r>
            <a:r>
              <a:rPr lang="en-US" sz="2200" spc="-60" dirty="0">
                <a:solidFill>
                  <a:srgbClr val="1B121B"/>
                </a:solidFill>
                <a:latin typeface="Microsoft Sans Serif"/>
                <a:cs typeface="Microsoft Sans Serif"/>
              </a:rPr>
              <a:t> :</a:t>
            </a:r>
            <a:endParaRPr lang="en-US" sz="2200" dirty="0">
              <a:latin typeface="Microsoft Sans Serif"/>
              <a:cs typeface="Microsoft Sans Serif"/>
            </a:endParaRPr>
          </a:p>
          <a:p>
            <a:pPr marL="2649220">
              <a:lnSpc>
                <a:spcPct val="100000"/>
              </a:lnSpc>
              <a:spcBef>
                <a:spcPts val="434"/>
              </a:spcBef>
            </a:pPr>
            <a:r>
              <a:rPr lang="en-US"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O=[i-k] + 1 [only use kernel]</a:t>
            </a:r>
          </a:p>
          <a:p>
            <a:pPr marL="2649220">
              <a:spcBef>
                <a:spcPts val="434"/>
              </a:spcBef>
            </a:pPr>
            <a:r>
              <a:rPr lang="en-US"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O=[i-k]/s +1 [only use kernel and stride] </a:t>
            </a:r>
          </a:p>
          <a:p>
            <a:pPr marL="2649220">
              <a:lnSpc>
                <a:spcPct val="100000"/>
              </a:lnSpc>
              <a:spcBef>
                <a:spcPts val="434"/>
              </a:spcBef>
            </a:pPr>
            <a:r>
              <a:rPr lang="en-US"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O=</a:t>
            </a:r>
            <a:r>
              <a:rPr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[i-k+2p</a:t>
            </a:r>
            <a:r>
              <a:rPr lang="en-US"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]</a:t>
            </a:r>
            <a:r>
              <a:rPr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/s</a:t>
            </a:r>
            <a:r>
              <a:rPr lang="en-US"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+</a:t>
            </a:r>
            <a:r>
              <a:rPr lang="en-US"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1</a:t>
            </a:r>
            <a:endParaRPr sz="2200" dirty="0">
              <a:latin typeface="Trebuchet MS"/>
              <a:cs typeface="Trebuchet MS"/>
            </a:endParaRPr>
          </a:p>
          <a:p>
            <a:pPr marL="2649220" marR="629920">
              <a:lnSpc>
                <a:spcPct val="119300"/>
              </a:lnSpc>
            </a:pPr>
            <a:endParaRPr lang="en-US" sz="2200" b="1" spc="-95" dirty="0">
              <a:solidFill>
                <a:srgbClr val="1B121B"/>
              </a:solidFill>
              <a:latin typeface="Trebuchet MS"/>
              <a:cs typeface="Trebuchet MS"/>
            </a:endParaRPr>
          </a:p>
          <a:p>
            <a:pPr marL="2649220" marR="629920">
              <a:lnSpc>
                <a:spcPct val="119300"/>
              </a:lnSpc>
            </a:pP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50" dirty="0">
                <a:solidFill>
                  <a:srgbClr val="1B121B"/>
                </a:solidFill>
                <a:latin typeface="Trebuchet MS"/>
                <a:cs typeface="Trebuchet MS"/>
              </a:rPr>
              <a:t>=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120" dirty="0">
                <a:solidFill>
                  <a:srgbClr val="1B121B"/>
                </a:solidFill>
                <a:latin typeface="Trebuchet MS"/>
                <a:cs typeface="Trebuchet MS"/>
              </a:rPr>
              <a:t>s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-100" dirty="0">
                <a:solidFill>
                  <a:srgbClr val="1B121B"/>
                </a:solidFill>
                <a:latin typeface="Trebuchet MS"/>
                <a:cs typeface="Trebuchet MS"/>
              </a:rPr>
              <a:t>z</a:t>
            </a:r>
            <a:r>
              <a:rPr sz="2200" b="1" spc="-5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60" dirty="0">
                <a:solidFill>
                  <a:srgbClr val="1B121B"/>
                </a:solidFill>
                <a:latin typeface="Trebuchet MS"/>
                <a:cs typeface="Trebuchet MS"/>
              </a:rPr>
              <a:t>o</a:t>
            </a:r>
            <a:r>
              <a:rPr sz="2200" b="1" spc="-10" dirty="0">
                <a:solidFill>
                  <a:srgbClr val="1B121B"/>
                </a:solidFill>
                <a:latin typeface="Trebuchet MS"/>
                <a:cs typeface="Trebuchet MS"/>
              </a:rPr>
              <a:t>f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60" dirty="0">
                <a:solidFill>
                  <a:srgbClr val="1B121B"/>
                </a:solidFill>
                <a:latin typeface="Trebuchet MS"/>
                <a:cs typeface="Trebuchet MS"/>
              </a:rPr>
              <a:t>n</a:t>
            </a:r>
            <a:r>
              <a:rPr sz="2200" b="1" spc="100" dirty="0">
                <a:solidFill>
                  <a:srgbClr val="1B121B"/>
                </a:solidFill>
                <a:latin typeface="Trebuchet MS"/>
                <a:cs typeface="Trebuchet MS"/>
              </a:rPr>
              <a:t>p</a:t>
            </a:r>
            <a:r>
              <a:rPr sz="2200" b="1" spc="-10" dirty="0">
                <a:solidFill>
                  <a:srgbClr val="1B121B"/>
                </a:solidFill>
                <a:latin typeface="Trebuchet MS"/>
                <a:cs typeface="Trebuchet MS"/>
              </a:rPr>
              <a:t>u</a:t>
            </a:r>
            <a:r>
              <a:rPr sz="2200" b="1" spc="15" dirty="0">
                <a:solidFill>
                  <a:srgbClr val="1B121B"/>
                </a:solidFill>
                <a:latin typeface="Trebuchet MS"/>
                <a:cs typeface="Trebuchet MS"/>
              </a:rPr>
              <a:t>t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165" dirty="0">
                <a:solidFill>
                  <a:srgbClr val="1B121B"/>
                </a:solidFill>
                <a:latin typeface="Trebuchet MS"/>
                <a:cs typeface="Trebuchet MS"/>
              </a:rPr>
              <a:t>m</a:t>
            </a:r>
            <a:r>
              <a:rPr sz="2200" b="1" spc="210" dirty="0">
                <a:solidFill>
                  <a:srgbClr val="1B121B"/>
                </a:solidFill>
                <a:latin typeface="Trebuchet MS"/>
                <a:cs typeface="Trebuchet MS"/>
              </a:rPr>
              <a:t>a</a:t>
            </a:r>
            <a:r>
              <a:rPr sz="2200" b="1" spc="280" dirty="0">
                <a:solidFill>
                  <a:srgbClr val="1B121B"/>
                </a:solidFill>
                <a:latin typeface="Trebuchet MS"/>
                <a:cs typeface="Trebuchet MS"/>
              </a:rPr>
              <a:t>g</a:t>
            </a:r>
            <a:r>
              <a:rPr sz="2200" b="1" spc="-5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260" dirty="0">
                <a:solidFill>
                  <a:srgbClr val="1B121B"/>
                </a:solidFill>
                <a:latin typeface="Trebuchet MS"/>
                <a:cs typeface="Trebuchet MS"/>
              </a:rPr>
              <a:t>,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30" dirty="0">
                <a:solidFill>
                  <a:srgbClr val="1B121B"/>
                </a:solidFill>
                <a:latin typeface="Trebuchet MS"/>
                <a:cs typeface="Trebuchet MS"/>
              </a:rPr>
              <a:t>k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50" dirty="0">
                <a:solidFill>
                  <a:srgbClr val="1B121B"/>
                </a:solidFill>
                <a:latin typeface="Trebuchet MS"/>
                <a:cs typeface="Trebuchet MS"/>
              </a:rPr>
              <a:t>=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120" dirty="0">
                <a:solidFill>
                  <a:srgbClr val="1B121B"/>
                </a:solidFill>
                <a:latin typeface="Trebuchet MS"/>
                <a:cs typeface="Trebuchet MS"/>
              </a:rPr>
              <a:t>s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-100" dirty="0">
                <a:solidFill>
                  <a:srgbClr val="1B121B"/>
                </a:solidFill>
                <a:latin typeface="Trebuchet MS"/>
                <a:cs typeface="Trebuchet MS"/>
              </a:rPr>
              <a:t>z</a:t>
            </a:r>
            <a:r>
              <a:rPr sz="2200" b="1" spc="-5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60" dirty="0">
                <a:solidFill>
                  <a:srgbClr val="1B121B"/>
                </a:solidFill>
                <a:latin typeface="Trebuchet MS"/>
                <a:cs typeface="Trebuchet MS"/>
              </a:rPr>
              <a:t>o</a:t>
            </a:r>
            <a:r>
              <a:rPr sz="2200" b="1" spc="-10" dirty="0">
                <a:solidFill>
                  <a:srgbClr val="1B121B"/>
                </a:solidFill>
                <a:latin typeface="Trebuchet MS"/>
                <a:cs typeface="Trebuchet MS"/>
              </a:rPr>
              <a:t>f  </a:t>
            </a:r>
            <a:r>
              <a:rPr sz="2200" b="1" spc="-35" dirty="0">
                <a:solidFill>
                  <a:srgbClr val="1B121B"/>
                </a:solidFill>
                <a:latin typeface="Trebuchet MS"/>
                <a:cs typeface="Trebuchet MS"/>
              </a:rPr>
              <a:t>k</a:t>
            </a:r>
            <a:r>
              <a:rPr sz="2200" b="1" spc="-10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r>
              <a:rPr sz="2200" b="1" spc="-100" dirty="0">
                <a:solidFill>
                  <a:srgbClr val="1B121B"/>
                </a:solidFill>
                <a:latin typeface="Trebuchet MS"/>
                <a:cs typeface="Trebuchet MS"/>
              </a:rPr>
              <a:t>r</a:t>
            </a:r>
            <a:r>
              <a:rPr sz="2200" b="1" spc="60" dirty="0">
                <a:solidFill>
                  <a:srgbClr val="1B121B"/>
                </a:solidFill>
                <a:latin typeface="Trebuchet MS"/>
                <a:cs typeface="Trebuchet MS"/>
              </a:rPr>
              <a:t>n</a:t>
            </a:r>
            <a:r>
              <a:rPr sz="2200" b="1" spc="-10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r>
              <a:rPr sz="2200" b="1" spc="-85" dirty="0">
                <a:solidFill>
                  <a:srgbClr val="1B121B"/>
                </a:solidFill>
                <a:latin typeface="Trebuchet MS"/>
                <a:cs typeface="Trebuchet MS"/>
              </a:rPr>
              <a:t>l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260" dirty="0">
                <a:solidFill>
                  <a:srgbClr val="1B121B"/>
                </a:solidFill>
                <a:latin typeface="Trebuchet MS"/>
                <a:cs typeface="Trebuchet MS"/>
              </a:rPr>
              <a:t>,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105" dirty="0">
                <a:solidFill>
                  <a:srgbClr val="1B121B"/>
                </a:solidFill>
                <a:latin typeface="Trebuchet MS"/>
                <a:cs typeface="Trebuchet MS"/>
              </a:rPr>
              <a:t>p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50" dirty="0">
                <a:solidFill>
                  <a:srgbClr val="1B121B"/>
                </a:solidFill>
                <a:latin typeface="Trebuchet MS"/>
                <a:cs typeface="Trebuchet MS"/>
              </a:rPr>
              <a:t>=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100" dirty="0">
                <a:solidFill>
                  <a:srgbClr val="1B121B"/>
                </a:solidFill>
                <a:latin typeface="Trebuchet MS"/>
                <a:cs typeface="Trebuchet MS"/>
              </a:rPr>
              <a:t>p</a:t>
            </a:r>
            <a:r>
              <a:rPr sz="2200" b="1" spc="210" dirty="0">
                <a:solidFill>
                  <a:srgbClr val="1B121B"/>
                </a:solidFill>
                <a:latin typeface="Trebuchet MS"/>
                <a:cs typeface="Trebuchet MS"/>
              </a:rPr>
              <a:t>a</a:t>
            </a:r>
            <a:r>
              <a:rPr sz="2200" b="1" spc="105" dirty="0">
                <a:solidFill>
                  <a:srgbClr val="1B121B"/>
                </a:solidFill>
                <a:latin typeface="Trebuchet MS"/>
                <a:cs typeface="Trebuchet MS"/>
              </a:rPr>
              <a:t>dd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60" dirty="0">
                <a:solidFill>
                  <a:srgbClr val="1B121B"/>
                </a:solidFill>
                <a:latin typeface="Trebuchet MS"/>
                <a:cs typeface="Trebuchet MS"/>
              </a:rPr>
              <a:t>n</a:t>
            </a:r>
            <a:r>
              <a:rPr sz="2200" b="1" spc="285" dirty="0">
                <a:solidFill>
                  <a:srgbClr val="1B121B"/>
                </a:solidFill>
                <a:latin typeface="Trebuchet MS"/>
                <a:cs typeface="Trebuchet MS"/>
              </a:rPr>
              <a:t>g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-260" dirty="0">
                <a:solidFill>
                  <a:srgbClr val="1B121B"/>
                </a:solidFill>
                <a:latin typeface="Trebuchet MS"/>
                <a:cs typeface="Trebuchet MS"/>
              </a:rPr>
              <a:t>,</a:t>
            </a:r>
            <a:r>
              <a:rPr sz="2200" b="1" spc="-13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b="1" spc="120" dirty="0">
                <a:solidFill>
                  <a:srgbClr val="1B121B"/>
                </a:solidFill>
                <a:latin typeface="Trebuchet MS"/>
                <a:cs typeface="Trebuchet MS"/>
              </a:rPr>
              <a:t>s</a:t>
            </a:r>
            <a:r>
              <a:rPr sz="2200" b="1" spc="-55" dirty="0">
                <a:solidFill>
                  <a:srgbClr val="1B121B"/>
                </a:solidFill>
                <a:latin typeface="Trebuchet MS"/>
                <a:cs typeface="Trebuchet MS"/>
              </a:rPr>
              <a:t>=</a:t>
            </a:r>
            <a:r>
              <a:rPr sz="2200" b="1" spc="120" dirty="0">
                <a:solidFill>
                  <a:srgbClr val="1B121B"/>
                </a:solidFill>
                <a:latin typeface="Trebuchet MS"/>
                <a:cs typeface="Trebuchet MS"/>
              </a:rPr>
              <a:t>s</a:t>
            </a:r>
            <a:r>
              <a:rPr sz="2200" b="1" spc="10" dirty="0">
                <a:solidFill>
                  <a:srgbClr val="1B121B"/>
                </a:solidFill>
                <a:latin typeface="Trebuchet MS"/>
                <a:cs typeface="Trebuchet MS"/>
              </a:rPr>
              <a:t>t</a:t>
            </a:r>
            <a:r>
              <a:rPr sz="2200" b="1" spc="-100" dirty="0">
                <a:solidFill>
                  <a:srgbClr val="1B121B"/>
                </a:solidFill>
                <a:latin typeface="Trebuchet MS"/>
                <a:cs typeface="Trebuchet MS"/>
              </a:rPr>
              <a:t>r</a:t>
            </a:r>
            <a:r>
              <a:rPr sz="2200" b="1" spc="-95" dirty="0">
                <a:solidFill>
                  <a:srgbClr val="1B121B"/>
                </a:solidFill>
                <a:latin typeface="Trebuchet MS"/>
                <a:cs typeface="Trebuchet MS"/>
              </a:rPr>
              <a:t>i</a:t>
            </a:r>
            <a:r>
              <a:rPr sz="2200" b="1" spc="105" dirty="0">
                <a:solidFill>
                  <a:srgbClr val="1B121B"/>
                </a:solidFill>
                <a:latin typeface="Trebuchet MS"/>
                <a:cs typeface="Trebuchet MS"/>
              </a:rPr>
              <a:t>d</a:t>
            </a:r>
            <a:r>
              <a:rPr sz="2200" b="1" spc="-5" dirty="0">
                <a:solidFill>
                  <a:srgbClr val="1B121B"/>
                </a:solidFill>
                <a:latin typeface="Trebuchet MS"/>
                <a:cs typeface="Trebuchet MS"/>
              </a:rPr>
              <a:t>e</a:t>
            </a:r>
            <a:endParaRPr sz="2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 dirty="0">
              <a:latin typeface="Trebuchet MS"/>
              <a:cs typeface="Trebuchet MS"/>
            </a:endParaRPr>
          </a:p>
          <a:p>
            <a:pPr marL="12700" marR="5080">
              <a:lnSpc>
                <a:spcPct val="114999"/>
              </a:lnSpc>
              <a:spcBef>
                <a:spcPts val="5"/>
              </a:spcBef>
            </a:pPr>
            <a:r>
              <a:rPr sz="2500" spc="-35" dirty="0">
                <a:latin typeface="Verdana"/>
                <a:cs typeface="Verdana"/>
              </a:rPr>
              <a:t>D</a:t>
            </a:r>
            <a:r>
              <a:rPr sz="2500" spc="-60" dirty="0">
                <a:latin typeface="Verdana"/>
                <a:cs typeface="Verdana"/>
              </a:rPr>
              <a:t>u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180" dirty="0">
                <a:latin typeface="Verdana"/>
                <a:cs typeface="Verdana"/>
              </a:rPr>
              <a:t>g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185" dirty="0">
                <a:latin typeface="Verdana"/>
                <a:cs typeface="Verdana"/>
              </a:rPr>
              <a:t>g</a:t>
            </a:r>
            <a:r>
              <a:rPr sz="2500" spc="-250" dirty="0">
                <a:latin typeface="Verdana"/>
                <a:cs typeface="Verdana"/>
              </a:rPr>
              <a:t>,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40" dirty="0">
                <a:latin typeface="Verdana"/>
                <a:cs typeface="Verdana"/>
              </a:rPr>
              <a:t>h</a:t>
            </a:r>
            <a:r>
              <a:rPr sz="2500" spc="-55" dirty="0">
                <a:latin typeface="Verdana"/>
                <a:cs typeface="Verdana"/>
              </a:rPr>
              <a:t>e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v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45" dirty="0">
                <a:latin typeface="Verdana"/>
                <a:cs typeface="Verdana"/>
              </a:rPr>
              <a:t>l</a:t>
            </a:r>
            <a:r>
              <a:rPr sz="2500" spc="-60" dirty="0">
                <a:latin typeface="Verdana"/>
                <a:cs typeface="Verdana"/>
              </a:rPr>
              <a:t>ues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80" dirty="0">
                <a:latin typeface="Verdana"/>
                <a:cs typeface="Verdana"/>
              </a:rPr>
              <a:t>f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40" dirty="0">
                <a:latin typeface="Verdana"/>
                <a:cs typeface="Verdana"/>
              </a:rPr>
              <a:t>h</a:t>
            </a:r>
            <a:r>
              <a:rPr sz="2500" spc="-55" dirty="0">
                <a:latin typeface="Verdana"/>
                <a:cs typeface="Verdana"/>
              </a:rPr>
              <a:t>e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235" dirty="0">
                <a:latin typeface="Verdana"/>
                <a:cs typeface="Verdana"/>
              </a:rPr>
              <a:t>k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45" dirty="0">
                <a:latin typeface="Verdana"/>
                <a:cs typeface="Verdana"/>
              </a:rPr>
              <a:t>l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145" dirty="0">
                <a:latin typeface="Verdana"/>
                <a:cs typeface="Verdana"/>
              </a:rPr>
              <a:t>m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-225" dirty="0">
                <a:latin typeface="Verdana"/>
                <a:cs typeface="Verdana"/>
              </a:rPr>
              <a:t>x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-114" dirty="0">
                <a:latin typeface="Verdana"/>
                <a:cs typeface="Verdana"/>
              </a:rPr>
              <a:t>a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40" dirty="0">
                <a:latin typeface="Verdana"/>
                <a:cs typeface="Verdana"/>
              </a:rPr>
              <a:t>e  </a:t>
            </a:r>
            <a:r>
              <a:rPr sz="2500" spc="-30" dirty="0">
                <a:latin typeface="Verdana"/>
                <a:cs typeface="Verdana"/>
              </a:rPr>
              <a:t>learned </a:t>
            </a:r>
            <a:r>
              <a:rPr sz="2500" spc="-45" dirty="0">
                <a:latin typeface="Verdana"/>
                <a:cs typeface="Verdana"/>
              </a:rPr>
              <a:t>through </a:t>
            </a:r>
            <a:r>
              <a:rPr sz="2500" spc="-55" dirty="0">
                <a:latin typeface="Verdana"/>
                <a:cs typeface="Verdana"/>
              </a:rPr>
              <a:t>backpropagation. </a:t>
            </a:r>
            <a:r>
              <a:rPr sz="2500" spc="-60" dirty="0">
                <a:latin typeface="Verdana"/>
                <a:cs typeface="Verdana"/>
              </a:rPr>
              <a:t>The </a:t>
            </a:r>
            <a:r>
              <a:rPr sz="2500" spc="-55" dirty="0">
                <a:latin typeface="Verdana"/>
                <a:cs typeface="Verdana"/>
              </a:rPr>
              <a:t>network </a:t>
            </a:r>
            <a:r>
              <a:rPr sz="2500" spc="-50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adjusts </a:t>
            </a:r>
            <a:r>
              <a:rPr sz="2500" spc="-40" dirty="0">
                <a:latin typeface="Verdana"/>
                <a:cs typeface="Verdana"/>
              </a:rPr>
              <a:t>these </a:t>
            </a:r>
            <a:r>
              <a:rPr sz="2500" spc="-50" dirty="0">
                <a:latin typeface="Verdana"/>
                <a:cs typeface="Verdana"/>
              </a:rPr>
              <a:t>values </a:t>
            </a:r>
            <a:r>
              <a:rPr sz="2500" spc="30" dirty="0">
                <a:latin typeface="Verdana"/>
                <a:cs typeface="Verdana"/>
              </a:rPr>
              <a:t>to </a:t>
            </a:r>
            <a:r>
              <a:rPr sz="2500" spc="-75" dirty="0">
                <a:latin typeface="Verdana"/>
                <a:cs typeface="Verdana"/>
              </a:rPr>
              <a:t>minimize </a:t>
            </a:r>
            <a:r>
              <a:rPr sz="2500" spc="-20" dirty="0">
                <a:latin typeface="Verdana"/>
                <a:cs typeface="Verdana"/>
              </a:rPr>
              <a:t>the </a:t>
            </a:r>
            <a:r>
              <a:rPr sz="2500" spc="-30" dirty="0">
                <a:latin typeface="Verdana"/>
                <a:cs typeface="Verdana"/>
              </a:rPr>
              <a:t>error </a:t>
            </a:r>
            <a:r>
              <a:rPr sz="2500" spc="-25" dirty="0">
                <a:latin typeface="Verdana"/>
                <a:cs typeface="Verdana"/>
              </a:rPr>
              <a:t>in </a:t>
            </a:r>
            <a:r>
              <a:rPr sz="2500" spc="-20" dirty="0">
                <a:latin typeface="Verdana"/>
                <a:cs typeface="Verdana"/>
              </a:rPr>
              <a:t>the </a:t>
            </a:r>
            <a:r>
              <a:rPr sz="2500" spc="-865" dirty="0">
                <a:latin typeface="Verdana"/>
                <a:cs typeface="Verdana"/>
              </a:rPr>
              <a:t> 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-60" dirty="0">
                <a:latin typeface="Verdana"/>
                <a:cs typeface="Verdana"/>
              </a:rPr>
              <a:t>u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40" dirty="0">
                <a:latin typeface="Verdana"/>
                <a:cs typeface="Verdana"/>
              </a:rPr>
              <a:t>p</a:t>
            </a:r>
            <a:r>
              <a:rPr sz="2500" spc="-60" dirty="0">
                <a:latin typeface="Verdana"/>
                <a:cs typeface="Verdana"/>
              </a:rPr>
              <a:t>u</a:t>
            </a:r>
            <a:r>
              <a:rPr sz="2500" spc="40" dirty="0">
                <a:latin typeface="Verdana"/>
                <a:cs typeface="Verdana"/>
              </a:rPr>
              <a:t>t</a:t>
            </a:r>
            <a:r>
              <a:rPr sz="2500" spc="-270" dirty="0">
                <a:latin typeface="Verdana"/>
                <a:cs typeface="Verdana"/>
              </a:rPr>
              <a:t> </a:t>
            </a:r>
            <a:r>
              <a:rPr sz="2500" spc="40" dirty="0">
                <a:latin typeface="Verdana"/>
                <a:cs typeface="Verdana"/>
              </a:rPr>
              <a:t>p</a:t>
            </a:r>
            <a:r>
              <a:rPr sz="2500" spc="-35" dirty="0">
                <a:latin typeface="Verdana"/>
                <a:cs typeface="Verdana"/>
              </a:rPr>
              <a:t>r</a:t>
            </a:r>
            <a:r>
              <a:rPr sz="2500" spc="-60" dirty="0">
                <a:latin typeface="Verdana"/>
                <a:cs typeface="Verdana"/>
              </a:rPr>
              <a:t>e</a:t>
            </a:r>
            <a:r>
              <a:rPr sz="2500" spc="45" dirty="0">
                <a:latin typeface="Verdana"/>
                <a:cs typeface="Verdana"/>
              </a:rPr>
              <a:t>d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80" dirty="0">
                <a:latin typeface="Verdana"/>
                <a:cs typeface="Verdana"/>
              </a:rPr>
              <a:t>c</a:t>
            </a:r>
            <a:r>
              <a:rPr sz="2500" spc="35" dirty="0">
                <a:latin typeface="Verdana"/>
                <a:cs typeface="Verdana"/>
              </a:rPr>
              <a:t>t</a:t>
            </a:r>
            <a:r>
              <a:rPr sz="2500" spc="-20" dirty="0">
                <a:latin typeface="Verdana"/>
                <a:cs typeface="Verdana"/>
              </a:rPr>
              <a:t>i</a:t>
            </a:r>
            <a:r>
              <a:rPr sz="2500" spc="20" dirty="0">
                <a:latin typeface="Verdana"/>
                <a:cs typeface="Verdana"/>
              </a:rPr>
              <a:t>o</a:t>
            </a:r>
            <a:r>
              <a:rPr sz="2500" spc="-40" dirty="0">
                <a:latin typeface="Verdana"/>
                <a:cs typeface="Verdana"/>
              </a:rPr>
              <a:t>n</a:t>
            </a:r>
            <a:r>
              <a:rPr sz="2500" spc="-65" dirty="0">
                <a:latin typeface="Verdana"/>
                <a:cs typeface="Verdana"/>
              </a:rPr>
              <a:t>s</a:t>
            </a:r>
            <a:r>
              <a:rPr sz="2500" spc="-254" dirty="0">
                <a:latin typeface="Verdana"/>
                <a:cs typeface="Verdana"/>
              </a:rPr>
              <a:t>.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0360" y="1240250"/>
            <a:ext cx="4781549" cy="2000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25064" y="5143500"/>
            <a:ext cx="5114924" cy="2352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3024" y="8143068"/>
            <a:ext cx="66675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3024" y="8562168"/>
            <a:ext cx="66675" cy="666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6000" y="4105103"/>
            <a:ext cx="5895340" cy="463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ReLu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activation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function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nomalisation.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transforms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values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to  </a:t>
            </a:r>
            <a:r>
              <a:rPr sz="2400" spc="26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range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8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>
              <a:latin typeface="Trebuchet MS"/>
              <a:cs typeface="Trebuchet MS"/>
            </a:endParaRPr>
          </a:p>
          <a:p>
            <a:pPr marL="12700" marR="192405">
              <a:lnSpc>
                <a:spcPct val="114599"/>
              </a:lnSpc>
            </a:pP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400" spc="130" dirty="0">
                <a:solidFill>
                  <a:srgbClr val="FFFFFF"/>
                </a:solidFill>
                <a:latin typeface="Trebuchet MS"/>
                <a:cs typeface="Trebuchet MS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decrease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size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convolved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feature </a:t>
            </a:r>
            <a:r>
              <a:rPr sz="2400" spc="250" dirty="0">
                <a:solidFill>
                  <a:srgbClr val="FFFFFF"/>
                </a:solidFill>
                <a:latin typeface="Trebuchet MS"/>
                <a:cs typeface="Trebuchet MS"/>
              </a:rPr>
              <a:t>map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reduce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computational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costs.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Basically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main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dimentionality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reduction.</a:t>
            </a:r>
            <a:endParaRPr sz="2400">
              <a:latin typeface="Trebuchet MS"/>
              <a:cs typeface="Trebuchet MS"/>
            </a:endParaRPr>
          </a:p>
          <a:p>
            <a:pPr marL="530225" marR="2506980" indent="-518159">
              <a:lnSpc>
                <a:spcPct val="114599"/>
              </a:lnSpc>
            </a:pP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Pooling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types:- </a:t>
            </a:r>
            <a:r>
              <a:rPr sz="2400" spc="-7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Trebuchet MS"/>
                <a:cs typeface="Trebuchet MS"/>
              </a:rPr>
              <a:t>max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pooling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pooling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361611"/>
            <a:ext cx="6028055" cy="222567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865"/>
              </a:spcBef>
            </a:pPr>
            <a:r>
              <a:rPr sz="7500" spc="30" dirty="0">
                <a:latin typeface="Arial"/>
                <a:cs typeface="Arial"/>
              </a:rPr>
              <a:t>Relu/</a:t>
            </a:r>
            <a:r>
              <a:rPr sz="7500" spc="-310" dirty="0">
                <a:latin typeface="Arial"/>
                <a:cs typeface="Arial"/>
              </a:rPr>
              <a:t> </a:t>
            </a:r>
            <a:r>
              <a:rPr sz="7500" spc="-25" dirty="0">
                <a:latin typeface="Arial"/>
                <a:cs typeface="Arial"/>
              </a:rPr>
              <a:t>pooling </a:t>
            </a:r>
            <a:r>
              <a:rPr sz="7500" spc="-2070" dirty="0">
                <a:latin typeface="Arial"/>
                <a:cs typeface="Arial"/>
              </a:rPr>
              <a:t> </a:t>
            </a:r>
            <a:r>
              <a:rPr sz="7500" spc="-40" dirty="0">
                <a:latin typeface="Arial"/>
                <a:cs typeface="Arial"/>
              </a:rPr>
              <a:t>Layer</a:t>
            </a:r>
            <a:endParaRPr sz="7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0429" y="2392836"/>
            <a:ext cx="34715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spc="10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3800" b="1" spc="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800" b="1" spc="-140" dirty="0">
                <a:solidFill>
                  <a:srgbClr val="FFFFFF"/>
                </a:solidFill>
                <a:latin typeface="Tahoma"/>
                <a:cs typeface="Tahoma"/>
              </a:rPr>
              <a:t>X</a:t>
            </a:r>
            <a:r>
              <a:rPr sz="3800" b="1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800" b="1" spc="-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800" b="1" spc="20" dirty="0">
                <a:solidFill>
                  <a:srgbClr val="FFFFFF"/>
                </a:solidFill>
                <a:latin typeface="Tahoma"/>
                <a:cs typeface="Tahoma"/>
              </a:rPr>
              <a:t>OOL</a:t>
            </a:r>
            <a:r>
              <a:rPr sz="3800" b="1" spc="-6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800" b="1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800" b="1" spc="-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3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0429" y="3704047"/>
            <a:ext cx="7388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90" dirty="0">
                <a:solidFill>
                  <a:srgbClr val="FFFFFF"/>
                </a:solidFill>
                <a:latin typeface="Verdana"/>
                <a:cs typeface="Verdana"/>
              </a:rPr>
              <a:t>Takes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0" dirty="0">
                <a:solidFill>
                  <a:srgbClr val="FFFFFF"/>
                </a:solidFill>
                <a:latin typeface="Verdana"/>
                <a:cs typeface="Verdana"/>
              </a:rPr>
              <a:t>maximum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value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Verdana"/>
                <a:cs typeface="Verdana"/>
              </a:rPr>
              <a:t>each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20" dirty="0">
                <a:solidFill>
                  <a:srgbClr val="FFFFFF"/>
                </a:solidFill>
                <a:latin typeface="Verdana"/>
                <a:cs typeface="Verdana"/>
              </a:rPr>
              <a:t>window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45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10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0" dirty="0">
                <a:solidFill>
                  <a:srgbClr val="FFFFFF"/>
                </a:solidFill>
                <a:latin typeface="Verdana"/>
                <a:cs typeface="Verdana"/>
              </a:rPr>
              <a:t>input.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2985" y="6716254"/>
            <a:ext cx="452945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b="1" spc="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700" b="1" spc="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37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3700" b="1" spc="-2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3700" b="1" spc="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3700" b="1" spc="-10" dirty="0">
                <a:solidFill>
                  <a:srgbClr val="FFFFFF"/>
                </a:solidFill>
                <a:latin typeface="Tahoma"/>
                <a:cs typeface="Tahoma"/>
              </a:rPr>
              <a:t>GE</a:t>
            </a:r>
            <a:r>
              <a:rPr sz="3700" b="1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700" b="1" spc="-2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3700" b="1" spc="20" dirty="0">
                <a:solidFill>
                  <a:srgbClr val="FFFFFF"/>
                </a:solidFill>
                <a:latin typeface="Tahoma"/>
                <a:cs typeface="Tahoma"/>
              </a:rPr>
              <a:t>OOL</a:t>
            </a:r>
            <a:r>
              <a:rPr sz="3700" b="1" spc="-58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3700" b="1" spc="4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3700" b="1" spc="-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37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42985" y="7968429"/>
            <a:ext cx="8896350" cy="8255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300" b="1" spc="-10" dirty="0">
                <a:solidFill>
                  <a:srgbClr val="FFFFFF"/>
                </a:solidFill>
                <a:latin typeface="Tahoma"/>
                <a:cs typeface="Tahoma"/>
              </a:rPr>
              <a:t>Computes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60" dirty="0">
                <a:solidFill>
                  <a:srgbClr val="FFFFFF"/>
                </a:solidFill>
                <a:latin typeface="Tahoma"/>
                <a:cs typeface="Tahoma"/>
              </a:rPr>
              <a:t>average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2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30" dirty="0">
                <a:solidFill>
                  <a:srgbClr val="FFFFFF"/>
                </a:solidFill>
                <a:latin typeface="Tahoma"/>
                <a:cs typeface="Tahoma"/>
              </a:rPr>
              <a:t>values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60" dirty="0">
                <a:solidFill>
                  <a:srgbClr val="FFFFFF"/>
                </a:solidFill>
                <a:latin typeface="Tahoma"/>
                <a:cs typeface="Tahoma"/>
              </a:rPr>
              <a:t>within</a:t>
            </a:r>
            <a:r>
              <a:rPr sz="2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20" dirty="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85" dirty="0">
                <a:solidFill>
                  <a:srgbClr val="FFFFFF"/>
                </a:solidFill>
                <a:latin typeface="Tahoma"/>
                <a:cs typeface="Tahoma"/>
              </a:rPr>
              <a:t>window.</a:t>
            </a:r>
            <a:endParaRPr sz="2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300" b="1" spc="-15" dirty="0">
                <a:solidFill>
                  <a:srgbClr val="FFFFFF"/>
                </a:solidFill>
                <a:latin typeface="Tahoma"/>
                <a:cs typeface="Tahoma"/>
              </a:rPr>
              <a:t>Provides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7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20" dirty="0">
                <a:solidFill>
                  <a:srgbClr val="FFFFFF"/>
                </a:solidFill>
                <a:latin typeface="Tahoma"/>
                <a:cs typeface="Tahoma"/>
              </a:rPr>
              <a:t>smoother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50" dirty="0">
                <a:solidFill>
                  <a:srgbClr val="FFFFFF"/>
                </a:solidFill>
                <a:latin typeface="Tahoma"/>
                <a:cs typeface="Tahoma"/>
              </a:rPr>
              <a:t>downsampling</a:t>
            </a:r>
            <a:r>
              <a:rPr sz="2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Tahoma"/>
                <a:cs typeface="Tahoma"/>
              </a:rPr>
              <a:t>compared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1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23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110" dirty="0">
                <a:solidFill>
                  <a:srgbClr val="FFFFFF"/>
                </a:solidFill>
                <a:latin typeface="Tahoma"/>
                <a:cs typeface="Tahoma"/>
              </a:rPr>
              <a:t>max</a:t>
            </a:r>
            <a:r>
              <a:rPr sz="23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00" b="1" spc="-30" dirty="0">
                <a:solidFill>
                  <a:srgbClr val="FFFFFF"/>
                </a:solidFill>
                <a:latin typeface="Tahoma"/>
                <a:cs typeface="Tahoma"/>
              </a:rPr>
              <a:t>pooling.</a:t>
            </a:r>
            <a:endParaRPr sz="2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F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6849" y="6252549"/>
            <a:ext cx="9217025" cy="3668395"/>
          </a:xfrm>
          <a:custGeom>
            <a:avLst/>
            <a:gdLst/>
            <a:ahLst/>
            <a:cxnLst/>
            <a:rect l="l" t="t" r="r" b="b"/>
            <a:pathLst>
              <a:path w="9217025" h="3668395">
                <a:moveTo>
                  <a:pt x="8934415" y="3667873"/>
                </a:moveTo>
                <a:lnTo>
                  <a:pt x="285749" y="3667873"/>
                </a:lnTo>
                <a:lnTo>
                  <a:pt x="240778" y="3664313"/>
                </a:lnTo>
                <a:lnTo>
                  <a:pt x="197320" y="3653846"/>
                </a:lnTo>
                <a:lnTo>
                  <a:pt x="156141" y="3636790"/>
                </a:lnTo>
                <a:lnTo>
                  <a:pt x="118010" y="3613462"/>
                </a:lnTo>
                <a:lnTo>
                  <a:pt x="83694" y="3584179"/>
                </a:lnTo>
                <a:lnTo>
                  <a:pt x="54412" y="3549863"/>
                </a:lnTo>
                <a:lnTo>
                  <a:pt x="31083" y="3511732"/>
                </a:lnTo>
                <a:lnTo>
                  <a:pt x="14026" y="3470553"/>
                </a:lnTo>
                <a:lnTo>
                  <a:pt x="3559" y="3427094"/>
                </a:lnTo>
                <a:lnTo>
                  <a:pt x="0" y="3382123"/>
                </a:lnTo>
                <a:lnTo>
                  <a:pt x="0" y="285749"/>
                </a:lnTo>
                <a:lnTo>
                  <a:pt x="3559" y="240779"/>
                </a:lnTo>
                <a:lnTo>
                  <a:pt x="14026" y="197320"/>
                </a:lnTo>
                <a:lnTo>
                  <a:pt x="31083" y="156141"/>
                </a:lnTo>
                <a:lnTo>
                  <a:pt x="54412" y="118010"/>
                </a:lnTo>
                <a:lnTo>
                  <a:pt x="83694" y="83694"/>
                </a:lnTo>
                <a:lnTo>
                  <a:pt x="118010" y="54412"/>
                </a:lnTo>
                <a:lnTo>
                  <a:pt x="156141" y="31083"/>
                </a:lnTo>
                <a:lnTo>
                  <a:pt x="197320" y="14026"/>
                </a:lnTo>
                <a:lnTo>
                  <a:pt x="240778" y="3559"/>
                </a:lnTo>
                <a:lnTo>
                  <a:pt x="285749" y="0"/>
                </a:lnTo>
                <a:lnTo>
                  <a:pt x="8934415" y="0"/>
                </a:lnTo>
                <a:lnTo>
                  <a:pt x="8979386" y="3559"/>
                </a:lnTo>
                <a:lnTo>
                  <a:pt x="9022845" y="14026"/>
                </a:lnTo>
                <a:lnTo>
                  <a:pt x="9064024" y="31083"/>
                </a:lnTo>
                <a:lnTo>
                  <a:pt x="9102155" y="54412"/>
                </a:lnTo>
                <a:lnTo>
                  <a:pt x="9136472" y="83694"/>
                </a:lnTo>
                <a:lnTo>
                  <a:pt x="9165754" y="118010"/>
                </a:lnTo>
                <a:lnTo>
                  <a:pt x="9189082" y="156141"/>
                </a:lnTo>
                <a:lnTo>
                  <a:pt x="9206139" y="197320"/>
                </a:lnTo>
                <a:lnTo>
                  <a:pt x="9216606" y="240779"/>
                </a:lnTo>
                <a:lnTo>
                  <a:pt x="9216606" y="3427094"/>
                </a:lnTo>
                <a:lnTo>
                  <a:pt x="9206139" y="3470553"/>
                </a:lnTo>
                <a:lnTo>
                  <a:pt x="9189082" y="3511732"/>
                </a:lnTo>
                <a:lnTo>
                  <a:pt x="9165754" y="3549863"/>
                </a:lnTo>
                <a:lnTo>
                  <a:pt x="9136472" y="3584179"/>
                </a:lnTo>
                <a:lnTo>
                  <a:pt x="9102155" y="3613462"/>
                </a:lnTo>
                <a:lnTo>
                  <a:pt x="9064024" y="3636790"/>
                </a:lnTo>
                <a:lnTo>
                  <a:pt x="9022845" y="3653846"/>
                </a:lnTo>
                <a:lnTo>
                  <a:pt x="8979386" y="3664313"/>
                </a:lnTo>
                <a:lnTo>
                  <a:pt x="8934415" y="3667873"/>
                </a:lnTo>
                <a:close/>
              </a:path>
            </a:pathLst>
          </a:custGeom>
          <a:solidFill>
            <a:srgbClr val="E2F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4649" y="6448122"/>
            <a:ext cx="8491220" cy="1196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500"/>
              </a:lnSpc>
              <a:spcBef>
                <a:spcPts val="100"/>
              </a:spcBef>
            </a:pP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feature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210" dirty="0">
                <a:solidFill>
                  <a:srgbClr val="1B121B"/>
                </a:solidFill>
                <a:latin typeface="Trebuchet MS"/>
                <a:cs typeface="Trebuchet MS"/>
              </a:rPr>
              <a:t>maps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srgbClr val="1B121B"/>
                </a:solidFill>
                <a:latin typeface="Trebuchet MS"/>
                <a:cs typeface="Trebuchet MS"/>
              </a:rPr>
              <a:t>are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1B121B"/>
                </a:solidFill>
                <a:latin typeface="Trebuchet MS"/>
                <a:cs typeface="Trebuchet MS"/>
              </a:rPr>
              <a:t>flattened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into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245" dirty="0">
                <a:solidFill>
                  <a:srgbClr val="1B121B"/>
                </a:solidFill>
                <a:latin typeface="Trebuchet MS"/>
                <a:cs typeface="Trebuchet MS"/>
              </a:rPr>
              <a:t>a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1B121B"/>
                </a:solidFill>
                <a:latin typeface="Trebuchet MS"/>
                <a:cs typeface="Trebuchet MS"/>
              </a:rPr>
              <a:t>one-dimensional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vector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1B121B"/>
                </a:solidFill>
                <a:latin typeface="Trebuchet MS"/>
                <a:cs typeface="Trebuchet MS"/>
              </a:rPr>
              <a:t>after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convolution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90" dirty="0">
                <a:solidFill>
                  <a:srgbClr val="1B121B"/>
                </a:solidFill>
                <a:latin typeface="Trebuchet MS"/>
                <a:cs typeface="Trebuchet MS"/>
              </a:rPr>
              <a:t>and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95" dirty="0">
                <a:solidFill>
                  <a:srgbClr val="1B121B"/>
                </a:solidFill>
                <a:latin typeface="Trebuchet MS"/>
                <a:cs typeface="Trebuchet MS"/>
              </a:rPr>
              <a:t>pooling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layers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1B121B"/>
                </a:solidFill>
                <a:latin typeface="Trebuchet MS"/>
                <a:cs typeface="Trebuchet MS"/>
              </a:rPr>
              <a:t>so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they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80" dirty="0">
                <a:solidFill>
                  <a:srgbClr val="1B121B"/>
                </a:solidFill>
                <a:latin typeface="Trebuchet MS"/>
                <a:cs typeface="Trebuchet MS"/>
              </a:rPr>
              <a:t>can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1B121B"/>
                </a:solidFill>
                <a:latin typeface="Trebuchet MS"/>
                <a:cs typeface="Trebuchet MS"/>
              </a:rPr>
              <a:t>be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60" dirty="0">
                <a:solidFill>
                  <a:srgbClr val="1B121B"/>
                </a:solidFill>
                <a:latin typeface="Trebuchet MS"/>
                <a:cs typeface="Trebuchet MS"/>
              </a:rPr>
              <a:t>passed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into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245" dirty="0">
                <a:solidFill>
                  <a:srgbClr val="1B121B"/>
                </a:solidFill>
                <a:latin typeface="Trebuchet MS"/>
                <a:cs typeface="Trebuchet MS"/>
              </a:rPr>
              <a:t>a </a:t>
            </a:r>
            <a:r>
              <a:rPr sz="2200" spc="-65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60" dirty="0">
                <a:solidFill>
                  <a:srgbClr val="1B121B"/>
                </a:solidFill>
                <a:latin typeface="Trebuchet MS"/>
                <a:cs typeface="Trebuchet MS"/>
              </a:rPr>
              <a:t>completely</a:t>
            </a:r>
            <a:r>
              <a:rPr sz="2200" spc="-12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30" dirty="0">
                <a:solidFill>
                  <a:srgbClr val="1B121B"/>
                </a:solidFill>
                <a:latin typeface="Trebuchet MS"/>
                <a:cs typeface="Trebuchet MS"/>
              </a:rPr>
              <a:t>linked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35" dirty="0">
                <a:solidFill>
                  <a:srgbClr val="1B121B"/>
                </a:solidFill>
                <a:latin typeface="Trebuchet MS"/>
                <a:cs typeface="Trebuchet MS"/>
              </a:rPr>
              <a:t>layer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20" dirty="0">
                <a:solidFill>
                  <a:srgbClr val="1B121B"/>
                </a:solidFill>
                <a:latin typeface="Trebuchet MS"/>
                <a:cs typeface="Trebuchet MS"/>
              </a:rPr>
              <a:t>for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srgbClr val="1B121B"/>
                </a:solidFill>
                <a:latin typeface="Trebuchet MS"/>
                <a:cs typeface="Trebuchet MS"/>
              </a:rPr>
              <a:t>categorization</a:t>
            </a:r>
            <a:r>
              <a:rPr sz="2200" spc="-12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1B121B"/>
                </a:solidFill>
                <a:latin typeface="Trebuchet MS"/>
                <a:cs typeface="Trebuchet MS"/>
              </a:rPr>
              <a:t>or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regression.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649" y="8010222"/>
            <a:ext cx="871791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sz="2200" spc="50" dirty="0">
                <a:solidFill>
                  <a:srgbClr val="1B121B"/>
                </a:solidFill>
                <a:latin typeface="Trebuchet MS"/>
                <a:cs typeface="Trebuchet MS"/>
              </a:rPr>
              <a:t>The </a:t>
            </a:r>
            <a:r>
              <a:rPr sz="2200" spc="70" dirty="0">
                <a:solidFill>
                  <a:srgbClr val="1B121B"/>
                </a:solidFill>
                <a:latin typeface="Trebuchet MS"/>
                <a:cs typeface="Trebuchet MS"/>
              </a:rPr>
              <a:t>output </a:t>
            </a:r>
            <a:r>
              <a:rPr sz="2200" spc="80" dirty="0">
                <a:solidFill>
                  <a:srgbClr val="1B121B"/>
                </a:solidFill>
                <a:latin typeface="Trebuchet MS"/>
                <a:cs typeface="Trebuchet MS"/>
              </a:rPr>
              <a:t>from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the </a:t>
            </a:r>
            <a:r>
              <a:rPr sz="2200" spc="-30" dirty="0">
                <a:solidFill>
                  <a:srgbClr val="1B121B"/>
                </a:solidFill>
                <a:latin typeface="Trebuchet MS"/>
                <a:cs typeface="Trebuchet MS"/>
              </a:rPr>
              <a:t>fully </a:t>
            </a:r>
            <a:r>
              <a:rPr sz="2200" spc="105" dirty="0">
                <a:solidFill>
                  <a:srgbClr val="1B121B"/>
                </a:solidFill>
                <a:latin typeface="Trebuchet MS"/>
                <a:cs typeface="Trebuchet MS"/>
              </a:rPr>
              <a:t>connected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layers </a:t>
            </a:r>
            <a:r>
              <a:rPr sz="2200" spc="40" dirty="0">
                <a:solidFill>
                  <a:srgbClr val="1B121B"/>
                </a:solidFill>
                <a:latin typeface="Trebuchet MS"/>
                <a:cs typeface="Trebuchet MS"/>
              </a:rPr>
              <a:t>is </a:t>
            </a:r>
            <a:r>
              <a:rPr sz="2200" spc="85" dirty="0">
                <a:solidFill>
                  <a:srgbClr val="1B121B"/>
                </a:solidFill>
                <a:latin typeface="Trebuchet MS"/>
                <a:cs typeface="Trebuchet MS"/>
              </a:rPr>
              <a:t>then </a:t>
            </a:r>
            <a:r>
              <a:rPr sz="2200" spc="60" dirty="0">
                <a:solidFill>
                  <a:srgbClr val="1B121B"/>
                </a:solidFill>
                <a:latin typeface="Trebuchet MS"/>
                <a:cs typeface="Trebuchet MS"/>
              </a:rPr>
              <a:t>fed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into </a:t>
            </a:r>
            <a:r>
              <a:rPr sz="2200" spc="245" dirty="0">
                <a:solidFill>
                  <a:srgbClr val="1B121B"/>
                </a:solidFill>
                <a:latin typeface="Trebuchet MS"/>
                <a:cs typeface="Trebuchet MS"/>
              </a:rPr>
              <a:t>a </a:t>
            </a:r>
            <a:r>
              <a:rPr sz="2200" spc="25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0" dirty="0">
                <a:solidFill>
                  <a:srgbClr val="1B121B"/>
                </a:solidFill>
                <a:latin typeface="Trebuchet MS"/>
                <a:cs typeface="Trebuchet MS"/>
              </a:rPr>
              <a:t>logistic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function </a:t>
            </a:r>
            <a:r>
              <a:rPr sz="2200" spc="20" dirty="0">
                <a:solidFill>
                  <a:srgbClr val="1B121B"/>
                </a:solidFill>
                <a:latin typeface="Trebuchet MS"/>
                <a:cs typeface="Trebuchet MS"/>
              </a:rPr>
              <a:t>for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classification </a:t>
            </a:r>
            <a:r>
              <a:rPr sz="2200" spc="114" dirty="0">
                <a:solidFill>
                  <a:srgbClr val="1B121B"/>
                </a:solidFill>
                <a:latin typeface="Trebuchet MS"/>
                <a:cs typeface="Trebuchet MS"/>
              </a:rPr>
              <a:t>tasks </a:t>
            </a:r>
            <a:r>
              <a:rPr sz="2200" spc="-35" dirty="0">
                <a:solidFill>
                  <a:srgbClr val="1B121B"/>
                </a:solidFill>
                <a:latin typeface="Trebuchet MS"/>
                <a:cs typeface="Trebuchet MS"/>
              </a:rPr>
              <a:t>like </a:t>
            </a:r>
            <a:r>
              <a:rPr sz="2200" spc="120" dirty="0">
                <a:solidFill>
                  <a:srgbClr val="1B121B"/>
                </a:solidFill>
                <a:latin typeface="Trebuchet MS"/>
                <a:cs typeface="Trebuchet MS"/>
              </a:rPr>
              <a:t>sigmoid </a:t>
            </a:r>
            <a:r>
              <a:rPr sz="2200" spc="50" dirty="0">
                <a:solidFill>
                  <a:srgbClr val="1B121B"/>
                </a:solidFill>
                <a:latin typeface="Trebuchet MS"/>
                <a:cs typeface="Trebuchet MS"/>
              </a:rPr>
              <a:t>or </a:t>
            </a:r>
            <a:r>
              <a:rPr sz="2200" spc="105" dirty="0">
                <a:solidFill>
                  <a:srgbClr val="1B121B"/>
                </a:solidFill>
                <a:latin typeface="Trebuchet MS"/>
                <a:cs typeface="Trebuchet MS"/>
              </a:rPr>
              <a:t>softmax </a:t>
            </a:r>
            <a:r>
              <a:rPr sz="2200" spc="11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80" dirty="0">
                <a:solidFill>
                  <a:srgbClr val="1B121B"/>
                </a:solidFill>
                <a:latin typeface="Trebuchet MS"/>
                <a:cs typeface="Trebuchet MS"/>
              </a:rPr>
              <a:t>which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75" dirty="0">
                <a:solidFill>
                  <a:srgbClr val="1B121B"/>
                </a:solidFill>
                <a:latin typeface="Trebuchet MS"/>
                <a:cs typeface="Trebuchet MS"/>
              </a:rPr>
              <a:t>converts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70" dirty="0">
                <a:solidFill>
                  <a:srgbClr val="1B121B"/>
                </a:solidFill>
                <a:latin typeface="Trebuchet MS"/>
                <a:cs typeface="Trebuchet MS"/>
              </a:rPr>
              <a:t>output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1B121B"/>
                </a:solidFill>
                <a:latin typeface="Trebuchet MS"/>
                <a:cs typeface="Trebuchet MS"/>
              </a:rPr>
              <a:t>of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1B121B"/>
                </a:solidFill>
                <a:latin typeface="Trebuchet MS"/>
                <a:cs typeface="Trebuchet MS"/>
              </a:rPr>
              <a:t>each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20" dirty="0">
                <a:solidFill>
                  <a:srgbClr val="1B121B"/>
                </a:solidFill>
                <a:latin typeface="Trebuchet MS"/>
                <a:cs typeface="Trebuchet MS"/>
              </a:rPr>
              <a:t>class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5" dirty="0">
                <a:solidFill>
                  <a:srgbClr val="1B121B"/>
                </a:solidFill>
                <a:latin typeface="Trebuchet MS"/>
                <a:cs typeface="Trebuchet MS"/>
              </a:rPr>
              <a:t>into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6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probability</a:t>
            </a:r>
            <a:r>
              <a:rPr sz="2200" spc="-114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1B121B"/>
                </a:solidFill>
                <a:latin typeface="Trebuchet MS"/>
                <a:cs typeface="Trebuchet MS"/>
              </a:rPr>
              <a:t>score </a:t>
            </a:r>
            <a:r>
              <a:rPr sz="2200" spc="-6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1B121B"/>
                </a:solidFill>
                <a:latin typeface="Trebuchet MS"/>
                <a:cs typeface="Trebuchet MS"/>
              </a:rPr>
              <a:t>of</a:t>
            </a:r>
            <a:r>
              <a:rPr sz="2200" spc="-12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145" dirty="0">
                <a:solidFill>
                  <a:srgbClr val="1B121B"/>
                </a:solidFill>
                <a:latin typeface="Trebuchet MS"/>
                <a:cs typeface="Trebuchet MS"/>
              </a:rPr>
              <a:t>each</a:t>
            </a:r>
            <a:r>
              <a:rPr sz="22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200" spc="55" dirty="0">
                <a:solidFill>
                  <a:srgbClr val="1B121B"/>
                </a:solidFill>
                <a:latin typeface="Trebuchet MS"/>
                <a:cs typeface="Trebuchet MS"/>
              </a:rPr>
              <a:t>class.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6682" y="7514503"/>
            <a:ext cx="6381316" cy="27724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849" y="1180929"/>
            <a:ext cx="10144951" cy="5167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92703" y="882650"/>
            <a:ext cx="5896610" cy="3282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 marR="5080">
              <a:lnSpc>
                <a:spcPts val="8330"/>
              </a:lnSpc>
              <a:spcBef>
                <a:spcPts val="860"/>
              </a:spcBef>
            </a:pPr>
            <a:r>
              <a:rPr sz="7500" spc="-25" dirty="0">
                <a:solidFill>
                  <a:srgbClr val="00991A"/>
                </a:solidFill>
                <a:latin typeface="Trebuchet MS"/>
                <a:cs typeface="Trebuchet MS"/>
              </a:rPr>
              <a:t>FULLY </a:t>
            </a:r>
            <a:r>
              <a:rPr sz="7500" spc="-20" dirty="0">
                <a:solidFill>
                  <a:srgbClr val="00991A"/>
                </a:solidFill>
                <a:latin typeface="Trebuchet MS"/>
                <a:cs typeface="Trebuchet MS"/>
              </a:rPr>
              <a:t> </a:t>
            </a:r>
            <a:r>
              <a:rPr sz="7500" spc="380" dirty="0">
                <a:solidFill>
                  <a:srgbClr val="00991A"/>
                </a:solidFill>
                <a:latin typeface="Trebuchet MS"/>
                <a:cs typeface="Trebuchet MS"/>
              </a:rPr>
              <a:t>CONNECTED  </a:t>
            </a:r>
            <a:r>
              <a:rPr sz="7500" spc="120" dirty="0">
                <a:solidFill>
                  <a:srgbClr val="00991A"/>
                </a:solidFill>
                <a:latin typeface="Trebuchet MS"/>
                <a:cs typeface="Trebuchet MS"/>
              </a:rPr>
              <a:t>LAYER</a:t>
            </a:r>
            <a:endParaRPr sz="7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2703" y="4329631"/>
            <a:ext cx="622554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3117850" algn="l"/>
              </a:tabLst>
            </a:pPr>
            <a:r>
              <a:rPr sz="2400" spc="5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400" spc="-12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1B121B"/>
                </a:solidFill>
                <a:latin typeface="Trebuchet MS"/>
                <a:cs typeface="Trebuchet MS"/>
              </a:rPr>
              <a:t>Fully</a:t>
            </a:r>
            <a:r>
              <a:rPr sz="2400" spc="-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1B121B"/>
                </a:solidFill>
                <a:latin typeface="Trebuchet MS"/>
                <a:cs typeface="Trebuchet MS"/>
              </a:rPr>
              <a:t>Connected	</a:t>
            </a:r>
            <a:r>
              <a:rPr sz="2400" spc="45" dirty="0">
                <a:solidFill>
                  <a:srgbClr val="1B121B"/>
                </a:solidFill>
                <a:latin typeface="Trebuchet MS"/>
                <a:cs typeface="Trebuchet MS"/>
              </a:rPr>
              <a:t>layer </a:t>
            </a:r>
            <a:r>
              <a:rPr sz="2400" spc="114" dirty="0">
                <a:solidFill>
                  <a:srgbClr val="1B121B"/>
                </a:solidFill>
                <a:latin typeface="Trebuchet MS"/>
                <a:cs typeface="Trebuchet MS"/>
              </a:rPr>
              <a:t>consists </a:t>
            </a:r>
            <a:r>
              <a:rPr sz="2400" spc="50" dirty="0">
                <a:solidFill>
                  <a:srgbClr val="1B121B"/>
                </a:solidFill>
                <a:latin typeface="Trebuchet MS"/>
                <a:cs typeface="Trebuchet MS"/>
              </a:rPr>
              <a:t>of </a:t>
            </a:r>
            <a:r>
              <a:rPr sz="2400" spc="75" dirty="0">
                <a:solidFill>
                  <a:srgbClr val="1B121B"/>
                </a:solidFill>
                <a:latin typeface="Trebuchet MS"/>
                <a:cs typeface="Trebuchet MS"/>
              </a:rPr>
              <a:t>the </a:t>
            </a:r>
            <a:r>
              <a:rPr sz="2400" spc="8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1B121B"/>
                </a:solidFill>
                <a:latin typeface="Trebuchet MS"/>
                <a:cs typeface="Trebuchet MS"/>
              </a:rPr>
              <a:t>weights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210" dirty="0">
                <a:solidFill>
                  <a:srgbClr val="1B121B"/>
                </a:solidFill>
                <a:latin typeface="Trebuchet MS"/>
                <a:cs typeface="Trebuchet MS"/>
              </a:rPr>
              <a:t>and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1B121B"/>
                </a:solidFill>
                <a:latin typeface="Trebuchet MS"/>
                <a:cs typeface="Trebuchet MS"/>
              </a:rPr>
              <a:t>biases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1B121B"/>
                </a:solidFill>
                <a:latin typeface="Trebuchet MS"/>
                <a:cs typeface="Trebuchet MS"/>
              </a:rPr>
              <a:t>along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1B121B"/>
                </a:solidFill>
                <a:latin typeface="Trebuchet MS"/>
                <a:cs typeface="Trebuchet MS"/>
              </a:rPr>
              <a:t>with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14" dirty="0">
                <a:solidFill>
                  <a:srgbClr val="1B121B"/>
                </a:solidFill>
                <a:latin typeface="Trebuchet MS"/>
                <a:cs typeface="Trebuchet MS"/>
              </a:rPr>
              <a:t>neurons </a:t>
            </a:r>
            <a:r>
              <a:rPr sz="2400" spc="-70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210" dirty="0">
                <a:solidFill>
                  <a:srgbClr val="1B121B"/>
                </a:solidFill>
                <a:latin typeface="Trebuchet MS"/>
                <a:cs typeface="Trebuchet MS"/>
              </a:rPr>
              <a:t>and </a:t>
            </a:r>
            <a:r>
              <a:rPr sz="2400" spc="40" dirty="0">
                <a:solidFill>
                  <a:srgbClr val="1B121B"/>
                </a:solidFill>
                <a:latin typeface="Trebuchet MS"/>
                <a:cs typeface="Trebuchet MS"/>
              </a:rPr>
              <a:t>is </a:t>
            </a:r>
            <a:r>
              <a:rPr sz="2400" spc="130" dirty="0">
                <a:solidFill>
                  <a:srgbClr val="1B121B"/>
                </a:solidFill>
                <a:latin typeface="Trebuchet MS"/>
                <a:cs typeface="Trebuchet MS"/>
              </a:rPr>
              <a:t>used </a:t>
            </a:r>
            <a:r>
              <a:rPr sz="2400" spc="65" dirty="0">
                <a:solidFill>
                  <a:srgbClr val="1B121B"/>
                </a:solidFill>
                <a:latin typeface="Trebuchet MS"/>
                <a:cs typeface="Trebuchet MS"/>
              </a:rPr>
              <a:t>to </a:t>
            </a:r>
            <a:r>
              <a:rPr sz="2400" spc="120" dirty="0">
                <a:solidFill>
                  <a:srgbClr val="1B121B"/>
                </a:solidFill>
                <a:latin typeface="Trebuchet MS"/>
                <a:cs typeface="Trebuchet MS"/>
              </a:rPr>
              <a:t>connect </a:t>
            </a:r>
            <a:r>
              <a:rPr sz="2400" spc="75" dirty="0">
                <a:solidFill>
                  <a:srgbClr val="1B121B"/>
                </a:solidFill>
                <a:latin typeface="Trebuchet MS"/>
                <a:cs typeface="Trebuchet MS"/>
              </a:rPr>
              <a:t>the </a:t>
            </a:r>
            <a:r>
              <a:rPr sz="2400" spc="114" dirty="0">
                <a:solidFill>
                  <a:srgbClr val="1B121B"/>
                </a:solidFill>
                <a:latin typeface="Trebuchet MS"/>
                <a:cs typeface="Trebuchet MS"/>
              </a:rPr>
              <a:t>neurons </a:t>
            </a:r>
            <a:r>
              <a:rPr sz="2400" spc="12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21B"/>
                </a:solidFill>
                <a:latin typeface="Trebuchet MS"/>
                <a:cs typeface="Trebuchet MS"/>
              </a:rPr>
              <a:t>between </a:t>
            </a:r>
            <a:r>
              <a:rPr sz="2400" spc="55" dirty="0">
                <a:solidFill>
                  <a:srgbClr val="1B121B"/>
                </a:solidFill>
                <a:latin typeface="Trebuchet MS"/>
                <a:cs typeface="Trebuchet MS"/>
              </a:rPr>
              <a:t>two </a:t>
            </a:r>
            <a:r>
              <a:rPr sz="2400" spc="30" dirty="0">
                <a:solidFill>
                  <a:srgbClr val="1B121B"/>
                </a:solidFill>
                <a:latin typeface="Trebuchet MS"/>
                <a:cs typeface="Trebuchet MS"/>
              </a:rPr>
              <a:t>different </a:t>
            </a:r>
            <a:r>
              <a:rPr sz="2400" spc="15" dirty="0">
                <a:solidFill>
                  <a:srgbClr val="1B121B"/>
                </a:solidFill>
                <a:latin typeface="Trebuchet MS"/>
                <a:cs typeface="Trebuchet MS"/>
              </a:rPr>
              <a:t>layers. </a:t>
            </a:r>
            <a:r>
              <a:rPr sz="2400" spc="80" dirty="0">
                <a:solidFill>
                  <a:srgbClr val="1B121B"/>
                </a:solidFill>
                <a:latin typeface="Trebuchet MS"/>
                <a:cs typeface="Trebuchet MS"/>
              </a:rPr>
              <a:t>These </a:t>
            </a:r>
            <a:r>
              <a:rPr sz="2400" spc="65" dirty="0">
                <a:solidFill>
                  <a:srgbClr val="1B121B"/>
                </a:solidFill>
                <a:latin typeface="Trebuchet MS"/>
                <a:cs typeface="Trebuchet MS"/>
              </a:rPr>
              <a:t>layers </a:t>
            </a:r>
            <a:r>
              <a:rPr sz="2400" spc="-71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1B121B"/>
                </a:solidFill>
                <a:latin typeface="Trebuchet MS"/>
                <a:cs typeface="Trebuchet MS"/>
              </a:rPr>
              <a:t>are</a:t>
            </a:r>
            <a:r>
              <a:rPr sz="2400" spc="-1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B121B"/>
                </a:solidFill>
                <a:latin typeface="Trebuchet MS"/>
                <a:cs typeface="Trebuchet MS"/>
              </a:rPr>
              <a:t>usually</a:t>
            </a:r>
            <a:r>
              <a:rPr sz="2400" spc="-1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125" dirty="0">
                <a:solidFill>
                  <a:srgbClr val="1B121B"/>
                </a:solidFill>
                <a:latin typeface="Trebuchet MS"/>
                <a:cs typeface="Trebuchet MS"/>
              </a:rPr>
              <a:t>placed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1B121B"/>
                </a:solidFill>
                <a:latin typeface="Trebuchet MS"/>
                <a:cs typeface="Trebuchet MS"/>
              </a:rPr>
              <a:t>before</a:t>
            </a:r>
            <a:r>
              <a:rPr sz="2400" spc="-1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1B121B"/>
                </a:solidFill>
                <a:latin typeface="Trebuchet MS"/>
                <a:cs typeface="Trebuchet MS"/>
              </a:rPr>
              <a:t>the</a:t>
            </a:r>
            <a:r>
              <a:rPr sz="2400" spc="-145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1B121B"/>
                </a:solidFill>
                <a:latin typeface="Trebuchet MS"/>
                <a:cs typeface="Trebuchet MS"/>
              </a:rPr>
              <a:t>output</a:t>
            </a:r>
            <a:r>
              <a:rPr sz="2400" spc="-14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1B121B"/>
                </a:solidFill>
                <a:latin typeface="Trebuchet MS"/>
                <a:cs typeface="Trebuchet MS"/>
              </a:rPr>
              <a:t>layer </a:t>
            </a:r>
            <a:r>
              <a:rPr sz="2400" spc="5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210" dirty="0">
                <a:solidFill>
                  <a:srgbClr val="1B121B"/>
                </a:solidFill>
                <a:latin typeface="Trebuchet MS"/>
                <a:cs typeface="Trebuchet MS"/>
              </a:rPr>
              <a:t>and </a:t>
            </a:r>
            <a:r>
              <a:rPr sz="2400" spc="90" dirty="0">
                <a:solidFill>
                  <a:srgbClr val="1B121B"/>
                </a:solidFill>
                <a:latin typeface="Trebuchet MS"/>
                <a:cs typeface="Trebuchet MS"/>
              </a:rPr>
              <a:t>form </a:t>
            </a:r>
            <a:r>
              <a:rPr sz="2400" spc="75" dirty="0">
                <a:solidFill>
                  <a:srgbClr val="1B121B"/>
                </a:solidFill>
                <a:latin typeface="Trebuchet MS"/>
                <a:cs typeface="Trebuchet MS"/>
              </a:rPr>
              <a:t>the </a:t>
            </a:r>
            <a:r>
              <a:rPr sz="2400" spc="80" dirty="0">
                <a:solidFill>
                  <a:srgbClr val="1B121B"/>
                </a:solidFill>
                <a:latin typeface="Trebuchet MS"/>
                <a:cs typeface="Trebuchet MS"/>
              </a:rPr>
              <a:t>last </a:t>
            </a:r>
            <a:r>
              <a:rPr sz="2400" spc="15" dirty="0">
                <a:solidFill>
                  <a:srgbClr val="1B121B"/>
                </a:solidFill>
                <a:latin typeface="Trebuchet MS"/>
                <a:cs typeface="Trebuchet MS"/>
              </a:rPr>
              <a:t>few </a:t>
            </a:r>
            <a:r>
              <a:rPr sz="2400" spc="65" dirty="0">
                <a:solidFill>
                  <a:srgbClr val="1B121B"/>
                </a:solidFill>
                <a:latin typeface="Trebuchet MS"/>
                <a:cs typeface="Trebuchet MS"/>
              </a:rPr>
              <a:t>layers </a:t>
            </a:r>
            <a:r>
              <a:rPr sz="2400" spc="50" dirty="0">
                <a:solidFill>
                  <a:srgbClr val="1B121B"/>
                </a:solidFill>
                <a:latin typeface="Trebuchet MS"/>
                <a:cs typeface="Trebuchet MS"/>
              </a:rPr>
              <a:t>of </a:t>
            </a:r>
            <a:r>
              <a:rPr sz="2400" spc="265" dirty="0">
                <a:solidFill>
                  <a:srgbClr val="1B121B"/>
                </a:solidFill>
                <a:latin typeface="Trebuchet MS"/>
                <a:cs typeface="Trebuchet MS"/>
              </a:rPr>
              <a:t>a </a:t>
            </a:r>
            <a:r>
              <a:rPr sz="2400" spc="285" dirty="0">
                <a:solidFill>
                  <a:srgbClr val="1B121B"/>
                </a:solidFill>
                <a:latin typeface="Trebuchet MS"/>
                <a:cs typeface="Trebuchet MS"/>
              </a:rPr>
              <a:t>CNN </a:t>
            </a:r>
            <a:r>
              <a:rPr sz="2400" spc="290" dirty="0">
                <a:solidFill>
                  <a:srgbClr val="1B121B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1B121B"/>
                </a:solidFill>
                <a:latin typeface="Trebuchet MS"/>
                <a:cs typeface="Trebuchet MS"/>
              </a:rPr>
              <a:t>Architecture.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2F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0263" y="2050044"/>
            <a:ext cx="11896724" cy="3619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400" y="460406"/>
            <a:ext cx="99218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635" dirty="0">
                <a:solidFill>
                  <a:srgbClr val="000000"/>
                </a:solidFill>
              </a:rPr>
              <a:t>T</a:t>
            </a:r>
            <a:r>
              <a:rPr sz="7000" spc="-675" dirty="0">
                <a:solidFill>
                  <a:srgbClr val="000000"/>
                </a:solidFill>
              </a:rPr>
              <a:t>Y</a:t>
            </a:r>
            <a:r>
              <a:rPr sz="7000" spc="-570" dirty="0">
                <a:solidFill>
                  <a:srgbClr val="000000"/>
                </a:solidFill>
              </a:rPr>
              <a:t>P</a:t>
            </a:r>
            <a:r>
              <a:rPr sz="7000" spc="-495" dirty="0">
                <a:solidFill>
                  <a:srgbClr val="000000"/>
                </a:solidFill>
              </a:rPr>
              <a:t>E</a:t>
            </a:r>
            <a:r>
              <a:rPr sz="7000" spc="-685" dirty="0">
                <a:solidFill>
                  <a:srgbClr val="000000"/>
                </a:solidFill>
              </a:rPr>
              <a:t>S</a:t>
            </a:r>
            <a:r>
              <a:rPr sz="7000" spc="-745" dirty="0">
                <a:solidFill>
                  <a:srgbClr val="000000"/>
                </a:solidFill>
              </a:rPr>
              <a:t> </a:t>
            </a:r>
            <a:r>
              <a:rPr sz="7000" spc="-515" dirty="0">
                <a:solidFill>
                  <a:srgbClr val="000000"/>
                </a:solidFill>
              </a:rPr>
              <a:t>OF</a:t>
            </a:r>
            <a:r>
              <a:rPr sz="7000" spc="-745" dirty="0">
                <a:solidFill>
                  <a:srgbClr val="000000"/>
                </a:solidFill>
              </a:rPr>
              <a:t> </a:t>
            </a:r>
            <a:r>
              <a:rPr sz="7000" spc="-170" dirty="0">
                <a:solidFill>
                  <a:srgbClr val="000000"/>
                </a:solidFill>
              </a:rPr>
              <a:t>C</a:t>
            </a:r>
            <a:r>
              <a:rPr sz="7000" spc="-455" dirty="0">
                <a:solidFill>
                  <a:srgbClr val="000000"/>
                </a:solidFill>
              </a:rPr>
              <a:t>N</a:t>
            </a:r>
            <a:r>
              <a:rPr sz="7000" spc="-450" dirty="0">
                <a:solidFill>
                  <a:srgbClr val="000000"/>
                </a:solidFill>
              </a:rPr>
              <a:t>N</a:t>
            </a:r>
            <a:r>
              <a:rPr sz="7000" spc="-745" dirty="0">
                <a:solidFill>
                  <a:srgbClr val="000000"/>
                </a:solidFill>
              </a:rPr>
              <a:t> </a:t>
            </a:r>
            <a:r>
              <a:rPr sz="7000" spc="-890" dirty="0">
                <a:solidFill>
                  <a:srgbClr val="000000"/>
                </a:solidFill>
              </a:rPr>
              <a:t>:</a:t>
            </a:r>
            <a:r>
              <a:rPr sz="7000" spc="-745" dirty="0">
                <a:solidFill>
                  <a:srgbClr val="000000"/>
                </a:solidFill>
              </a:rPr>
              <a:t> </a:t>
            </a:r>
            <a:r>
              <a:rPr sz="7000" spc="-420" dirty="0">
                <a:solidFill>
                  <a:srgbClr val="000000"/>
                </a:solidFill>
              </a:rPr>
              <a:t>L</a:t>
            </a:r>
            <a:r>
              <a:rPr sz="7000" spc="-495" dirty="0">
                <a:solidFill>
                  <a:srgbClr val="000000"/>
                </a:solidFill>
              </a:rPr>
              <a:t>E</a:t>
            </a:r>
            <a:r>
              <a:rPr sz="7000" spc="-455" dirty="0">
                <a:solidFill>
                  <a:srgbClr val="000000"/>
                </a:solidFill>
              </a:rPr>
              <a:t>N</a:t>
            </a:r>
            <a:r>
              <a:rPr sz="7000" spc="-495" dirty="0">
                <a:solidFill>
                  <a:srgbClr val="000000"/>
                </a:solidFill>
              </a:rPr>
              <a:t>E</a:t>
            </a:r>
            <a:r>
              <a:rPr sz="7000" spc="-630" dirty="0">
                <a:solidFill>
                  <a:srgbClr val="000000"/>
                </a:solidFill>
              </a:rPr>
              <a:t>T</a:t>
            </a:r>
            <a:endParaRPr sz="7000"/>
          </a:p>
        </p:txBody>
      </p:sp>
      <p:sp>
        <p:nvSpPr>
          <p:cNvPr id="5" name="object 5"/>
          <p:cNvSpPr txBox="1"/>
          <p:nvPr/>
        </p:nvSpPr>
        <p:spPr>
          <a:xfrm>
            <a:off x="298663" y="5113051"/>
            <a:ext cx="13809980" cy="313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u="heavy" spc="-2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ARCHITECTURE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Verdana"/>
              <a:cs typeface="Verdana"/>
            </a:endParaRPr>
          </a:p>
          <a:p>
            <a:pPr marL="12700" marR="5080" algn="just">
              <a:lnSpc>
                <a:spcPct val="116100"/>
              </a:lnSpc>
            </a:pPr>
            <a:r>
              <a:rPr sz="2800" spc="-70" dirty="0">
                <a:latin typeface="Verdana"/>
                <a:cs typeface="Verdana"/>
              </a:rPr>
              <a:t>The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65" dirty="0">
                <a:latin typeface="Verdana"/>
                <a:cs typeface="Verdana"/>
              </a:rPr>
              <a:t>network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has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30" dirty="0">
                <a:latin typeface="Verdana"/>
                <a:cs typeface="Verdana"/>
              </a:rPr>
              <a:t>5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layers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with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learnable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parameters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and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hence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named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95" dirty="0">
                <a:latin typeface="Verdana"/>
                <a:cs typeface="Verdana"/>
              </a:rPr>
              <a:t>Lenet-5.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50" dirty="0">
                <a:latin typeface="Verdana"/>
                <a:cs typeface="Verdana"/>
              </a:rPr>
              <a:t>It </a:t>
            </a:r>
            <a:r>
              <a:rPr sz="2800" spc="-97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has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35" dirty="0">
                <a:latin typeface="Verdana"/>
                <a:cs typeface="Verdana"/>
              </a:rPr>
              <a:t>three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sets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of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convolution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55" dirty="0">
                <a:latin typeface="Verdana"/>
                <a:cs typeface="Verdana"/>
              </a:rPr>
              <a:t>layers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with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a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combination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of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average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50" dirty="0">
                <a:latin typeface="Verdana"/>
                <a:cs typeface="Verdana"/>
              </a:rPr>
              <a:t>pooling.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After </a:t>
            </a:r>
            <a:r>
              <a:rPr sz="2800" spc="-97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convolution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40" dirty="0">
                <a:latin typeface="Verdana"/>
                <a:cs typeface="Verdana"/>
              </a:rPr>
              <a:t>and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00" dirty="0">
                <a:latin typeface="Verdana"/>
                <a:cs typeface="Verdana"/>
              </a:rPr>
              <a:t>average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pooling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layers,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we</a:t>
            </a:r>
            <a:r>
              <a:rPr sz="2800" spc="-29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have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two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fully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10" dirty="0">
                <a:latin typeface="Verdana"/>
                <a:cs typeface="Verdana"/>
              </a:rPr>
              <a:t>connected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layers. 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At</a:t>
            </a:r>
            <a:r>
              <a:rPr sz="2800" spc="-300" dirty="0">
                <a:latin typeface="Verdana"/>
                <a:cs typeface="Verdana"/>
              </a:rPr>
              <a:t> </a:t>
            </a:r>
            <a:r>
              <a:rPr sz="2800" spc="-80" dirty="0">
                <a:latin typeface="Verdana"/>
                <a:cs typeface="Verdana"/>
              </a:rPr>
              <a:t>last,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25" dirty="0">
                <a:latin typeface="Verdana"/>
                <a:cs typeface="Verdana"/>
              </a:rPr>
              <a:t>a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85" dirty="0">
                <a:latin typeface="Verdana"/>
                <a:cs typeface="Verdana"/>
              </a:rPr>
              <a:t>Softmax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classifier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which</a:t>
            </a:r>
            <a:r>
              <a:rPr sz="2800" spc="-300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classifies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110" dirty="0">
                <a:latin typeface="Verdana"/>
                <a:cs typeface="Verdana"/>
              </a:rPr>
              <a:t>images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into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respective</a:t>
            </a:r>
            <a:r>
              <a:rPr sz="2800" spc="-295" dirty="0">
                <a:latin typeface="Verdana"/>
                <a:cs typeface="Verdana"/>
              </a:rPr>
              <a:t> </a:t>
            </a:r>
            <a:r>
              <a:rPr sz="2800" spc="-70" dirty="0">
                <a:latin typeface="Verdana"/>
                <a:cs typeface="Verdana"/>
              </a:rPr>
              <a:t>class.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429" y="330200"/>
            <a:ext cx="110553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450" dirty="0">
                <a:latin typeface="Microsoft Sans Serif"/>
                <a:cs typeface="Microsoft Sans Serif"/>
              </a:rPr>
              <a:t>TYPES</a:t>
            </a:r>
            <a:r>
              <a:rPr b="0" spc="-135" dirty="0">
                <a:latin typeface="Microsoft Sans Serif"/>
                <a:cs typeface="Microsoft Sans Serif"/>
              </a:rPr>
              <a:t> </a:t>
            </a:r>
            <a:r>
              <a:rPr b="0" spc="-140" dirty="0">
                <a:latin typeface="Microsoft Sans Serif"/>
                <a:cs typeface="Microsoft Sans Serif"/>
              </a:rPr>
              <a:t>OF</a:t>
            </a:r>
            <a:r>
              <a:rPr b="0" spc="-135" dirty="0">
                <a:latin typeface="Microsoft Sans Serif"/>
                <a:cs typeface="Microsoft Sans Serif"/>
              </a:rPr>
              <a:t> </a:t>
            </a:r>
            <a:r>
              <a:rPr b="0" spc="160" dirty="0">
                <a:latin typeface="Microsoft Sans Serif"/>
                <a:cs typeface="Microsoft Sans Serif"/>
              </a:rPr>
              <a:t>CNN</a:t>
            </a:r>
            <a:r>
              <a:rPr b="0" spc="-135" dirty="0">
                <a:latin typeface="Microsoft Sans Serif"/>
                <a:cs typeface="Microsoft Sans Serif"/>
              </a:rPr>
              <a:t> </a:t>
            </a:r>
            <a:r>
              <a:rPr b="0" spc="-185" dirty="0">
                <a:latin typeface="Microsoft Sans Serif"/>
                <a:cs typeface="Microsoft Sans Serif"/>
              </a:rPr>
              <a:t>:</a:t>
            </a:r>
            <a:r>
              <a:rPr b="0" spc="-135" dirty="0">
                <a:latin typeface="Microsoft Sans Serif"/>
                <a:cs typeface="Microsoft Sans Serif"/>
              </a:rPr>
              <a:t> </a:t>
            </a:r>
            <a:r>
              <a:rPr b="0" spc="-300" dirty="0">
                <a:latin typeface="Microsoft Sans Serif"/>
                <a:cs typeface="Microsoft Sans Serif"/>
              </a:rPr>
              <a:t>ALEXNET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1944600"/>
            <a:ext cx="114300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2859000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3773400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5145000"/>
            <a:ext cx="114300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6059400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6973800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167" y="7431000"/>
            <a:ext cx="114300" cy="1142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2767" y="1712178"/>
            <a:ext cx="5166995" cy="825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 marR="52069">
              <a:lnSpc>
                <a:spcPct val="115399"/>
              </a:lnSpc>
              <a:spcBef>
                <a:spcPts val="100"/>
              </a:spcBef>
            </a:pPr>
            <a:r>
              <a:rPr sz="2600" spc="-3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4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600" spc="-75" dirty="0">
                <a:solidFill>
                  <a:srgbClr val="FFFFFF"/>
                </a:solidFill>
                <a:latin typeface="Verdana"/>
                <a:cs typeface="Verdana"/>
              </a:rPr>
              <a:t>parameters.</a:t>
            </a:r>
            <a:endParaRPr sz="2600">
              <a:latin typeface="Verdana"/>
              <a:cs typeface="Verdana"/>
            </a:endParaRPr>
          </a:p>
          <a:p>
            <a:pPr marL="573405" marR="628650">
              <a:lnSpc>
                <a:spcPct val="115399"/>
              </a:lnSpc>
            </a:pP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RG</a:t>
            </a:r>
            <a:r>
              <a:rPr sz="26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9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573405" marR="269875">
              <a:lnSpc>
                <a:spcPct val="115399"/>
              </a:lnSpc>
            </a:pPr>
            <a:r>
              <a:rPr sz="2600" spc="-3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24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600" spc="-170" dirty="0">
                <a:solidFill>
                  <a:srgbClr val="FFFFFF"/>
                </a:solidFill>
                <a:latin typeface="Verdana"/>
                <a:cs typeface="Verdana"/>
              </a:rPr>
              <a:t>-  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19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573405" marR="5080">
              <a:lnSpc>
                <a:spcPct val="115399"/>
              </a:lnSpc>
            </a:pP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45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nn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600" spc="-85" dirty="0">
                <a:solidFill>
                  <a:srgbClr val="FFFFFF"/>
                </a:solidFill>
                <a:latin typeface="Verdana"/>
                <a:cs typeface="Verdana"/>
              </a:rPr>
              <a:t>layers.</a:t>
            </a:r>
            <a:endParaRPr sz="2600">
              <a:latin typeface="Verdana"/>
              <a:cs typeface="Verdana"/>
            </a:endParaRPr>
          </a:p>
          <a:p>
            <a:pPr marL="573405" marR="43180">
              <a:lnSpc>
                <a:spcPct val="115399"/>
              </a:lnSpc>
            </a:pP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2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  <a:p>
            <a:pPr marL="573405" marR="43180">
              <a:lnSpc>
                <a:spcPct val="115399"/>
              </a:lnSpc>
            </a:pPr>
            <a:r>
              <a:rPr sz="2600" spc="-32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600" spc="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60" dirty="0">
                <a:solidFill>
                  <a:srgbClr val="FFFFFF"/>
                </a:solidFill>
                <a:latin typeface="Verdana"/>
                <a:cs typeface="Verdana"/>
              </a:rPr>
              <a:t>.  </a:t>
            </a: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7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Softmax.</a:t>
            </a:r>
            <a:endParaRPr sz="2600">
              <a:latin typeface="Verdana"/>
              <a:cs typeface="Verdana"/>
            </a:endParaRPr>
          </a:p>
          <a:p>
            <a:pPr marL="12700" marR="64769">
              <a:lnSpc>
                <a:spcPct val="115399"/>
              </a:lnSpc>
            </a:pPr>
            <a:r>
              <a:rPr sz="26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4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15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5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6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600" spc="-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6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6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00" spc="1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2600" spc="-235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2600" spc="-27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600" spc="-105" dirty="0">
                <a:solidFill>
                  <a:srgbClr val="FFFFFF"/>
                </a:solidFill>
                <a:latin typeface="Verdana"/>
                <a:cs typeface="Verdana"/>
              </a:rPr>
              <a:t>3  </a:t>
            </a:r>
            <a:r>
              <a:rPr sz="2600" spc="-20" dirty="0">
                <a:solidFill>
                  <a:srgbClr val="FFFFFF"/>
                </a:solidFill>
                <a:latin typeface="Verdana"/>
                <a:cs typeface="Verdana"/>
              </a:rPr>
              <a:t>million</a:t>
            </a:r>
            <a:endParaRPr sz="2600">
              <a:latin typeface="Verdana"/>
              <a:cs typeface="Verdan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4399" t="32292" r="26114" b="26041"/>
          <a:stretch/>
        </p:blipFill>
        <p:spPr>
          <a:xfrm>
            <a:off x="5774059" y="2363698"/>
            <a:ext cx="12472021" cy="59040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1051</Words>
  <Application>Microsoft Office PowerPoint</Application>
  <PresentationFormat>Custom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Microsoft Sans Serif</vt:lpstr>
      <vt:lpstr>Tahoma</vt:lpstr>
      <vt:lpstr>Times New Roman</vt:lpstr>
      <vt:lpstr>Trebuchet MS</vt:lpstr>
      <vt:lpstr>Verdana</vt:lpstr>
      <vt:lpstr>Office Theme</vt:lpstr>
      <vt:lpstr>CONVOLUTIONAL  NEURAL NETWORK(CNN)</vt:lpstr>
      <vt:lpstr>AGENDA</vt:lpstr>
      <vt:lpstr>WHAT IS CNN</vt:lpstr>
      <vt:lpstr>Layers in CNN</vt:lpstr>
      <vt:lpstr>Convolution : HOW IT WORKS</vt:lpstr>
      <vt:lpstr>Relu/ pooling  Layer</vt:lpstr>
      <vt:lpstr>FULLY  CONNECTED  LAYER</vt:lpstr>
      <vt:lpstr>TYPES OF CNN : LENET</vt:lpstr>
      <vt:lpstr>TYPES OF CNN : ALEXNET</vt:lpstr>
      <vt:lpstr>TYPES OF CNN : VGG16</vt:lpstr>
      <vt:lpstr>TYPES OF CNN: RESNET (Residual Network)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Proposal Business Presentation in Dark Green Green White Abstract Tech Style</dc:title>
  <dc:creator>abhishek kundu</dc:creator>
  <cp:keywords>DAGKAMhC3R0,BAFHt_-_Dzs</cp:keywords>
  <cp:lastModifiedBy>Vaibhav Kundu</cp:lastModifiedBy>
  <cp:revision>6</cp:revision>
  <dcterms:created xsi:type="dcterms:W3CDTF">2024-07-19T07:50:37Z</dcterms:created>
  <dcterms:modified xsi:type="dcterms:W3CDTF">2025-06-14T16:35:51Z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2024-07-19T00:00:00Z</vt:filetime>
  </property>
</Properties>
</file>