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2516" y="801370"/>
            <a:ext cx="372935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4" y="1878304"/>
            <a:ext cx="8075930" cy="3093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28" y="0"/>
            <a:ext cx="9145590" cy="10289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4464" y="2551485"/>
            <a:ext cx="4278663" cy="6333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914398"/>
            <a:ext cx="8382000" cy="59435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5798"/>
            <a:ext cx="9144000" cy="61721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99" y="955546"/>
            <a:ext cx="8153400" cy="59024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838198"/>
            <a:ext cx="7696200" cy="60197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75461"/>
            <a:ext cx="4842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9C007E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35" dirty="0">
                <a:latin typeface="Constantia"/>
                <a:cs typeface="Constantia"/>
              </a:rPr>
              <a:t>N</a:t>
            </a:r>
            <a:r>
              <a:rPr sz="2400" spc="-5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w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ew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embersh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alue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587695"/>
            <a:ext cx="6891020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927100" marR="5080" indent="-915035">
              <a:lnSpc>
                <a:spcPts val="2300"/>
              </a:lnSpc>
              <a:spcBef>
                <a:spcPts val="660"/>
              </a:spcBef>
            </a:pPr>
            <a:r>
              <a:rPr sz="2400" spc="-10" dirty="0">
                <a:latin typeface="Constantia"/>
                <a:cs typeface="Constantia"/>
              </a:rPr>
              <a:t>Step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5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: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Now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continue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process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until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get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same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centroids.</a:t>
            </a:r>
            <a:endParaRPr sz="2400">
              <a:latin typeface="Constantia"/>
              <a:cs typeface="Constant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74850" y="1441450"/>
          <a:ext cx="2577463" cy="3917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5"/>
                <a:gridCol w="671830"/>
                <a:gridCol w="610869"/>
                <a:gridCol w="610869"/>
              </a:tblGrid>
              <a:tr h="5596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C1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C2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9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9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96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9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9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0.1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0.9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98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00073"/>
            <a:ext cx="2933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Fuzzy</a:t>
            </a:r>
            <a:r>
              <a:rPr sz="3600" b="0" spc="-45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C-Means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8925" indent="-274320">
              <a:lnSpc>
                <a:spcPct val="100000"/>
              </a:lnSpc>
              <a:spcBef>
                <a:spcPts val="720"/>
              </a:spcBef>
              <a:buClr>
                <a:srgbClr val="9C007E"/>
              </a:buClr>
              <a:buSzPct val="94230"/>
              <a:buFont typeface="Segoe UI Symbol"/>
              <a:buChar char="⚫"/>
              <a:tabLst>
                <a:tab pos="288925" algn="l"/>
              </a:tabLst>
            </a:pPr>
            <a:r>
              <a:rPr dirty="0"/>
              <a:t>An</a:t>
            </a:r>
            <a:r>
              <a:rPr spc="-25" dirty="0"/>
              <a:t> </a:t>
            </a:r>
            <a:r>
              <a:rPr dirty="0"/>
              <a:t>extension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5" dirty="0"/>
              <a:t>k-means</a:t>
            </a:r>
          </a:p>
          <a:p>
            <a:pPr marL="288925" indent="-274320">
              <a:lnSpc>
                <a:spcPct val="100000"/>
              </a:lnSpc>
              <a:spcBef>
                <a:spcPts val="625"/>
              </a:spcBef>
              <a:buClr>
                <a:srgbClr val="9C007E"/>
              </a:buClr>
              <a:buSzPct val="94230"/>
              <a:buFont typeface="Segoe UI Symbol"/>
              <a:buChar char="⚫"/>
              <a:tabLst>
                <a:tab pos="288925" algn="l"/>
              </a:tabLst>
            </a:pPr>
            <a:r>
              <a:rPr spc="-5" dirty="0"/>
              <a:t>Hierarchical,</a:t>
            </a:r>
            <a:r>
              <a:rPr spc="-10" dirty="0"/>
              <a:t> </a:t>
            </a:r>
            <a:r>
              <a:rPr spc="-5" dirty="0"/>
              <a:t>k-means generates</a:t>
            </a:r>
            <a:r>
              <a:rPr spc="-25" dirty="0"/>
              <a:t> </a:t>
            </a:r>
            <a:r>
              <a:rPr dirty="0"/>
              <a:t>partitions</a:t>
            </a:r>
          </a:p>
          <a:p>
            <a:pPr marL="654685" lvl="1" indent="-247650">
              <a:lnSpc>
                <a:spcPct val="100000"/>
              </a:lnSpc>
              <a:spcBef>
                <a:spcPts val="585"/>
              </a:spcBef>
              <a:buClr>
                <a:srgbClr val="FF388B"/>
              </a:buClr>
              <a:buSzPct val="85416"/>
              <a:buFont typeface="Segoe UI Symbol"/>
              <a:buChar char="⚫"/>
              <a:tabLst>
                <a:tab pos="655320" algn="l"/>
              </a:tabLst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assigned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</a:t>
            </a:r>
            <a:endParaRPr sz="2400">
              <a:latin typeface="Times New Roman"/>
              <a:cs typeface="Times New Roman"/>
            </a:endParaRPr>
          </a:p>
          <a:p>
            <a:pPr marL="288290" marR="5080" indent="-274320">
              <a:lnSpc>
                <a:spcPct val="100000"/>
              </a:lnSpc>
              <a:spcBef>
                <a:spcPts val="615"/>
              </a:spcBef>
              <a:buClr>
                <a:srgbClr val="9C007E"/>
              </a:buClr>
              <a:buSzPct val="94230"/>
              <a:buFont typeface="Segoe UI Symbol"/>
              <a:buChar char="⚫"/>
              <a:tabLst>
                <a:tab pos="288925" algn="l"/>
              </a:tabLst>
            </a:pPr>
            <a:r>
              <a:rPr spc="-5" dirty="0"/>
              <a:t>Fuzzy</a:t>
            </a:r>
            <a:r>
              <a:rPr spc="5" dirty="0"/>
              <a:t> </a:t>
            </a:r>
            <a:r>
              <a:rPr spc="-5" dirty="0"/>
              <a:t>c-means </a:t>
            </a:r>
            <a:r>
              <a:rPr dirty="0"/>
              <a:t>allows</a:t>
            </a:r>
            <a:r>
              <a:rPr spc="-1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dirty="0"/>
              <a:t>points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spc="-5" dirty="0"/>
              <a:t>assigned</a:t>
            </a:r>
            <a:r>
              <a:rPr spc="15" dirty="0"/>
              <a:t> </a:t>
            </a:r>
            <a:r>
              <a:rPr dirty="0"/>
              <a:t>into</a:t>
            </a:r>
            <a:r>
              <a:rPr spc="-5" dirty="0"/>
              <a:t> </a:t>
            </a:r>
            <a:r>
              <a:rPr dirty="0"/>
              <a:t>more </a:t>
            </a:r>
            <a:r>
              <a:rPr spc="-635" dirty="0"/>
              <a:t> </a:t>
            </a:r>
            <a:r>
              <a:rPr dirty="0"/>
              <a:t>than</a:t>
            </a:r>
            <a:r>
              <a:rPr spc="-15" dirty="0"/>
              <a:t> </a:t>
            </a:r>
            <a:r>
              <a:rPr spc="5" dirty="0"/>
              <a:t>one</a:t>
            </a:r>
            <a:r>
              <a:rPr spc="-20" dirty="0"/>
              <a:t> </a:t>
            </a:r>
            <a:r>
              <a:rPr dirty="0"/>
              <a:t>cluster</a:t>
            </a:r>
          </a:p>
          <a:p>
            <a:pPr marL="654685" marR="6350" lvl="1" indent="-247650">
              <a:lnSpc>
                <a:spcPct val="100000"/>
              </a:lnSpc>
              <a:spcBef>
                <a:spcPts val="585"/>
              </a:spcBef>
              <a:buClr>
                <a:srgbClr val="FF388B"/>
              </a:buClr>
              <a:buSzPct val="85416"/>
              <a:buFont typeface="Segoe UI Symbol"/>
              <a:buChar char="⚫"/>
              <a:tabLst>
                <a:tab pos="655320" algn="l"/>
              </a:tabLst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point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degree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membership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(or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probability)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belonging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970" y="162255"/>
            <a:ext cx="3730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388B"/>
                </a:solidFill>
                <a:latin typeface="Calibri"/>
                <a:cs typeface="Calibri"/>
              </a:rPr>
              <a:t>Fuzzy</a:t>
            </a:r>
            <a:r>
              <a:rPr sz="2800" spc="-15" dirty="0">
                <a:solidFill>
                  <a:srgbClr val="FF388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388B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FF388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388B"/>
                </a:solidFill>
                <a:latin typeface="Calibri"/>
                <a:cs typeface="Calibri"/>
              </a:rPr>
              <a:t>Means</a:t>
            </a:r>
            <a:r>
              <a:rPr sz="2800" spc="-20" dirty="0">
                <a:solidFill>
                  <a:srgbClr val="FF388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388B"/>
                </a:solidFill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"/>
            <a:ext cx="9144000" cy="62483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Worked</a:t>
            </a:r>
            <a:r>
              <a:rPr spc="-50" dirty="0"/>
              <a:t> </a:t>
            </a:r>
            <a:r>
              <a:rPr dirty="0"/>
              <a:t>out</a:t>
            </a:r>
            <a:r>
              <a:rPr spc="-5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1909"/>
            <a:ext cx="3647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9C007E"/>
              </a:buClr>
              <a:buSzPct val="9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b="1" i="1" spc="-25" dirty="0">
                <a:latin typeface="Constantia"/>
                <a:cs typeface="Constantia"/>
              </a:rPr>
              <a:t>I</a:t>
            </a:r>
            <a:r>
              <a:rPr sz="2000" b="1" i="1" dirty="0">
                <a:latin typeface="Constantia"/>
                <a:cs typeface="Constantia"/>
              </a:rPr>
              <a:t>np</a:t>
            </a:r>
            <a:r>
              <a:rPr sz="2000" b="1" i="1" spc="-10" dirty="0">
                <a:latin typeface="Constantia"/>
                <a:cs typeface="Constantia"/>
              </a:rPr>
              <a:t>u</a:t>
            </a:r>
            <a:r>
              <a:rPr sz="2000" b="1" i="1" spc="-5" dirty="0">
                <a:latin typeface="Constantia"/>
                <a:cs typeface="Constantia"/>
              </a:rPr>
              <a:t>t</a:t>
            </a:r>
            <a:r>
              <a:rPr sz="2000" b="1" i="1" dirty="0">
                <a:latin typeface="Constantia"/>
                <a:cs typeface="Constantia"/>
              </a:rPr>
              <a:t>: </a:t>
            </a:r>
            <a:r>
              <a:rPr sz="2000" b="1" i="1" spc="3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N</a:t>
            </a:r>
            <a:r>
              <a:rPr sz="2000" spc="-5" dirty="0">
                <a:latin typeface="Constantia"/>
                <a:cs typeface="Constantia"/>
              </a:rPr>
              <a:t>umbe</a:t>
            </a:r>
            <a:r>
              <a:rPr sz="2000" dirty="0">
                <a:latin typeface="Constantia"/>
                <a:cs typeface="Constantia"/>
              </a:rPr>
              <a:t>r</a:t>
            </a:r>
            <a:r>
              <a:rPr sz="2000" spc="-1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Object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 6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0666" y="1311909"/>
            <a:ext cx="2495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onstantia"/>
                <a:cs typeface="Constantia"/>
              </a:rPr>
              <a:t>N</a:t>
            </a:r>
            <a:r>
              <a:rPr sz="2000" spc="-5" dirty="0">
                <a:latin typeface="Constantia"/>
                <a:cs typeface="Constantia"/>
              </a:rPr>
              <a:t>umbe</a:t>
            </a:r>
            <a:r>
              <a:rPr sz="2000" dirty="0">
                <a:latin typeface="Constantia"/>
                <a:cs typeface="Constantia"/>
              </a:rPr>
              <a:t>r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clus</a:t>
            </a:r>
            <a:r>
              <a:rPr sz="2000" spc="-2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ers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 2</a:t>
            </a:r>
            <a:endParaRPr sz="2000">
              <a:latin typeface="Constantia"/>
              <a:cs typeface="Constant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94050" y="1974850"/>
          <a:ext cx="2577463" cy="39178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5"/>
                <a:gridCol w="671830"/>
                <a:gridCol w="610869"/>
                <a:gridCol w="610869"/>
              </a:tblGrid>
              <a:tr h="5596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C1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C2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9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96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96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0.7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0.3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9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96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975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0.2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0.8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761998"/>
            <a:ext cx="8229600" cy="60959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9" y="762000"/>
            <a:ext cx="80772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711" y="1753325"/>
            <a:ext cx="7405824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00" y="1513742"/>
            <a:ext cx="7339678" cy="43444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70050" y="1441450"/>
          <a:ext cx="5716268" cy="4511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2720"/>
                <a:gridCol w="1415415"/>
                <a:gridCol w="1442719"/>
                <a:gridCol w="1415414"/>
              </a:tblGrid>
              <a:tr h="548639">
                <a:tc gridSpan="2">
                  <a:txBody>
                    <a:bodyPr/>
                    <a:lstStyle/>
                    <a:p>
                      <a:pPr marL="83439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Cluster</a:t>
                      </a:r>
                      <a:r>
                        <a:rPr sz="24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3439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Cluster</a:t>
                      </a:r>
                      <a:r>
                        <a:rPr sz="24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7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Datapoint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Distance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Datapoint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Distance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(1,6)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1.40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(1,6)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3.88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(2,5)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1.17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(2,5)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3.32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(3,8)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1.99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(3,8)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2.16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(4,4)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2.64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(4,4)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2.91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(5,7)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2.75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(5,7)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0.28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(6,9)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4.62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(6,9)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2.50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</Words>
  <Application>Microsoft Office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Fuzzy C-Means</vt:lpstr>
      <vt:lpstr>Fuzzy C Means Algorithm</vt:lpstr>
      <vt:lpstr>Worked out Example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1</cp:revision>
  <dcterms:created xsi:type="dcterms:W3CDTF">2022-05-17T04:21:01Z</dcterms:created>
  <dcterms:modified xsi:type="dcterms:W3CDTF">2022-05-17T04:22:13Z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2022-05-17T00:00:00Z</vt:filetime>
  </property>
</Properties>
</file>