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753600" cy="7315200"/>
  <p:notesSz cx="6858000" cy="9144000"/>
  <p:embeddedFontLst>
    <p:embeddedFont>
      <p:font typeface="Muli" panose="020B0604020202020204" charset="0"/>
      <p:regular r:id="rId22"/>
    </p:embeddedFont>
    <p:embeddedFont>
      <p:font typeface="Muli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159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split orient="vert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22960" y="2342092"/>
            <a:ext cx="8107680" cy="142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2"/>
              </a:lnSpc>
            </a:pPr>
            <a:r>
              <a:rPr lang="en-US" sz="4693" b="1">
                <a:solidFill>
                  <a:srgbClr val="1848A0"/>
                </a:solidFill>
                <a:latin typeface="Muli Bold"/>
                <a:ea typeface="Muli Bold"/>
                <a:cs typeface="Muli Bold"/>
                <a:sym typeface="Muli Bold"/>
              </a:rPr>
              <a:t>Patient Health Disease Prediction System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54480" y="4200525"/>
            <a:ext cx="6644640" cy="88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3"/>
              </a:lnSpc>
            </a:pPr>
            <a:r>
              <a:rPr lang="en-US" sz="2986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A Web-Based Healthcare Decision Support System</a:t>
            </a:r>
          </a:p>
        </p:txBody>
      </p:sp>
      <p:sp>
        <p:nvSpPr>
          <p:cNvPr id="4" name="Freeform 4" descr="Modern Geo Semicircle "/>
          <p:cNvSpPr/>
          <p:nvPr/>
        </p:nvSpPr>
        <p:spPr>
          <a:xfrm>
            <a:off x="7939053" y="0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1723552" cy="861776"/>
          </a:xfrm>
          <a:custGeom>
            <a:avLst/>
            <a:gdLst/>
            <a:ahLst/>
            <a:cxnLst/>
            <a:rect l="l" t="t" r="r" b="b"/>
            <a:pathLst>
              <a:path w="1723552" h="861776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6407927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  <p:transition spd="slow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" y="1752600"/>
            <a:ext cx="8595360" cy="325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9"/>
              </a:lnSpc>
            </a:pPr>
            <a:endParaRPr/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Form Fields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Patient Demographics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Vital Signs (Height/Weight/Temperature)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Blood Pressure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Heart Rate</a:t>
            </a:r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Medical Data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Symptoms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Existing Conditions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Lab Results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Family History</a:t>
            </a:r>
          </a:p>
        </p:txBody>
      </p:sp>
      <p:sp>
        <p:nvSpPr>
          <p:cNvPr id="3" name="Freeform 3" descr="Modern Geo Semicircle "/>
          <p:cNvSpPr/>
          <p:nvPr/>
        </p:nvSpPr>
        <p:spPr>
          <a:xfrm>
            <a:off x="7939053" y="0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0"/>
            <a:ext cx="1723552" cy="861776"/>
          </a:xfrm>
          <a:custGeom>
            <a:avLst/>
            <a:gdLst/>
            <a:ahLst/>
            <a:cxnLst/>
            <a:rect l="l" t="t" r="r" b="b"/>
            <a:pathLst>
              <a:path w="1723552" h="861776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79120" y="602510"/>
            <a:ext cx="8595360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3840" b="1">
                <a:solidFill>
                  <a:srgbClr val="1848A0"/>
                </a:solidFill>
                <a:latin typeface="Muli Bold"/>
                <a:ea typeface="Muli Bold"/>
                <a:cs typeface="Muli Bold"/>
                <a:sym typeface="Muli Bold"/>
              </a:rPr>
              <a:t>User Interface - Prediction Form</a:t>
            </a:r>
          </a:p>
        </p:txBody>
      </p:sp>
      <p:sp>
        <p:nvSpPr>
          <p:cNvPr id="6" name="Freeform 6"/>
          <p:cNvSpPr/>
          <p:nvPr/>
        </p:nvSpPr>
        <p:spPr>
          <a:xfrm rot="-10800000">
            <a:off x="0" y="6407927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  <p:transition spd="slow"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" y="602510"/>
            <a:ext cx="8595360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3840" b="1">
                <a:solidFill>
                  <a:srgbClr val="1848A0"/>
                </a:solidFill>
                <a:latin typeface="Muli Bold"/>
                <a:ea typeface="Muli Bold"/>
                <a:cs typeface="Muli Bold"/>
                <a:sym typeface="Muli Bold"/>
              </a:rPr>
              <a:t>User Interface - Results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9120" y="1752600"/>
            <a:ext cx="8595360" cy="325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9"/>
              </a:lnSpc>
            </a:pPr>
            <a:endParaRPr/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Results Display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Primary predicted disease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Confidence percentage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Alternative predictions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Supporting evidence</a:t>
            </a:r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Patient Data Summary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Input parameters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Key metrics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Risk factors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Recommendations</a:t>
            </a:r>
          </a:p>
        </p:txBody>
      </p:sp>
      <p:sp>
        <p:nvSpPr>
          <p:cNvPr id="4" name="Freeform 4" descr="Modern Geo Semicircle "/>
          <p:cNvSpPr/>
          <p:nvPr/>
        </p:nvSpPr>
        <p:spPr>
          <a:xfrm>
            <a:off x="7939053" y="0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1723552" cy="861776"/>
          </a:xfrm>
          <a:custGeom>
            <a:avLst/>
            <a:gdLst/>
            <a:ahLst/>
            <a:cxnLst/>
            <a:rect l="l" t="t" r="r" b="b"/>
            <a:pathLst>
              <a:path w="1723552" h="861776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6407927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  <p:transition spd="slow"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" y="602510"/>
            <a:ext cx="8595360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3840" b="1">
                <a:solidFill>
                  <a:srgbClr val="1848A0"/>
                </a:solidFill>
                <a:latin typeface="Muli Bold"/>
                <a:ea typeface="Muli Bold"/>
                <a:cs typeface="Muli Bold"/>
                <a:sym typeface="Muli Bold"/>
              </a:rPr>
              <a:t>User Interface - History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9120" y="1752600"/>
            <a:ext cx="8595360" cy="325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9"/>
              </a:lnSpc>
            </a:pPr>
            <a:endParaRPr/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History Features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Date/time of prediction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Predicted disease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Confidence score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Patient metrics</a:t>
            </a:r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Functionality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Sortable columns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Filtering options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Export capability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Trend analysis</a:t>
            </a:r>
          </a:p>
        </p:txBody>
      </p:sp>
      <p:sp>
        <p:nvSpPr>
          <p:cNvPr id="4" name="Freeform 4" descr="Modern Geo Semicircle "/>
          <p:cNvSpPr/>
          <p:nvPr/>
        </p:nvSpPr>
        <p:spPr>
          <a:xfrm>
            <a:off x="7939053" y="0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1723552" cy="861776"/>
          </a:xfrm>
          <a:custGeom>
            <a:avLst/>
            <a:gdLst/>
            <a:ahLst/>
            <a:cxnLst/>
            <a:rect l="l" t="t" r="r" b="b"/>
            <a:pathLst>
              <a:path w="1723552" h="861776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6407927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  <p:transition spd="slow"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" y="602510"/>
            <a:ext cx="8595360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3840" b="1">
                <a:solidFill>
                  <a:srgbClr val="1848A0"/>
                </a:solidFill>
                <a:latin typeface="Muli Bold"/>
                <a:ea typeface="Muli Bold"/>
                <a:cs typeface="Muli Bold"/>
                <a:sym typeface="Muli Bold"/>
              </a:rPr>
              <a:t>Security Features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9120" y="1752600"/>
            <a:ext cx="8595360" cy="325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9"/>
              </a:lnSpc>
            </a:pPr>
            <a:endParaRPr/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Authentication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Django user authentication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Password hashing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Session management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Login rate limiting</a:t>
            </a:r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Data Protection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CSRF protection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XSS prevention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SQL injection protection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Encrypted storage</a:t>
            </a:r>
          </a:p>
        </p:txBody>
      </p:sp>
      <p:sp>
        <p:nvSpPr>
          <p:cNvPr id="4" name="Freeform 4" descr="Modern Geo Semicircle "/>
          <p:cNvSpPr/>
          <p:nvPr/>
        </p:nvSpPr>
        <p:spPr>
          <a:xfrm>
            <a:off x="7939053" y="0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1723552" cy="861776"/>
          </a:xfrm>
          <a:custGeom>
            <a:avLst/>
            <a:gdLst/>
            <a:ahLst/>
            <a:cxnLst/>
            <a:rect l="l" t="t" r="r" b="b"/>
            <a:pathLst>
              <a:path w="1723552" h="861776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6407927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  <p:transition spd="slow"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" y="602510"/>
            <a:ext cx="8595360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3840" b="1">
                <a:solidFill>
                  <a:srgbClr val="1848A0"/>
                </a:solidFill>
                <a:latin typeface="Muli Bold"/>
                <a:ea typeface="Muli Bold"/>
                <a:cs typeface="Muli Bold"/>
                <a:sym typeface="Muli Bold"/>
              </a:rPr>
              <a:t>Model Training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9120" y="1752600"/>
            <a:ext cx="8595360" cy="3543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9"/>
              </a:lnSpc>
            </a:pPr>
            <a:endParaRPr/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Training Process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Data splitting (80/20)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Feature scaling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Cross-validation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Hyperparameter tuning</a:t>
            </a:r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Feature Importance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Heart Rate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Blood Pressure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Cholesterol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Symptoms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Family History</a:t>
            </a:r>
          </a:p>
        </p:txBody>
      </p:sp>
      <p:sp>
        <p:nvSpPr>
          <p:cNvPr id="4" name="Freeform 4" descr="Modern Geo Semicircle "/>
          <p:cNvSpPr/>
          <p:nvPr/>
        </p:nvSpPr>
        <p:spPr>
          <a:xfrm>
            <a:off x="7939053" y="0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1723552" cy="861776"/>
          </a:xfrm>
          <a:custGeom>
            <a:avLst/>
            <a:gdLst/>
            <a:ahLst/>
            <a:cxnLst/>
            <a:rect l="l" t="t" r="r" b="b"/>
            <a:pathLst>
              <a:path w="1723552" h="861776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6407927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  <p:transition spd="slow"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" y="602510"/>
            <a:ext cx="8595360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3840" b="1">
                <a:solidFill>
                  <a:srgbClr val="1848A0"/>
                </a:solidFill>
                <a:latin typeface="Muli Bold"/>
                <a:ea typeface="Muli Bold"/>
                <a:cs typeface="Muli Bold"/>
                <a:sym typeface="Muli Bold"/>
              </a:rPr>
              <a:t>Performance Metrics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9120" y="1752600"/>
            <a:ext cx="8595360" cy="297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9"/>
              </a:lnSpc>
            </a:pPr>
            <a:endParaRPr/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Model Evaluation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Training accuracy: 88%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Validation accuracy: 85%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Test accuracy: 86%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AUC-ROC: 0.89</a:t>
            </a:r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Cross-validation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- 5-fold CV scores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Mean accuracy: 0.87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Standard deviation: 0.02</a:t>
            </a:r>
          </a:p>
        </p:txBody>
      </p:sp>
      <p:sp>
        <p:nvSpPr>
          <p:cNvPr id="4" name="Freeform 4" descr="Modern Geo Semicircle "/>
          <p:cNvSpPr/>
          <p:nvPr/>
        </p:nvSpPr>
        <p:spPr>
          <a:xfrm>
            <a:off x="7939053" y="0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1723552" cy="861776"/>
          </a:xfrm>
          <a:custGeom>
            <a:avLst/>
            <a:gdLst/>
            <a:ahLst/>
            <a:cxnLst/>
            <a:rect l="l" t="t" r="r" b="b"/>
            <a:pathLst>
              <a:path w="1723552" h="861776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6407927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  <p:transition spd="slow"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" y="602510"/>
            <a:ext cx="8595360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3840" b="1">
                <a:solidFill>
                  <a:srgbClr val="1848A0"/>
                </a:solidFill>
                <a:latin typeface="Muli Bold"/>
                <a:ea typeface="Muli Bold"/>
                <a:cs typeface="Muli Bold"/>
                <a:sym typeface="Muli Bold"/>
              </a:rPr>
              <a:t>Testing Strategy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9120" y="1752600"/>
            <a:ext cx="8595360" cy="325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9"/>
              </a:lnSpc>
            </a:pPr>
            <a:endParaRPr/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Test Coverage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Unit tests for models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Integration tests for views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Form validation tests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API endpoint tests</a:t>
            </a:r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Quality Assurance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Automated testing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Code reviews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Performance monitoring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Security scanning</a:t>
            </a:r>
          </a:p>
        </p:txBody>
      </p:sp>
      <p:sp>
        <p:nvSpPr>
          <p:cNvPr id="4" name="Freeform 4" descr="Modern Geo Semicircle "/>
          <p:cNvSpPr/>
          <p:nvPr/>
        </p:nvSpPr>
        <p:spPr>
          <a:xfrm>
            <a:off x="7939053" y="0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1723552" cy="861776"/>
          </a:xfrm>
          <a:custGeom>
            <a:avLst/>
            <a:gdLst/>
            <a:ahLst/>
            <a:cxnLst/>
            <a:rect l="l" t="t" r="r" b="b"/>
            <a:pathLst>
              <a:path w="1723552" h="861776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6407927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  <p:transition spd="slow"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" y="602510"/>
            <a:ext cx="8595360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3840" b="1">
                <a:solidFill>
                  <a:srgbClr val="1848A0"/>
                </a:solidFill>
                <a:latin typeface="Muli Bold"/>
                <a:ea typeface="Muli Bold"/>
                <a:cs typeface="Muli Bold"/>
                <a:sym typeface="Muli Bold"/>
              </a:rPr>
              <a:t>Deployment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9120" y="1752600"/>
            <a:ext cx="8595360" cy="325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9"/>
              </a:lnSpc>
            </a:pPr>
            <a:endParaRPr/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Requirements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Python 3.9+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Django 4.0+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SQLite/PostgreSQL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Web server (Nginx/Apache)</a:t>
            </a:r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Configuration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Environment setup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Database initialization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Static files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Security settings</a:t>
            </a:r>
          </a:p>
        </p:txBody>
      </p:sp>
      <p:sp>
        <p:nvSpPr>
          <p:cNvPr id="4" name="Freeform 4" descr="Modern Geo Semicircle "/>
          <p:cNvSpPr/>
          <p:nvPr/>
        </p:nvSpPr>
        <p:spPr>
          <a:xfrm>
            <a:off x="7939053" y="0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1723552" cy="861776"/>
          </a:xfrm>
          <a:custGeom>
            <a:avLst/>
            <a:gdLst/>
            <a:ahLst/>
            <a:cxnLst/>
            <a:rect l="l" t="t" r="r" b="b"/>
            <a:pathLst>
              <a:path w="1723552" h="861776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6407927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  <p:transition spd="slow">
    <p:split orient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" y="602510"/>
            <a:ext cx="8595360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3840" b="1">
                <a:solidFill>
                  <a:srgbClr val="1848A0"/>
                </a:solidFill>
                <a:latin typeface="Muli Bold"/>
                <a:ea typeface="Muli Bold"/>
                <a:cs typeface="Muli Bold"/>
                <a:sym typeface="Muli Bold"/>
              </a:rPr>
              <a:t>Future Enhancements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9120" y="1752600"/>
            <a:ext cx="8595360" cy="325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9"/>
              </a:lnSpc>
            </a:pPr>
            <a:endParaRPr/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Planned Features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Mobile responsive design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REST API endpoints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Additional ML models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Enhanced visualizations</a:t>
            </a:r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Integration Options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EMR systems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Lab systems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Pharmacy systems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Billing systems</a:t>
            </a:r>
          </a:p>
        </p:txBody>
      </p:sp>
      <p:sp>
        <p:nvSpPr>
          <p:cNvPr id="4" name="Freeform 4" descr="Modern Geo Semicircle "/>
          <p:cNvSpPr/>
          <p:nvPr/>
        </p:nvSpPr>
        <p:spPr>
          <a:xfrm>
            <a:off x="7939053" y="0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1723552" cy="861776"/>
          </a:xfrm>
          <a:custGeom>
            <a:avLst/>
            <a:gdLst/>
            <a:ahLst/>
            <a:cxnLst/>
            <a:rect l="l" t="t" r="r" b="b"/>
            <a:pathLst>
              <a:path w="1723552" h="861776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6407927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  <p:transition spd="slow"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" y="602510"/>
            <a:ext cx="8595360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3840" b="1">
                <a:solidFill>
                  <a:srgbClr val="1848A0"/>
                </a:solidFill>
                <a:latin typeface="Muli Bold"/>
                <a:ea typeface="Muli Bold"/>
                <a:cs typeface="Muli Bold"/>
                <a:sym typeface="Muli Bold"/>
              </a:rPr>
              <a:t>Benefits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9120" y="1752600"/>
            <a:ext cx="8595360" cy="325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9"/>
              </a:lnSpc>
            </a:pPr>
            <a:endParaRPr/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Clinical Impact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Faster diagnosis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Evidence-based decisions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Multi-disease detection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Risk assessment</a:t>
            </a:r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Operational Benefits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Efficient workflow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Digital records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Historical tracking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Decision support</a:t>
            </a:r>
          </a:p>
        </p:txBody>
      </p:sp>
      <p:sp>
        <p:nvSpPr>
          <p:cNvPr id="4" name="Freeform 4" descr="Modern Geo Semicircle "/>
          <p:cNvSpPr/>
          <p:nvPr/>
        </p:nvSpPr>
        <p:spPr>
          <a:xfrm>
            <a:off x="7939053" y="0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1723552" cy="861776"/>
          </a:xfrm>
          <a:custGeom>
            <a:avLst/>
            <a:gdLst/>
            <a:ahLst/>
            <a:cxnLst/>
            <a:rect l="l" t="t" r="r" b="b"/>
            <a:pathLst>
              <a:path w="1723552" h="861776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6407927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  <p:transition spd="slow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" y="602510"/>
            <a:ext cx="8595360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3840" b="1">
                <a:solidFill>
                  <a:srgbClr val="1848A0"/>
                </a:solidFill>
                <a:latin typeface="Muli Bold"/>
                <a:ea typeface="Muli Bold"/>
                <a:cs typeface="Muli Bold"/>
                <a:sym typeface="Muli Bold"/>
              </a:rPr>
              <a:t>Project Overview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9120" y="1752600"/>
            <a:ext cx="8595360" cy="325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9"/>
              </a:lnSpc>
            </a:pPr>
            <a:endParaRPr/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Key Components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Web interface for data input and results visualization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Machine learning model for multi-disease prediction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Secure user authentication and data management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Historical tracking of predictions</a:t>
            </a:r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Core Features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Multi-disease classification using ML algorithms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Probability-based confidence scoring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Comprehensive patient data collection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Historical prediction tracking</a:t>
            </a:r>
          </a:p>
        </p:txBody>
      </p:sp>
      <p:sp>
        <p:nvSpPr>
          <p:cNvPr id="4" name="Freeform 4" descr="Modern Geo Semicircle "/>
          <p:cNvSpPr/>
          <p:nvPr/>
        </p:nvSpPr>
        <p:spPr>
          <a:xfrm>
            <a:off x="7939053" y="0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1723552" cy="861776"/>
          </a:xfrm>
          <a:custGeom>
            <a:avLst/>
            <a:gdLst/>
            <a:ahLst/>
            <a:cxnLst/>
            <a:rect l="l" t="t" r="r" b="b"/>
            <a:pathLst>
              <a:path w="1723552" h="861776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6407927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  <p:transition spd="slow"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" y="602510"/>
            <a:ext cx="8595360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3840" b="1">
                <a:solidFill>
                  <a:srgbClr val="1848A0"/>
                </a:solidFill>
                <a:latin typeface="Muli Bold"/>
                <a:ea typeface="Muli Bold"/>
                <a:cs typeface="Muli Bold"/>
                <a:sym typeface="Muli Bold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9120" y="1752600"/>
            <a:ext cx="8595360" cy="325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9"/>
              </a:lnSpc>
            </a:pPr>
            <a:endParaRPr/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Key Achievements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Multi-disease prediction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User-friendly interface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Secure data handling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Historical tracking</a:t>
            </a:r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Future Scope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Model improvements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Feature expansion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Mobile platform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System integration</a:t>
            </a:r>
          </a:p>
        </p:txBody>
      </p:sp>
      <p:sp>
        <p:nvSpPr>
          <p:cNvPr id="4" name="Freeform 4" descr="Modern Geo Semicircle "/>
          <p:cNvSpPr/>
          <p:nvPr/>
        </p:nvSpPr>
        <p:spPr>
          <a:xfrm>
            <a:off x="7939053" y="0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1723552" cy="861776"/>
          </a:xfrm>
          <a:custGeom>
            <a:avLst/>
            <a:gdLst/>
            <a:ahLst/>
            <a:cxnLst/>
            <a:rect l="l" t="t" r="r" b="b"/>
            <a:pathLst>
              <a:path w="1723552" h="861776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6407927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  <p:transition spd="slow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" y="602510"/>
            <a:ext cx="8595360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3840" b="1">
                <a:solidFill>
                  <a:srgbClr val="1848A0"/>
                </a:solidFill>
                <a:latin typeface="Muli Bold"/>
                <a:ea typeface="Muli Bold"/>
                <a:cs typeface="Muli Bold"/>
                <a:sym typeface="Muli Bold"/>
              </a:rPr>
              <a:t>Technology Stack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9120" y="1752600"/>
            <a:ext cx="8595360" cy="443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9"/>
              </a:lnSpc>
            </a:pPr>
            <a:endParaRPr dirty="0"/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 dirty="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Frontend Technologies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 dirty="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HTML5 for document structure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 dirty="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CSS3 for styling and responsive design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 dirty="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JavaScript for client-side interactivity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 dirty="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Bootstrap 5 for responsive UI components</a:t>
            </a:r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 dirty="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Backend Technologies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 dirty="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Django 4.0 web framework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 dirty="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Python 3.9+ for application logic</a:t>
            </a:r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 dirty="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Machine Learning Stack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 dirty="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scikit-learn for ML algorithms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 dirty="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pandas for data manipulation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 dirty="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</a:t>
            </a:r>
            <a:r>
              <a:rPr lang="en-US" sz="1920" dirty="0" err="1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numpy</a:t>
            </a:r>
            <a:r>
              <a:rPr lang="en-US" sz="1920" dirty="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 for numerical operations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 dirty="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matplotlib/seaborn for visualization</a:t>
            </a:r>
          </a:p>
        </p:txBody>
      </p:sp>
      <p:sp>
        <p:nvSpPr>
          <p:cNvPr id="4" name="Freeform 4" descr="Modern Geo Semicircle "/>
          <p:cNvSpPr/>
          <p:nvPr/>
        </p:nvSpPr>
        <p:spPr>
          <a:xfrm>
            <a:off x="7939053" y="0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1723552" cy="861776"/>
          </a:xfrm>
          <a:custGeom>
            <a:avLst/>
            <a:gdLst/>
            <a:ahLst/>
            <a:cxnLst/>
            <a:rect l="l" t="t" r="r" b="b"/>
            <a:pathLst>
              <a:path w="1723552" h="861776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6407927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  <p:transition spd="slow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" y="602510"/>
            <a:ext cx="8595360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3840" b="1">
                <a:solidFill>
                  <a:srgbClr val="1848A0"/>
                </a:solidFill>
                <a:latin typeface="Muli Bold"/>
                <a:ea typeface="Muli Bold"/>
                <a:cs typeface="Muli Bold"/>
                <a:sym typeface="Muli Bold"/>
              </a:rPr>
              <a:t>System Architecture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9120" y="1752600"/>
            <a:ext cx="8595360" cy="325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9"/>
              </a:lnSpc>
            </a:pPr>
            <a:endParaRPr/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Django MVT Architecture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Models: PredictionResult, User, PatientData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Views: Authentication, Prediction, History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Templates: Forms, Results, Dashboard</a:t>
            </a:r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Key Components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Authentication System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Prediction Engine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Data Processing Pipeline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Results Storage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API Layer</a:t>
            </a:r>
          </a:p>
        </p:txBody>
      </p:sp>
      <p:sp>
        <p:nvSpPr>
          <p:cNvPr id="4" name="Freeform 4" descr="Modern Geo Semicircle "/>
          <p:cNvSpPr/>
          <p:nvPr/>
        </p:nvSpPr>
        <p:spPr>
          <a:xfrm>
            <a:off x="7939053" y="0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1723552" cy="861776"/>
          </a:xfrm>
          <a:custGeom>
            <a:avLst/>
            <a:gdLst/>
            <a:ahLst/>
            <a:cxnLst/>
            <a:rect l="l" t="t" r="r" b="b"/>
            <a:pathLst>
              <a:path w="1723552" h="861776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6407927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  <p:transition spd="slow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" y="602510"/>
            <a:ext cx="8595360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3840" b="1">
                <a:solidFill>
                  <a:srgbClr val="1848A0"/>
                </a:solidFill>
                <a:latin typeface="Muli Bold"/>
                <a:ea typeface="Muli Bold"/>
                <a:cs typeface="Muli Bold"/>
                <a:sym typeface="Muli Bold"/>
              </a:rPr>
              <a:t>Key Features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9120" y="1752600"/>
            <a:ext cx="8595360" cy="325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9"/>
              </a:lnSpc>
            </a:pPr>
            <a:endParaRPr/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User Management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Secure registration and login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Password reset capability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Role-based access control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Profile management</a:t>
            </a:r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Prediction System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Real-time disease prediction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Multiple disease detection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Confidence scoring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Recommendation generation</a:t>
            </a:r>
          </a:p>
        </p:txBody>
      </p:sp>
      <p:sp>
        <p:nvSpPr>
          <p:cNvPr id="4" name="Freeform 4" descr="Modern Geo Semicircle "/>
          <p:cNvSpPr/>
          <p:nvPr/>
        </p:nvSpPr>
        <p:spPr>
          <a:xfrm>
            <a:off x="7939053" y="0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1723552" cy="861776"/>
          </a:xfrm>
          <a:custGeom>
            <a:avLst/>
            <a:gdLst/>
            <a:ahLst/>
            <a:cxnLst/>
            <a:rect l="l" t="t" r="r" b="b"/>
            <a:pathLst>
              <a:path w="1723552" h="861776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6407927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  <p:transition spd="slow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" y="602510"/>
            <a:ext cx="8595360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3840" b="1">
                <a:solidFill>
                  <a:srgbClr val="1848A0"/>
                </a:solidFill>
                <a:latin typeface="Muli Bold"/>
                <a:ea typeface="Muli Bold"/>
                <a:cs typeface="Muli Bold"/>
                <a:sym typeface="Muli Bold"/>
              </a:rPr>
              <a:t>Data Collection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9120" y="1752600"/>
            <a:ext cx="8595360" cy="440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9"/>
              </a:lnSpc>
            </a:pPr>
            <a:endParaRPr/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Patient Metrics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Height (cm)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Weight (kg)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Temperature (°C)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Heart Rate (bpm)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Blood Pressure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Cholesterol (mg/dL)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Blood Sugar (mg/dL)</a:t>
            </a:r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Medical Information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Current Symptoms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Existing Conditions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Family History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Laboratory Results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Lifestyle Factors</a:t>
            </a:r>
          </a:p>
        </p:txBody>
      </p:sp>
      <p:sp>
        <p:nvSpPr>
          <p:cNvPr id="4" name="Freeform 4" descr="Modern Geo Semicircle "/>
          <p:cNvSpPr/>
          <p:nvPr/>
        </p:nvSpPr>
        <p:spPr>
          <a:xfrm>
            <a:off x="7939053" y="0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1723552" cy="861776"/>
          </a:xfrm>
          <a:custGeom>
            <a:avLst/>
            <a:gdLst/>
            <a:ahLst/>
            <a:cxnLst/>
            <a:rect l="l" t="t" r="r" b="b"/>
            <a:pathLst>
              <a:path w="1723552" h="861776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6407927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  <p:transition spd="slow"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" y="602510"/>
            <a:ext cx="8595360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3840" b="1">
                <a:solidFill>
                  <a:srgbClr val="1848A0"/>
                </a:solidFill>
                <a:latin typeface="Muli Bold"/>
                <a:ea typeface="Muli Bold"/>
                <a:cs typeface="Muli Bold"/>
                <a:sym typeface="Muli Bold"/>
              </a:rPr>
              <a:t>Data Processing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9120" y="1752600"/>
            <a:ext cx="8595360" cy="3543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9"/>
              </a:lnSpc>
            </a:pPr>
            <a:endParaRPr/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Preprocessing Pipeline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Missing value imputation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Feature scaling with StandardScaler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Categorical encoding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Blood pressure splitting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Feature normalization</a:t>
            </a:r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Data Cleaning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Outlier detection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Data type conversion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Date/time standardization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Invalid value handling</a:t>
            </a:r>
          </a:p>
        </p:txBody>
      </p:sp>
      <p:sp>
        <p:nvSpPr>
          <p:cNvPr id="4" name="Freeform 4" descr="Modern Geo Semicircle "/>
          <p:cNvSpPr/>
          <p:nvPr/>
        </p:nvSpPr>
        <p:spPr>
          <a:xfrm>
            <a:off x="7939053" y="0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1723552" cy="861776"/>
          </a:xfrm>
          <a:custGeom>
            <a:avLst/>
            <a:gdLst/>
            <a:ahLst/>
            <a:cxnLst/>
            <a:rect l="l" t="t" r="r" b="b"/>
            <a:pathLst>
              <a:path w="1723552" h="861776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6407927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  <p:transition spd="slow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" y="602510"/>
            <a:ext cx="8595360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3840" b="1">
                <a:solidFill>
                  <a:srgbClr val="1848A0"/>
                </a:solidFill>
                <a:latin typeface="Muli Bold"/>
                <a:ea typeface="Muli Bold"/>
                <a:cs typeface="Muli Bold"/>
                <a:sym typeface="Muli Bold"/>
              </a:rPr>
              <a:t>Machine Learning Model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9120" y="1752600"/>
            <a:ext cx="8595360" cy="325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9"/>
              </a:lnSpc>
            </a:pPr>
            <a:endParaRPr/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Algorithm Details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Multi-label K-Nearest Neighbors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Correlation-based feature learning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Cross-validation k=5 folds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Feature importance ranking</a:t>
            </a:r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Model Metrics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Accuracy: ~90-95%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Precision: ~90-97%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Recall: ~100%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F1-Score: ~90-100%</a:t>
            </a:r>
          </a:p>
        </p:txBody>
      </p:sp>
      <p:sp>
        <p:nvSpPr>
          <p:cNvPr id="4" name="Freeform 4" descr="Modern Geo Semicircle "/>
          <p:cNvSpPr/>
          <p:nvPr/>
        </p:nvSpPr>
        <p:spPr>
          <a:xfrm>
            <a:off x="7939053" y="0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1723552" cy="861776"/>
          </a:xfrm>
          <a:custGeom>
            <a:avLst/>
            <a:gdLst/>
            <a:ahLst/>
            <a:cxnLst/>
            <a:rect l="l" t="t" r="r" b="b"/>
            <a:pathLst>
              <a:path w="1723552" h="861776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6407927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  <p:transition spd="slow"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" y="602510"/>
            <a:ext cx="8595360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3840" b="1">
                <a:solidFill>
                  <a:srgbClr val="1848A0"/>
                </a:solidFill>
                <a:latin typeface="Muli Bold"/>
                <a:ea typeface="Muli Bold"/>
                <a:cs typeface="Muli Bold"/>
                <a:sym typeface="Muli Bold"/>
              </a:rPr>
              <a:t>User Interface - Home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9120" y="1752600"/>
            <a:ext cx="8595360" cy="325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9"/>
              </a:lnSpc>
            </a:pPr>
            <a:endParaRPr/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Design Elements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Clean medical interface theme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Recent Prediction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Responsive Bootstrap layout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Quick access navigation</a:t>
            </a:r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Components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Login/Register buttons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Welcome message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System description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Help information</a:t>
            </a:r>
          </a:p>
        </p:txBody>
      </p:sp>
      <p:sp>
        <p:nvSpPr>
          <p:cNvPr id="4" name="Freeform 4" descr="Modern Geo Semicircle "/>
          <p:cNvSpPr/>
          <p:nvPr/>
        </p:nvSpPr>
        <p:spPr>
          <a:xfrm>
            <a:off x="7939053" y="0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1723552" cy="861776"/>
          </a:xfrm>
          <a:custGeom>
            <a:avLst/>
            <a:gdLst/>
            <a:ahLst/>
            <a:cxnLst/>
            <a:rect l="l" t="t" r="r" b="b"/>
            <a:pathLst>
              <a:path w="1723552" h="861776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6407927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  <p:transition spd="slow">
    <p:split orient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775</Words>
  <Application>Microsoft Office PowerPoint</Application>
  <PresentationFormat>Custom</PresentationFormat>
  <Paragraphs>238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Muli Bold</vt:lpstr>
      <vt:lpstr>Muli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patient_health_prediction.pptx</dc:title>
  <cp:lastModifiedBy>Vaibhav Kundu</cp:lastModifiedBy>
  <cp:revision>3</cp:revision>
  <dcterms:created xsi:type="dcterms:W3CDTF">2006-08-16T00:00:00Z</dcterms:created>
  <dcterms:modified xsi:type="dcterms:W3CDTF">2024-11-27T11:53:23Z</dcterms:modified>
  <dc:identifier>DAGXnOxVfDI</dc:identifier>
</cp:coreProperties>
</file>