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45"/>
  </p:notesMasterIdLst>
  <p:sldIdLst>
    <p:sldId id="256" r:id="rId3"/>
    <p:sldId id="257" r:id="rId4"/>
    <p:sldId id="258" r:id="rId5"/>
    <p:sldId id="259" r:id="rId6"/>
    <p:sldId id="260" r:id="rId7"/>
    <p:sldId id="261" r:id="rId8"/>
    <p:sldId id="262" r:id="rId9"/>
    <p:sldId id="263" r:id="rId10"/>
    <p:sldId id="294" r:id="rId11"/>
    <p:sldId id="305" r:id="rId12"/>
    <p:sldId id="295" r:id="rId13"/>
    <p:sldId id="296" r:id="rId14"/>
    <p:sldId id="300" r:id="rId15"/>
    <p:sldId id="297" r:id="rId16"/>
    <p:sldId id="298" r:id="rId17"/>
    <p:sldId id="299" r:id="rId18"/>
    <p:sldId id="301" r:id="rId19"/>
    <p:sldId id="302" r:id="rId20"/>
    <p:sldId id="303" r:id="rId21"/>
    <p:sldId id="304" r:id="rId22"/>
    <p:sldId id="315" r:id="rId23"/>
    <p:sldId id="306" r:id="rId24"/>
    <p:sldId id="307" r:id="rId25"/>
    <p:sldId id="308" r:id="rId26"/>
    <p:sldId id="309" r:id="rId27"/>
    <p:sldId id="310" r:id="rId28"/>
    <p:sldId id="311" r:id="rId29"/>
    <p:sldId id="312" r:id="rId30"/>
    <p:sldId id="313" r:id="rId31"/>
    <p:sldId id="314" r:id="rId32"/>
    <p:sldId id="264" r:id="rId33"/>
    <p:sldId id="265" r:id="rId34"/>
    <p:sldId id="266" r:id="rId35"/>
    <p:sldId id="267" r:id="rId36"/>
    <p:sldId id="286" r:id="rId37"/>
    <p:sldId id="287" r:id="rId38"/>
    <p:sldId id="288" r:id="rId39"/>
    <p:sldId id="290" r:id="rId40"/>
    <p:sldId id="291" r:id="rId41"/>
    <p:sldId id="289" r:id="rId42"/>
    <p:sldId id="292" r:id="rId43"/>
    <p:sldId id="28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134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B92E8-7906-404E-AACF-209EEB4842E7}" type="datetimeFigureOut">
              <a:rPr lang="en-US" smtClean="0"/>
              <a:pPr/>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C0094-E042-4144-9A6F-8DE9FCACA9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tLang="en-US" smtClean="0">
              <a:latin typeface="Times" pitchFamily="-112" charset="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BC986FD-49B1-4435-96E5-2CC4F1A20E74}" type="slidenum">
              <a:rPr lang="en-CA" altLang="en-US"/>
              <a:pPr/>
              <a:t>17</a:t>
            </a:fld>
            <a:endParaRPr lang="en-C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C0094-E042-4144-9A6F-8DE9FCACA9F3}"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GraphPoem Project</a:t>
            </a:r>
            <a:endParaRPr lang="en-CA"/>
          </a:p>
        </p:txBody>
      </p:sp>
      <p:sp>
        <p:nvSpPr>
          <p:cNvPr id="6" name="Slide Number Placeholder 5"/>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207883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GraphPoem Project</a:t>
            </a:r>
            <a:endParaRPr lang="en-CA"/>
          </a:p>
        </p:txBody>
      </p:sp>
      <p:sp>
        <p:nvSpPr>
          <p:cNvPr id="6" name="Slide Number Placeholder 5"/>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12625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GraphPoem Project</a:t>
            </a:r>
            <a:endParaRPr lang="en-CA"/>
          </a:p>
        </p:txBody>
      </p:sp>
      <p:sp>
        <p:nvSpPr>
          <p:cNvPr id="6" name="Slide Number Placeholder 5"/>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3608916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userDrawn="1"/>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4" name="Title 1"/>
          <p:cNvSpPr>
            <a:spLocks noGrp="1"/>
          </p:cNvSpPr>
          <p:nvPr>
            <p:ph type="title"/>
          </p:nvPr>
        </p:nvSpPr>
        <p:spPr>
          <a:xfrm>
            <a:off x="3657600" y="2490787"/>
            <a:ext cx="4648200" cy="1362075"/>
          </a:xfrm>
        </p:spPr>
        <p:txBody>
          <a:bodyPr anchor="t"/>
          <a:lstStyle>
            <a:lvl1pPr algn="r">
              <a:defRPr sz="3200" b="0" cap="none"/>
            </a:lvl1p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US" dirty="0"/>
          </a:p>
        </p:txBody>
      </p:sp>
      <p:sp>
        <p:nvSpPr>
          <p:cNvPr id="5" name="Text Placeholder 2"/>
          <p:cNvSpPr>
            <a:spLocks noGrp="1"/>
          </p:cNvSpPr>
          <p:nvPr>
            <p:ph type="body" idx="1"/>
          </p:nvPr>
        </p:nvSpPr>
        <p:spPr>
          <a:xfrm>
            <a:off x="3657600" y="990600"/>
            <a:ext cx="4648200" cy="1500187"/>
          </a:xfrm>
        </p:spPr>
        <p:txBody>
          <a:bodyPr anchor="b"/>
          <a:lstStyle>
            <a:lvl1pPr marL="0" indent="0" algn="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Content Placeholder 2"/>
          <p:cNvSpPr>
            <a:spLocks noGrp="1"/>
          </p:cNvSpPr>
          <p:nvPr>
            <p:ph idx="1"/>
          </p:nvPr>
        </p:nvSpPr>
        <p:spPr/>
        <p:txBody>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smtClean="0"/>
              <a:t>Click to edit Master text styles</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7" name="Footer Placeholder 6"/>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Footer Placeholder 2"/>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GraphPoem Project</a:t>
            </a:r>
            <a:endParaRPr lang="en-CA"/>
          </a:p>
        </p:txBody>
      </p:sp>
      <p:sp>
        <p:nvSpPr>
          <p:cNvPr id="6" name="Slide Number Placeholder 5"/>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2503882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fr-CA" smtClean="0"/>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smtClean="0"/>
              <a:t>GraphPoem Project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GraphPoem Project</a:t>
            </a:r>
            <a:endParaRPr lang="en-CA"/>
          </a:p>
        </p:txBody>
      </p:sp>
      <p:sp>
        <p:nvSpPr>
          <p:cNvPr id="6" name="Slide Number Placeholder 5"/>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129746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smtClean="0"/>
              <a:t>GraphPoem Project</a:t>
            </a:r>
            <a:endParaRPr lang="en-CA"/>
          </a:p>
        </p:txBody>
      </p:sp>
      <p:sp>
        <p:nvSpPr>
          <p:cNvPr id="7" name="Slide Number Placeholder 6"/>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87868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r>
              <a:rPr lang="en-CA" smtClean="0"/>
              <a:t>GraphPoem Project</a:t>
            </a:r>
            <a:endParaRPr lang="en-CA"/>
          </a:p>
        </p:txBody>
      </p:sp>
      <p:sp>
        <p:nvSpPr>
          <p:cNvPr id="9" name="Slide Number Placeholder 8"/>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270584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r>
              <a:rPr lang="en-CA" smtClean="0"/>
              <a:t>GraphPoem Project</a:t>
            </a:r>
            <a:endParaRPr lang="en-CA"/>
          </a:p>
        </p:txBody>
      </p:sp>
      <p:sp>
        <p:nvSpPr>
          <p:cNvPr id="5" name="Slide Number Placeholder 4"/>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323423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r>
              <a:rPr lang="en-CA" smtClean="0"/>
              <a:t>GraphPoem Project</a:t>
            </a:r>
            <a:endParaRPr lang="en-CA"/>
          </a:p>
        </p:txBody>
      </p:sp>
      <p:sp>
        <p:nvSpPr>
          <p:cNvPr id="4" name="Slide Number Placeholder 3"/>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150139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smtClean="0"/>
              <a:t>GraphPoem Project</a:t>
            </a:r>
            <a:endParaRPr lang="en-CA"/>
          </a:p>
        </p:txBody>
      </p:sp>
      <p:sp>
        <p:nvSpPr>
          <p:cNvPr id="7" name="Slide Number Placeholder 6"/>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116785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smtClean="0"/>
              <a:t>GraphPoem Project</a:t>
            </a:r>
            <a:endParaRPr lang="en-CA"/>
          </a:p>
        </p:txBody>
      </p:sp>
      <p:sp>
        <p:nvSpPr>
          <p:cNvPr id="7" name="Slide Number Placeholder 6"/>
          <p:cNvSpPr>
            <a:spLocks noGrp="1"/>
          </p:cNvSpPr>
          <p:nvPr>
            <p:ph type="sldNum" sz="quarter" idx="12"/>
          </p:nvPr>
        </p:nvSpPr>
        <p:spPr/>
        <p:txBody>
          <a:body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37446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GraphPoem Project</a:t>
            </a:r>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7E58C-6C88-4759-962E-A65FFA810F07}" type="slidenum">
              <a:rPr lang="en-CA" smtClean="0"/>
              <a:pPr/>
              <a:t>‹#›</a:t>
            </a:fld>
            <a:endParaRPr lang="en-CA"/>
          </a:p>
        </p:txBody>
      </p:sp>
    </p:spTree>
    <p:extLst>
      <p:ext uri="{BB962C8B-B14F-4D97-AF65-F5344CB8AC3E}">
        <p14:creationId xmlns="" xmlns:p14="http://schemas.microsoft.com/office/powerpoint/2010/main" val="3297194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image_Page2b_PPT"/>
          <p:cNvPicPr>
            <a:picLocks noChangeAspect="1" noChangeArrowheads="1"/>
          </p:cNvPicPr>
          <p:nvPr/>
        </p:nvPicPr>
        <p:blipFill>
          <a:blip r:embed="rId13"/>
          <a:srcRect/>
          <a:stretch>
            <a:fillRect/>
          </a:stretch>
        </p:blipFill>
        <p:spPr bwMode="auto">
          <a:xfrm>
            <a:off x="0" y="0"/>
            <a:ext cx="9145588" cy="6859588"/>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381000"/>
            <a:ext cx="6553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1028" name="Rectangle 3"/>
          <p:cNvSpPr>
            <a:spLocks noGrp="1" noChangeArrowheads="1"/>
          </p:cNvSpPr>
          <p:nvPr>
            <p:ph type="body" idx="1"/>
          </p:nvPr>
        </p:nvSpPr>
        <p:spPr bwMode="auto">
          <a:xfrm>
            <a:off x="685800" y="1524000"/>
            <a:ext cx="77724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1029" name="Rectangle 5"/>
          <p:cNvSpPr>
            <a:spLocks noGrp="1" noChangeArrowheads="1"/>
          </p:cNvSpPr>
          <p:nvPr>
            <p:ph type="ftr" sz="quarter" idx="3"/>
          </p:nvPr>
        </p:nvSpPr>
        <p:spPr bwMode="auto">
          <a:xfrm>
            <a:off x="3886200" y="60198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990000"/>
                </a:solidFill>
                <a:latin typeface="Verdana" pitchFamily="34" charset="0"/>
                <a:ea typeface="ＭＳ Ｐゴシック" pitchFamily="-112" charset="-128"/>
              </a:defRPr>
            </a:lvl1pPr>
          </a:lstStyle>
          <a:p>
            <a:pPr>
              <a:defRPr/>
            </a:pPr>
            <a:r>
              <a:rPr lang="en-CA" altLang="en-US" smtClean="0"/>
              <a:t>GraphPoem Project</a:t>
            </a:r>
            <a:endParaRPr lang="en-CA"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rtl="0" eaLnBrk="0" fontAlgn="base" hangingPunct="0">
        <a:spcBef>
          <a:spcPct val="0"/>
        </a:spcBef>
        <a:spcAft>
          <a:spcPct val="0"/>
        </a:spcAft>
        <a:defRPr sz="2800">
          <a:solidFill>
            <a:srgbClr val="990000"/>
          </a:solidFill>
          <a:latin typeface="Verdana"/>
          <a:ea typeface="ＭＳ Ｐゴシック" pitchFamily="-112" charset="-128"/>
          <a:cs typeface="Verdana"/>
        </a:defRPr>
      </a:lvl1pPr>
      <a:lvl2pPr algn="l" rtl="0" eaLnBrk="0" fontAlgn="base" hangingPunct="0">
        <a:spcBef>
          <a:spcPct val="0"/>
        </a:spcBef>
        <a:spcAft>
          <a:spcPct val="0"/>
        </a:spcAft>
        <a:defRPr sz="2800">
          <a:solidFill>
            <a:srgbClr val="990000"/>
          </a:solidFill>
          <a:latin typeface="Verdana" pitchFamily="34" charset="0"/>
          <a:ea typeface="ＭＳ Ｐゴシック" pitchFamily="-112" charset="-128"/>
          <a:cs typeface="Verdana" pitchFamily="34" charset="0"/>
        </a:defRPr>
      </a:lvl2pPr>
      <a:lvl3pPr algn="l" rtl="0" eaLnBrk="0" fontAlgn="base" hangingPunct="0">
        <a:spcBef>
          <a:spcPct val="0"/>
        </a:spcBef>
        <a:spcAft>
          <a:spcPct val="0"/>
        </a:spcAft>
        <a:defRPr sz="2800">
          <a:solidFill>
            <a:srgbClr val="990000"/>
          </a:solidFill>
          <a:latin typeface="Verdana" pitchFamily="34" charset="0"/>
          <a:ea typeface="ＭＳ Ｐゴシック" pitchFamily="-112" charset="-128"/>
          <a:cs typeface="Verdana" pitchFamily="34" charset="0"/>
        </a:defRPr>
      </a:lvl3pPr>
      <a:lvl4pPr algn="l" rtl="0" eaLnBrk="0" fontAlgn="base" hangingPunct="0">
        <a:spcBef>
          <a:spcPct val="0"/>
        </a:spcBef>
        <a:spcAft>
          <a:spcPct val="0"/>
        </a:spcAft>
        <a:defRPr sz="2800">
          <a:solidFill>
            <a:srgbClr val="990000"/>
          </a:solidFill>
          <a:latin typeface="Verdana" pitchFamily="34" charset="0"/>
          <a:ea typeface="ＭＳ Ｐゴシック" pitchFamily="-112" charset="-128"/>
          <a:cs typeface="Verdana" pitchFamily="34" charset="0"/>
        </a:defRPr>
      </a:lvl4pPr>
      <a:lvl5pPr algn="l" rtl="0" eaLnBrk="0" fontAlgn="base" hangingPunct="0">
        <a:spcBef>
          <a:spcPct val="0"/>
        </a:spcBef>
        <a:spcAft>
          <a:spcPct val="0"/>
        </a:spcAft>
        <a:defRPr sz="2800">
          <a:solidFill>
            <a:srgbClr val="990000"/>
          </a:solidFill>
          <a:latin typeface="Verdana" pitchFamily="34" charset="0"/>
          <a:ea typeface="ＭＳ Ｐゴシック" pitchFamily="-112" charset="-128"/>
          <a:cs typeface="Verdana" pitchFamily="34" charset="0"/>
        </a:defRPr>
      </a:lvl5pPr>
      <a:lvl6pPr marL="457200" algn="l" rtl="0" eaLnBrk="0" fontAlgn="base" hangingPunct="0">
        <a:spcBef>
          <a:spcPct val="0"/>
        </a:spcBef>
        <a:spcAft>
          <a:spcPct val="0"/>
        </a:spcAft>
        <a:defRPr sz="2800">
          <a:solidFill>
            <a:srgbClr val="990000"/>
          </a:solidFill>
          <a:latin typeface="Arial Black" pitchFamily="-110" charset="0"/>
        </a:defRPr>
      </a:lvl6pPr>
      <a:lvl7pPr marL="914400" algn="l" rtl="0" eaLnBrk="0" fontAlgn="base" hangingPunct="0">
        <a:spcBef>
          <a:spcPct val="0"/>
        </a:spcBef>
        <a:spcAft>
          <a:spcPct val="0"/>
        </a:spcAft>
        <a:defRPr sz="2800">
          <a:solidFill>
            <a:srgbClr val="990000"/>
          </a:solidFill>
          <a:latin typeface="Arial Black" pitchFamily="-110" charset="0"/>
        </a:defRPr>
      </a:lvl7pPr>
      <a:lvl8pPr marL="1371600" algn="l" rtl="0" eaLnBrk="0" fontAlgn="base" hangingPunct="0">
        <a:spcBef>
          <a:spcPct val="0"/>
        </a:spcBef>
        <a:spcAft>
          <a:spcPct val="0"/>
        </a:spcAft>
        <a:defRPr sz="2800">
          <a:solidFill>
            <a:srgbClr val="990000"/>
          </a:solidFill>
          <a:latin typeface="Arial Black" pitchFamily="-110" charset="0"/>
        </a:defRPr>
      </a:lvl8pPr>
      <a:lvl9pPr marL="1828800" algn="l" rtl="0" eaLnBrk="0" fontAlgn="base" hangingPunct="0">
        <a:spcBef>
          <a:spcPct val="0"/>
        </a:spcBef>
        <a:spcAft>
          <a:spcPct val="0"/>
        </a:spcAft>
        <a:defRPr sz="2800">
          <a:solidFill>
            <a:srgbClr val="990000"/>
          </a:solidFill>
          <a:latin typeface="Arial Black" pitchFamily="-110" charset="0"/>
        </a:defRPr>
      </a:lvl9pPr>
    </p:titleStyle>
    <p:bodyStyle>
      <a:lvl1pPr marL="342900" indent="-342900" algn="l" rtl="0" eaLnBrk="0" fontAlgn="base" hangingPunct="0">
        <a:spcBef>
          <a:spcPct val="20000"/>
        </a:spcBef>
        <a:spcAft>
          <a:spcPct val="0"/>
        </a:spcAft>
        <a:buChar char="•"/>
        <a:defRPr sz="2000">
          <a:solidFill>
            <a:schemeClr val="tx1"/>
          </a:solidFill>
          <a:latin typeface="Verdana"/>
          <a:ea typeface="ＭＳ Ｐゴシック" pitchFamily="-112" charset="-128"/>
          <a:cs typeface="Verdana"/>
        </a:defRPr>
      </a:lvl1pPr>
      <a:lvl2pPr marL="742950" indent="-285750" algn="l" rtl="0" eaLnBrk="0" fontAlgn="base" hangingPunct="0">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0" fontAlgn="base" hangingPunct="0">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0" fontAlgn="base" hangingPunct="0">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0" fontAlgn="base" hangingPunct="0">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t_(mathematics)" TargetMode="External"/><Relationship Id="rId2" Type="http://schemas.openxmlformats.org/officeDocument/2006/relationships/hyperlink" Target="https://en.wikipedia.org/wiki/Ordered_pair" TargetMode="External"/><Relationship Id="rId1" Type="http://schemas.openxmlformats.org/officeDocument/2006/relationships/slideLayout" Target="../slideLayouts/slideLayout2.xml"/><Relationship Id="rId6" Type="http://schemas.openxmlformats.org/officeDocument/2006/relationships/hyperlink" Target="https://en.wikipedia.org/wiki/Simple_graph" TargetMode="External"/><Relationship Id="rId5" Type="http://schemas.openxmlformats.org/officeDocument/2006/relationships/hyperlink" Target="https://en.wikipedia.org/wiki/Undirected_graph" TargetMode="External"/><Relationship Id="rId4" Type="http://schemas.openxmlformats.org/officeDocument/2006/relationships/hyperlink" Target="https://en.wikipedia.org/wiki/Unordered_pai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TXLbPj38MUY" TargetMode="External"/><Relationship Id="rId4" Type="http://schemas.openxmlformats.org/officeDocument/2006/relationships/hyperlink" Target="https://www.youtube.com/watch?v=TXLbPj38MUY"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NJ2G_4OmJ_c" TargetMode="External"/><Relationship Id="rId4" Type="http://schemas.openxmlformats.org/officeDocument/2006/relationships/hyperlink" Target="https://www.youtube.com/watch?v=NJ2G_4OmJ_c"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crowdlitbus.e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crowd-literature.eu/one-is-a-crowd-margent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artsites.uottawa.ca/margento/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oemsandpoetics.blogspot.ca/2011/03/chris-tanasescu-graph-poem-four-poem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aai.org/ocs/index.php/FLAIRS/FLAIRS16/paper/download/12923/12883" TargetMode="External"/><Relationship Id="rId2" Type="http://schemas.openxmlformats.org/officeDocument/2006/relationships/hyperlink" Target="http://www.aaai.org/ocs/index.php/FLAIRS/FLAIRS15/paper/viewFile/10372/103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9782"/>
            <a:ext cx="7772400" cy="2630128"/>
          </a:xfrm>
        </p:spPr>
        <p:txBody>
          <a:bodyPr>
            <a:normAutofit fontScale="90000"/>
          </a:bodyPr>
          <a:lstStyle/>
          <a:p>
            <a:r>
              <a:rPr lang="en-CA" dirty="0"/>
              <a:t>Access(</a:t>
            </a:r>
            <a:r>
              <a:rPr lang="en-CA" dirty="0" err="1"/>
              <a:t>ed</a:t>
            </a:r>
            <a:r>
              <a:rPr lang="en-CA" dirty="0"/>
              <a:t>) Poetry. The Graph Poem Project and the Place of Poetry in Digital Humanities</a:t>
            </a:r>
          </a:p>
        </p:txBody>
      </p:sp>
      <p:sp>
        <p:nvSpPr>
          <p:cNvPr id="3" name="Subtitle 2"/>
          <p:cNvSpPr>
            <a:spLocks noGrp="1"/>
          </p:cNvSpPr>
          <p:nvPr>
            <p:ph type="subTitle" idx="1"/>
          </p:nvPr>
        </p:nvSpPr>
        <p:spPr>
          <a:xfrm>
            <a:off x="0" y="4274898"/>
            <a:ext cx="9144000" cy="1953374"/>
          </a:xfrm>
        </p:spPr>
        <p:txBody>
          <a:bodyPr>
            <a:normAutofit fontScale="85000" lnSpcReduction="20000"/>
          </a:bodyPr>
          <a:lstStyle/>
          <a:p>
            <a:r>
              <a:rPr lang="en-CA" b="1" dirty="0" smtClean="0"/>
              <a:t>The </a:t>
            </a:r>
            <a:r>
              <a:rPr lang="en-CA" b="1" dirty="0"/>
              <a:t>Graph Poem </a:t>
            </a:r>
            <a:r>
              <a:rPr lang="en-CA" b="1" dirty="0" smtClean="0"/>
              <a:t>Team </a:t>
            </a:r>
            <a:r>
              <a:rPr lang="en-CA" dirty="0" smtClean="0"/>
              <a:t>(University of Ottawa)</a:t>
            </a:r>
            <a:r>
              <a:rPr lang="en-CA" b="1" dirty="0" smtClean="0"/>
              <a:t>:</a:t>
            </a:r>
          </a:p>
          <a:p>
            <a:r>
              <a:rPr lang="en-CA" b="1" dirty="0" smtClean="0"/>
              <a:t>Chris Tanasescu (MARGENTO)</a:t>
            </a:r>
          </a:p>
          <a:p>
            <a:r>
              <a:rPr lang="en-CA" b="1" dirty="0" smtClean="0"/>
              <a:t>Diana </a:t>
            </a:r>
            <a:r>
              <a:rPr lang="en-CA" b="1" dirty="0" err="1" smtClean="0"/>
              <a:t>Inkpen</a:t>
            </a:r>
            <a:endParaRPr lang="en-CA" b="1" dirty="0" smtClean="0"/>
          </a:p>
          <a:p>
            <a:r>
              <a:rPr lang="en-CA" b="1" dirty="0" err="1" smtClean="0"/>
              <a:t>Vaibhav</a:t>
            </a:r>
            <a:r>
              <a:rPr lang="en-CA" b="1" dirty="0" smtClean="0"/>
              <a:t> </a:t>
            </a:r>
            <a:r>
              <a:rPr lang="en-CA" b="1" dirty="0" err="1" smtClean="0"/>
              <a:t>Kesarwani</a:t>
            </a:r>
            <a:endParaRPr lang="en-CA" b="1" dirty="0" smtClean="0"/>
          </a:p>
          <a:p>
            <a:r>
              <a:rPr lang="en-CA" b="1" dirty="0" smtClean="0"/>
              <a:t>Bryan Paget</a:t>
            </a:r>
            <a:r>
              <a:rPr lang="en-CA" dirty="0" smtClean="0"/>
              <a:t/>
            </a:r>
            <a:br>
              <a:rPr lang="en-CA" dirty="0" smtClean="0"/>
            </a:b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583543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ltLang="en-US" dirty="0" smtClean="0">
                <a:latin typeface="Verdana" pitchFamily="34" charset="0"/>
                <a:ea typeface="ＭＳ Ｐゴシック" pitchFamily="34" charset="-128"/>
                <a:cs typeface="Verdana" pitchFamily="34" charset="0"/>
              </a:rPr>
              <a:t>Type 1 Metaphor</a:t>
            </a:r>
            <a:endParaRPr lang="en-US" altLang="en-US" dirty="0" smtClean="0">
              <a:latin typeface="Verdana" pitchFamily="34" charset="0"/>
              <a:ea typeface="ＭＳ Ｐゴシック" pitchFamily="34" charset="-128"/>
              <a:cs typeface="Verdana" pitchFamily="34" charset="0"/>
            </a:endParaRPr>
          </a:p>
        </p:txBody>
      </p:sp>
      <p:sp>
        <p:nvSpPr>
          <p:cNvPr id="20483" name="Content Placeholder 2"/>
          <p:cNvSpPr>
            <a:spLocks noGrp="1"/>
          </p:cNvSpPr>
          <p:nvPr>
            <p:ph idx="1"/>
          </p:nvPr>
        </p:nvSpPr>
        <p:spPr>
          <a:xfrm>
            <a:off x="827088" y="1341438"/>
            <a:ext cx="7416800" cy="3887787"/>
          </a:xfrm>
        </p:spPr>
        <p:txBody>
          <a:bodyPr/>
          <a:lstStyle/>
          <a:p>
            <a:r>
              <a:rPr lang="en-IN" altLang="en-US" sz="2400" dirty="0" smtClean="0">
                <a:latin typeface="Verdana" pitchFamily="34" charset="0"/>
                <a:ea typeface="ＭＳ Ｐゴシック" pitchFamily="34" charset="-128"/>
                <a:cs typeface="Verdana" pitchFamily="34" charset="0"/>
              </a:rPr>
              <a:t>Part of Speech (POS) tag sequence of “noun-verb-noun” or “noun-verb-determiner-noun”</a:t>
            </a:r>
          </a:p>
          <a:p>
            <a:r>
              <a:rPr lang="en-IN" altLang="en-US" sz="2400" dirty="0" smtClean="0">
                <a:latin typeface="Verdana" pitchFamily="34" charset="0"/>
                <a:ea typeface="ＭＳ Ｐゴシック" pitchFamily="34" charset="-128"/>
                <a:cs typeface="Verdana" pitchFamily="34" charset="0"/>
              </a:rPr>
              <a:t>The verb is a copula such as </a:t>
            </a:r>
            <a:r>
              <a:rPr lang="en-IN" altLang="en-US" sz="2400" i="1" dirty="0" smtClean="0">
                <a:latin typeface="Verdana" pitchFamily="34" charset="0"/>
                <a:ea typeface="ＭＳ Ｐゴシック" pitchFamily="34" charset="-128"/>
                <a:cs typeface="Verdana" pitchFamily="34" charset="0"/>
              </a:rPr>
              <a:t>is</a:t>
            </a:r>
            <a:r>
              <a:rPr lang="en-IN" altLang="en-US" sz="2400" dirty="0" smtClean="0">
                <a:latin typeface="Verdana" pitchFamily="34" charset="0"/>
                <a:ea typeface="ＭＳ Ｐゴシック" pitchFamily="34" charset="-128"/>
                <a:cs typeface="Verdana" pitchFamily="34" charset="0"/>
              </a:rPr>
              <a:t>, </a:t>
            </a:r>
            <a:r>
              <a:rPr lang="en-IN" altLang="en-US" sz="2400" i="1" dirty="0" smtClean="0">
                <a:latin typeface="Verdana" pitchFamily="34" charset="0"/>
                <a:ea typeface="ＭＳ Ｐゴシック" pitchFamily="34" charset="-128"/>
                <a:cs typeface="Verdana" pitchFamily="34" charset="0"/>
              </a:rPr>
              <a:t>are</a:t>
            </a:r>
            <a:r>
              <a:rPr lang="en-IN" altLang="en-US" sz="2400" dirty="0" smtClean="0">
                <a:latin typeface="Verdana" pitchFamily="34" charset="0"/>
                <a:ea typeface="ＭＳ Ｐゴシック" pitchFamily="34" charset="-128"/>
                <a:cs typeface="Verdana" pitchFamily="34" charset="0"/>
              </a:rPr>
              <a:t>, </a:t>
            </a:r>
            <a:r>
              <a:rPr lang="en-IN" altLang="en-US" sz="2400" i="1" dirty="0" smtClean="0">
                <a:latin typeface="Verdana" pitchFamily="34" charset="0"/>
                <a:ea typeface="ＭＳ Ｐゴシック" pitchFamily="34" charset="-128"/>
                <a:cs typeface="Verdana" pitchFamily="34" charset="0"/>
              </a:rPr>
              <a:t>was</a:t>
            </a:r>
            <a:r>
              <a:rPr lang="en-IN" altLang="en-US" sz="2400" dirty="0" smtClean="0">
                <a:latin typeface="Verdana" pitchFamily="34" charset="0"/>
                <a:ea typeface="ＭＳ Ｐゴシック" pitchFamily="34" charset="-128"/>
                <a:cs typeface="Verdana" pitchFamily="34" charset="0"/>
              </a:rPr>
              <a:t>, </a:t>
            </a:r>
            <a:r>
              <a:rPr lang="en-IN" altLang="en-US" sz="2400" i="1" dirty="0" smtClean="0">
                <a:latin typeface="Verdana" pitchFamily="34" charset="0"/>
                <a:ea typeface="ＭＳ Ｐゴシック" pitchFamily="34" charset="-128"/>
                <a:cs typeface="Verdana" pitchFamily="34" charset="0"/>
              </a:rPr>
              <a:t>were</a:t>
            </a:r>
            <a:r>
              <a:rPr lang="en-IN" altLang="en-US" sz="2400" dirty="0" smtClean="0">
                <a:latin typeface="Verdana" pitchFamily="34" charset="0"/>
                <a:ea typeface="ＭＳ Ｐゴシック" pitchFamily="34" charset="-128"/>
                <a:cs typeface="Verdana" pitchFamily="34" charset="0"/>
              </a:rPr>
              <a:t>, </a:t>
            </a:r>
            <a:r>
              <a:rPr lang="en-IN" altLang="en-US" sz="2400" i="1" dirty="0" smtClean="0">
                <a:latin typeface="Verdana" pitchFamily="34" charset="0"/>
                <a:ea typeface="ＭＳ Ｐゴシック" pitchFamily="34" charset="-128"/>
                <a:cs typeface="Verdana" pitchFamily="34" charset="0"/>
              </a:rPr>
              <a:t>be</a:t>
            </a:r>
            <a:r>
              <a:rPr lang="en-IN" altLang="en-US" sz="2400" dirty="0" smtClean="0">
                <a:latin typeface="Verdana" pitchFamily="34" charset="0"/>
                <a:ea typeface="ＭＳ Ｐゴシック" pitchFamily="34" charset="-128"/>
                <a:cs typeface="Verdana" pitchFamily="34" charset="0"/>
              </a:rPr>
              <a:t>, </a:t>
            </a:r>
            <a:r>
              <a:rPr lang="en-IN" altLang="en-US" sz="2400" i="1" dirty="0" smtClean="0">
                <a:latin typeface="Verdana" pitchFamily="34" charset="0"/>
                <a:ea typeface="ＭＳ Ｐゴシック" pitchFamily="34" charset="-128"/>
                <a:cs typeface="Verdana" pitchFamily="34" charset="0"/>
              </a:rPr>
              <a:t>am</a:t>
            </a:r>
            <a:r>
              <a:rPr lang="en-IN" altLang="en-US" sz="2400" dirty="0" smtClean="0">
                <a:latin typeface="Verdana" pitchFamily="34" charset="0"/>
                <a:ea typeface="ＭＳ Ｐゴシック" pitchFamily="34" charset="-128"/>
                <a:cs typeface="Verdana" pitchFamily="34" charset="0"/>
              </a:rPr>
              <a:t>.</a:t>
            </a:r>
          </a:p>
          <a:p>
            <a:pPr>
              <a:buFontTx/>
              <a:buNone/>
            </a:pPr>
            <a:r>
              <a:rPr lang="en-IN" altLang="en-US" sz="2400" dirty="0" smtClean="0">
                <a:latin typeface="Verdana" pitchFamily="34" charset="0"/>
                <a:ea typeface="ＭＳ Ｐゴシック" pitchFamily="34" charset="-128"/>
                <a:cs typeface="Verdana" pitchFamily="34" charset="0"/>
              </a:rPr>
              <a:t>	Examples: </a:t>
            </a:r>
          </a:p>
          <a:p>
            <a:pPr lvl="2">
              <a:buFontTx/>
              <a:buNone/>
            </a:pPr>
            <a:r>
              <a:rPr lang="en-IN" altLang="en-US" sz="2400" i="1" u="sng" dirty="0" smtClean="0">
                <a:latin typeface="Verdana" pitchFamily="34" charset="0"/>
                <a:ea typeface="ＭＳ Ｐゴシック" pitchFamily="34" charset="-128"/>
                <a:cs typeface="Verdana" pitchFamily="34" charset="0"/>
              </a:rPr>
              <a:t>Machines</a:t>
            </a:r>
            <a:r>
              <a:rPr lang="en-IN" altLang="en-US" sz="2400" i="1" dirty="0" smtClean="0">
                <a:latin typeface="Verdana" pitchFamily="34" charset="0"/>
                <a:ea typeface="ＭＳ Ｐゴシック" pitchFamily="34" charset="-128"/>
                <a:cs typeface="Verdana" pitchFamily="34" charset="0"/>
              </a:rPr>
              <a:t> are the </a:t>
            </a:r>
            <a:r>
              <a:rPr lang="en-IN" altLang="en-US" sz="2400" i="1" u="sng" dirty="0" smtClean="0">
                <a:latin typeface="Verdana" pitchFamily="34" charset="0"/>
                <a:ea typeface="ＭＳ Ｐゴシック" pitchFamily="34" charset="-128"/>
                <a:cs typeface="Verdana" pitchFamily="34" charset="0"/>
              </a:rPr>
              <a:t>animals</a:t>
            </a:r>
            <a:r>
              <a:rPr lang="en-IN" altLang="en-US" sz="2400" i="1" dirty="0" smtClean="0">
                <a:latin typeface="Verdana" pitchFamily="34" charset="0"/>
                <a:ea typeface="ＭＳ Ｐゴシック" pitchFamily="34" charset="-128"/>
                <a:cs typeface="Verdana" pitchFamily="34" charset="0"/>
              </a:rPr>
              <a:t> of the humans</a:t>
            </a:r>
          </a:p>
          <a:p>
            <a:pPr lvl="2">
              <a:buFontTx/>
              <a:buNone/>
            </a:pPr>
            <a:r>
              <a:rPr lang="en-IN" altLang="en-US" sz="2400" i="1" u="sng" dirty="0" smtClean="0">
                <a:latin typeface="Verdana" pitchFamily="34" charset="0"/>
                <a:ea typeface="ＭＳ Ｐゴシック" pitchFamily="34" charset="-128"/>
                <a:cs typeface="Verdana" pitchFamily="34" charset="0"/>
              </a:rPr>
              <a:t>Words</a:t>
            </a:r>
            <a:r>
              <a:rPr lang="en-IN" altLang="en-US" sz="2400" i="1" dirty="0" smtClean="0">
                <a:latin typeface="Verdana" pitchFamily="34" charset="0"/>
                <a:ea typeface="ＭＳ Ｐゴシック" pitchFamily="34" charset="-128"/>
                <a:cs typeface="Verdana" pitchFamily="34" charset="0"/>
              </a:rPr>
              <a:t> are a </a:t>
            </a:r>
            <a:r>
              <a:rPr lang="en-IN" altLang="en-US" sz="2400" i="1" u="sng" dirty="0" smtClean="0">
                <a:latin typeface="Verdana" pitchFamily="34" charset="0"/>
                <a:ea typeface="ＭＳ Ｐゴシック" pitchFamily="34" charset="-128"/>
                <a:cs typeface="Verdana" pitchFamily="34" charset="0"/>
              </a:rPr>
              <a:t>weight</a:t>
            </a:r>
          </a:p>
          <a:p>
            <a:pPr lvl="2">
              <a:buFontTx/>
              <a:buNone/>
            </a:pPr>
            <a:r>
              <a:rPr lang="en-IN" altLang="en-US" sz="2400" i="1" u="sng" dirty="0" smtClean="0">
                <a:latin typeface="Verdana" pitchFamily="34" charset="0"/>
                <a:ea typeface="ＭＳ Ｐゴシック" pitchFamily="34" charset="-128"/>
                <a:cs typeface="Verdana" pitchFamily="34" charset="0"/>
              </a:rPr>
              <a:t>Eyes</a:t>
            </a:r>
            <a:r>
              <a:rPr lang="en-IN" altLang="en-US" sz="2400" i="1" dirty="0" smtClean="0">
                <a:latin typeface="Verdana" pitchFamily="34" charset="0"/>
                <a:ea typeface="ＭＳ Ｐゴシック" pitchFamily="34" charset="-128"/>
                <a:cs typeface="Verdana" pitchFamily="34" charset="0"/>
              </a:rPr>
              <a:t> are </a:t>
            </a:r>
            <a:r>
              <a:rPr lang="en-IN" altLang="en-US" sz="2400" i="1" u="sng" dirty="0" smtClean="0">
                <a:latin typeface="Verdana" pitchFamily="34" charset="0"/>
                <a:ea typeface="ＭＳ Ｐゴシック" pitchFamily="34" charset="-128"/>
                <a:cs typeface="Verdana" pitchFamily="34" charset="0"/>
              </a:rPr>
              <a:t>lakes</a:t>
            </a:r>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altLang="en-US" smtClean="0">
                <a:latin typeface="Verdana" pitchFamily="34" charset="0"/>
                <a:ea typeface="ＭＳ Ｐゴシック" pitchFamily="34" charset="-128"/>
                <a:cs typeface="Verdana" pitchFamily="34" charset="0"/>
              </a:rPr>
              <a:t>Type 2 Metaphor</a:t>
            </a:r>
            <a:endParaRPr lang="en-US" altLang="en-US" smtClean="0">
              <a:latin typeface="Verdana" pitchFamily="34" charset="0"/>
              <a:ea typeface="ＭＳ Ｐゴシック" pitchFamily="34" charset="-128"/>
              <a:cs typeface="Verdana" pitchFamily="34" charset="0"/>
            </a:endParaRPr>
          </a:p>
        </p:txBody>
      </p:sp>
      <p:sp>
        <p:nvSpPr>
          <p:cNvPr id="21507" name="Content Placeholder 2"/>
          <p:cNvSpPr>
            <a:spLocks noGrp="1"/>
          </p:cNvSpPr>
          <p:nvPr>
            <p:ph idx="1"/>
          </p:nvPr>
        </p:nvSpPr>
        <p:spPr>
          <a:xfrm>
            <a:off x="901700" y="1341438"/>
            <a:ext cx="6983413" cy="3959225"/>
          </a:xfrm>
        </p:spPr>
        <p:txBody>
          <a:bodyPr/>
          <a:lstStyle/>
          <a:p>
            <a:r>
              <a:rPr lang="en-IN" altLang="en-US" sz="2400" smtClean="0">
                <a:latin typeface="Verdana" pitchFamily="34" charset="0"/>
                <a:ea typeface="ＭＳ Ｐゴシック" pitchFamily="34" charset="-128"/>
                <a:cs typeface="Verdana" pitchFamily="34" charset="0"/>
              </a:rPr>
              <a:t>Part of Speech (POS) tag sequence of “noun-verb-noun” or “noun-verb-determiner-noun”</a:t>
            </a:r>
          </a:p>
          <a:p>
            <a:r>
              <a:rPr lang="en-IN" altLang="en-US" sz="2400" smtClean="0">
                <a:latin typeface="Verdana" pitchFamily="34" charset="0"/>
                <a:ea typeface="ＭＳ Ｐゴシック" pitchFamily="34" charset="-128"/>
                <a:cs typeface="Verdana" pitchFamily="34" charset="0"/>
              </a:rPr>
              <a:t>The verb is any non-copular verb: </a:t>
            </a:r>
            <a:r>
              <a:rPr lang="en-IN" altLang="en-US" sz="2400" i="1" smtClean="0">
                <a:latin typeface="Verdana" pitchFamily="34" charset="0"/>
                <a:ea typeface="ＭＳ Ｐゴシック" pitchFamily="34" charset="-128"/>
                <a:cs typeface="Verdana" pitchFamily="34" charset="0"/>
              </a:rPr>
              <a:t>eats</a:t>
            </a:r>
            <a:r>
              <a:rPr lang="en-IN" altLang="en-US" sz="2400" smtClean="0">
                <a:latin typeface="Verdana" pitchFamily="34" charset="0"/>
                <a:ea typeface="ＭＳ Ｐゴシック" pitchFamily="34" charset="-128"/>
                <a:cs typeface="Verdana" pitchFamily="34" charset="0"/>
              </a:rPr>
              <a:t>, </a:t>
            </a:r>
            <a:r>
              <a:rPr lang="en-IN" altLang="en-US" sz="2400" i="1" smtClean="0">
                <a:latin typeface="Verdana" pitchFamily="34" charset="0"/>
                <a:ea typeface="ＭＳ Ｐゴシック" pitchFamily="34" charset="-128"/>
                <a:cs typeface="Verdana" pitchFamily="34" charset="0"/>
              </a:rPr>
              <a:t>runs</a:t>
            </a:r>
            <a:r>
              <a:rPr lang="en-IN" altLang="en-US" sz="2400" smtClean="0">
                <a:latin typeface="Verdana" pitchFamily="34" charset="0"/>
                <a:ea typeface="ＭＳ Ｐゴシック" pitchFamily="34" charset="-128"/>
                <a:cs typeface="Verdana" pitchFamily="34" charset="0"/>
              </a:rPr>
              <a:t>, </a:t>
            </a:r>
            <a:r>
              <a:rPr lang="en-IN" altLang="en-US" sz="2400" i="1" smtClean="0">
                <a:latin typeface="Verdana" pitchFamily="34" charset="0"/>
                <a:ea typeface="ＭＳ Ｐゴシック" pitchFamily="34" charset="-128"/>
                <a:cs typeface="Verdana" pitchFamily="34" charset="0"/>
              </a:rPr>
              <a:t>played</a:t>
            </a:r>
            <a:r>
              <a:rPr lang="en-IN" altLang="en-US" sz="2400" smtClean="0">
                <a:latin typeface="Verdana" pitchFamily="34" charset="0"/>
                <a:ea typeface="ＭＳ Ｐゴシック" pitchFamily="34" charset="-128"/>
                <a:cs typeface="Verdana" pitchFamily="34" charset="0"/>
              </a:rPr>
              <a:t>, ………</a:t>
            </a:r>
          </a:p>
          <a:p>
            <a:pPr>
              <a:buFontTx/>
              <a:buNone/>
            </a:pPr>
            <a:r>
              <a:rPr lang="en-IN" altLang="en-US" sz="2400" smtClean="0">
                <a:latin typeface="Verdana" pitchFamily="34" charset="0"/>
                <a:ea typeface="ＭＳ Ｐゴシック" pitchFamily="34" charset="-128"/>
                <a:cs typeface="Verdana" pitchFamily="34" charset="0"/>
              </a:rPr>
              <a:t>	Examples: </a:t>
            </a:r>
          </a:p>
          <a:p>
            <a:pPr lvl="2">
              <a:buFontTx/>
              <a:buNone/>
            </a:pPr>
            <a:r>
              <a:rPr lang="en-IN" altLang="en-US" sz="2400" i="1" smtClean="0">
                <a:latin typeface="Verdana" pitchFamily="34" charset="0"/>
                <a:ea typeface="ＭＳ Ｐゴシック" pitchFamily="34" charset="-128"/>
                <a:cs typeface="Verdana" pitchFamily="34" charset="0"/>
              </a:rPr>
              <a:t>The </a:t>
            </a:r>
            <a:r>
              <a:rPr lang="en-IN" altLang="en-US" sz="2400" i="1" u="sng" smtClean="0">
                <a:latin typeface="Verdana" pitchFamily="34" charset="0"/>
                <a:ea typeface="ＭＳ Ｐゴシック" pitchFamily="34" charset="-128"/>
                <a:cs typeface="Verdana" pitchFamily="34" charset="0"/>
              </a:rPr>
              <a:t>war</a:t>
            </a:r>
            <a:r>
              <a:rPr lang="en-IN" altLang="en-US" sz="2400" i="1" smtClean="0">
                <a:latin typeface="Verdana" pitchFamily="34" charset="0"/>
                <a:ea typeface="ＭＳ Ｐゴシック" pitchFamily="34" charset="-128"/>
                <a:cs typeface="Verdana" pitchFamily="34" charset="0"/>
              </a:rPr>
              <a:t> absorbed his </a:t>
            </a:r>
            <a:r>
              <a:rPr lang="en-IN" altLang="en-US" sz="2400" i="1" u="sng" smtClean="0">
                <a:latin typeface="Verdana" pitchFamily="34" charset="0"/>
                <a:ea typeface="ＭＳ Ｐゴシック" pitchFamily="34" charset="-128"/>
                <a:cs typeface="Verdana" pitchFamily="34" charset="0"/>
              </a:rPr>
              <a:t>energy</a:t>
            </a:r>
          </a:p>
          <a:p>
            <a:pPr lvl="2">
              <a:buFontTx/>
              <a:buNone/>
            </a:pPr>
            <a:r>
              <a:rPr lang="en-IN" altLang="en-US" sz="2400" i="1" smtClean="0">
                <a:latin typeface="Verdana" pitchFamily="34" charset="0"/>
                <a:ea typeface="ＭＳ Ｐゴシック" pitchFamily="34" charset="-128"/>
                <a:cs typeface="Verdana" pitchFamily="34" charset="0"/>
              </a:rPr>
              <a:t>My </a:t>
            </a:r>
            <a:r>
              <a:rPr lang="en-IN" altLang="en-US" sz="2400" i="1" u="sng" smtClean="0">
                <a:latin typeface="Verdana" pitchFamily="34" charset="0"/>
                <a:ea typeface="ＭＳ Ｐゴシック" pitchFamily="34" charset="-128"/>
                <a:cs typeface="Verdana" pitchFamily="34" charset="0"/>
              </a:rPr>
              <a:t>car</a:t>
            </a:r>
            <a:r>
              <a:rPr lang="en-IN" altLang="en-US" sz="2400" i="1" smtClean="0">
                <a:latin typeface="Verdana" pitchFamily="34" charset="0"/>
                <a:ea typeface="ＭＳ Ｐゴシック" pitchFamily="34" charset="-128"/>
                <a:cs typeface="Verdana" pitchFamily="34" charset="0"/>
              </a:rPr>
              <a:t> drinks </a:t>
            </a:r>
            <a:r>
              <a:rPr lang="en-IN" altLang="en-US" sz="2400" i="1" u="sng" smtClean="0">
                <a:latin typeface="Verdana" pitchFamily="34" charset="0"/>
                <a:ea typeface="ＭＳ Ｐゴシック" pitchFamily="34" charset="-128"/>
                <a:cs typeface="Verdana" pitchFamily="34" charset="0"/>
              </a:rPr>
              <a:t>gasoline</a:t>
            </a:r>
          </a:p>
          <a:p>
            <a:pPr lvl="2">
              <a:buFontTx/>
              <a:buNone/>
            </a:pPr>
            <a:r>
              <a:rPr lang="en-IN" altLang="en-US" sz="2400" i="1" u="sng" smtClean="0">
                <a:latin typeface="Verdana" pitchFamily="34" charset="0"/>
                <a:ea typeface="ＭＳ Ｐゴシック" pitchFamily="34" charset="-128"/>
                <a:cs typeface="Verdana" pitchFamily="34" charset="0"/>
              </a:rPr>
              <a:t>Money</a:t>
            </a:r>
            <a:r>
              <a:rPr lang="en-IN" altLang="en-US" sz="2400" i="1" smtClean="0">
                <a:latin typeface="Verdana" pitchFamily="34" charset="0"/>
                <a:ea typeface="ＭＳ Ｐゴシック" pitchFamily="34" charset="-128"/>
                <a:cs typeface="Verdana" pitchFamily="34" charset="0"/>
              </a:rPr>
              <a:t> flows like </a:t>
            </a:r>
            <a:r>
              <a:rPr lang="en-IN" altLang="en-US" sz="2400" i="1" u="sng" smtClean="0">
                <a:latin typeface="Verdana" pitchFamily="34" charset="0"/>
                <a:ea typeface="ＭＳ Ｐゴシック" pitchFamily="34" charset="-128"/>
                <a:cs typeface="Verdana" pitchFamily="34" charset="0"/>
              </a:rPr>
              <a:t>liquid</a:t>
            </a:r>
          </a:p>
          <a:p>
            <a:endParaRPr lang="en-US" altLang="en-US" sz="2400" smtClean="0">
              <a:latin typeface="Verdana" pitchFamily="34" charset="0"/>
              <a:ea typeface="ＭＳ Ｐゴシック" pitchFamily="34" charset="-128"/>
              <a:cs typeface="Verdana" pitchFamily="34" charset="0"/>
            </a:endParaRPr>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altLang="en-US" smtClean="0">
                <a:latin typeface="Verdana" pitchFamily="34" charset="0"/>
                <a:ea typeface="ＭＳ Ｐゴシック" pitchFamily="34" charset="-128"/>
                <a:cs typeface="Verdana" pitchFamily="34" charset="0"/>
              </a:rPr>
              <a:t>Type 3 Metaphor</a:t>
            </a:r>
            <a:endParaRPr lang="en-US" altLang="en-US"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755650" y="1341438"/>
            <a:ext cx="7200900" cy="3848100"/>
          </a:xfrm>
        </p:spPr>
        <p:txBody>
          <a:bodyPr/>
          <a:lstStyle/>
          <a:p>
            <a:pPr>
              <a:defRPr/>
            </a:pPr>
            <a:r>
              <a:rPr lang="en-IN" sz="2400" dirty="0" smtClean="0"/>
              <a:t>Part of Speech (POS) tag sequence of “adjective-noun”</a:t>
            </a:r>
          </a:p>
          <a:p>
            <a:pPr>
              <a:buFontTx/>
              <a:buNone/>
              <a:defRPr/>
            </a:pPr>
            <a:r>
              <a:rPr lang="en-IN" sz="2400" dirty="0" smtClean="0"/>
              <a:t>	Examples: </a:t>
            </a:r>
          </a:p>
          <a:p>
            <a:pPr lvl="2">
              <a:buFontTx/>
              <a:buNone/>
              <a:defRPr/>
            </a:pPr>
            <a:r>
              <a:rPr lang="en-IN" sz="2400" i="1" dirty="0" smtClean="0"/>
              <a:t>He had some </a:t>
            </a:r>
            <a:r>
              <a:rPr lang="en-IN" sz="2400" i="1" u="sng" dirty="0" smtClean="0"/>
              <a:t>dark thoughts</a:t>
            </a:r>
          </a:p>
          <a:p>
            <a:pPr lvl="2">
              <a:buFontTx/>
              <a:buNone/>
              <a:defRPr/>
            </a:pPr>
            <a:r>
              <a:rPr lang="en-IN" sz="2400" i="1" dirty="0" smtClean="0"/>
              <a:t>She is a </a:t>
            </a:r>
            <a:r>
              <a:rPr lang="en-IN" sz="2400" i="1" u="sng" dirty="0" smtClean="0"/>
              <a:t>sweet girl</a:t>
            </a:r>
          </a:p>
          <a:p>
            <a:pPr>
              <a:buFontTx/>
              <a:buNone/>
              <a:defRPr/>
            </a:pPr>
            <a:endParaRPr lang="en-IN" sz="2400" dirty="0" smtClean="0"/>
          </a:p>
          <a:p>
            <a:pPr marL="269875" indent="0">
              <a:buFontTx/>
              <a:buNone/>
              <a:defRPr/>
            </a:pPr>
            <a:r>
              <a:rPr lang="en-IN" sz="2400" dirty="0" smtClean="0"/>
              <a:t>We also propose types 4 “noun-verb” and 5 “verb-verb” (</a:t>
            </a:r>
            <a:r>
              <a:rPr lang="en-IN" dirty="0" smtClean="0"/>
              <a:t>examples on the next slide</a:t>
            </a:r>
            <a:r>
              <a:rPr lang="en-IN" sz="2400" dirty="0" smtClean="0"/>
              <a:t>), to be included in our future work.</a:t>
            </a:r>
          </a:p>
          <a:p>
            <a:pPr>
              <a:defRPr/>
            </a:pPr>
            <a:endParaRPr lang="en-US" sz="2400"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CA" dirty="0" smtClean="0">
                <a:latin typeface="Verdana" pitchFamily="34" charset="0"/>
                <a:ea typeface="ＭＳ Ｐゴシック" pitchFamily="34" charset="-128"/>
                <a:cs typeface="Verdana" pitchFamily="34" charset="0"/>
              </a:rPr>
              <a:t>New </a:t>
            </a:r>
            <a:r>
              <a:rPr lang="en-CA" dirty="0" smtClean="0">
                <a:latin typeface="Verdana" pitchFamily="34" charset="0"/>
                <a:ea typeface="ＭＳ Ｐゴシック" pitchFamily="34" charset="-128"/>
                <a:cs typeface="Verdana" pitchFamily="34" charset="0"/>
              </a:rPr>
              <a:t>Manually Annotated Dataset</a:t>
            </a:r>
            <a:r>
              <a:rPr lang="en-CA" dirty="0" smtClean="0">
                <a:latin typeface="Verdana" pitchFamily="34" charset="0"/>
                <a:ea typeface="ＭＳ Ｐゴシック" pitchFamily="34" charset="-128"/>
                <a:cs typeface="Verdana" pitchFamily="34" charset="0"/>
              </a:rPr>
              <a:t>: Metaphor in Poetry</a:t>
            </a:r>
          </a:p>
        </p:txBody>
      </p:sp>
      <p:sp>
        <p:nvSpPr>
          <p:cNvPr id="32771" name="Content Placeholder 2"/>
          <p:cNvSpPr>
            <a:spLocks noGrp="1"/>
          </p:cNvSpPr>
          <p:nvPr>
            <p:ph idx="1"/>
          </p:nvPr>
        </p:nvSpPr>
        <p:spPr/>
        <p:txBody>
          <a:bodyPr/>
          <a:lstStyle/>
          <a:p>
            <a:endParaRPr lang="en-CA" dirty="0" smtClean="0">
              <a:latin typeface="Verdana" pitchFamily="34" charset="0"/>
              <a:ea typeface="ＭＳ Ｐゴシック" pitchFamily="34" charset="-128"/>
              <a:cs typeface="Verdana" pitchFamily="34" charset="0"/>
            </a:endParaRPr>
          </a:p>
          <a:p>
            <a:r>
              <a:rPr lang="en-CA" dirty="0" smtClean="0">
                <a:latin typeface="Verdana" pitchFamily="34" charset="0"/>
                <a:ea typeface="ＭＳ Ｐゴシック" pitchFamily="34" charset="-128"/>
                <a:cs typeface="Verdana" pitchFamily="34" charset="0"/>
              </a:rPr>
              <a:t>680 lines of English poems from the Poetry Foundation (</a:t>
            </a:r>
            <a:r>
              <a:rPr lang="en-CA" dirty="0" err="1" smtClean="0">
                <a:latin typeface="Verdana" pitchFamily="34" charset="0"/>
                <a:ea typeface="ＭＳ Ｐゴシック" pitchFamily="34" charset="-128"/>
                <a:cs typeface="Verdana" pitchFamily="34" charset="0"/>
              </a:rPr>
              <a:t>PoFo</a:t>
            </a:r>
            <a:r>
              <a:rPr lang="en-CA" dirty="0" smtClean="0">
                <a:latin typeface="Verdana" pitchFamily="34" charset="0"/>
                <a:ea typeface="ＭＳ Ｐゴシック" pitchFamily="34" charset="-128"/>
                <a:cs typeface="Verdana" pitchFamily="34" charset="0"/>
              </a:rPr>
              <a:t>) website. </a:t>
            </a:r>
          </a:p>
          <a:p>
            <a:r>
              <a:rPr lang="en-CA" dirty="0" smtClean="0">
                <a:latin typeface="Verdana" pitchFamily="34" charset="0"/>
                <a:ea typeface="ＭＳ Ｐゴシック" pitchFamily="34" charset="-128"/>
                <a:cs typeface="Verdana" pitchFamily="34" charset="0"/>
              </a:rPr>
              <a:t>340 as training data and 340 as test data.</a:t>
            </a:r>
          </a:p>
          <a:p>
            <a:r>
              <a:rPr lang="en-CA" dirty="0" smtClean="0">
                <a:latin typeface="Verdana" pitchFamily="34" charset="0"/>
                <a:ea typeface="ＭＳ Ｐゴシック" pitchFamily="34" charset="-128"/>
                <a:cs typeface="Verdana" pitchFamily="34" charset="0"/>
              </a:rPr>
              <a:t>Two annotators labelled them as metaphor or not. Initially, kappa value was 0.39 and agreement 66.79%.</a:t>
            </a:r>
          </a:p>
          <a:p>
            <a:r>
              <a:rPr lang="en-CA" dirty="0" smtClean="0">
                <a:latin typeface="Verdana" pitchFamily="34" charset="0"/>
                <a:ea typeface="ＭＳ Ｐゴシック" pitchFamily="34" charset="-128"/>
                <a:cs typeface="Verdana" pitchFamily="34" charset="0"/>
              </a:rPr>
              <a:t>After involving a third annotator kappa increased to 0.46 and agreement to 72.94%.</a:t>
            </a:r>
          </a:p>
          <a:p>
            <a:r>
              <a:rPr lang="en-CA" dirty="0" smtClean="0">
                <a:latin typeface="Verdana" pitchFamily="34" charset="0"/>
                <a:ea typeface="ＭＳ Ｐゴシック" pitchFamily="34" charset="-128"/>
                <a:cs typeface="Verdana" pitchFamily="34" charset="0"/>
              </a:rPr>
              <a:t>Majority vote used in the cases of disagreement.</a:t>
            </a:r>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mtClean="0">
                <a:latin typeface="Verdana" pitchFamily="34" charset="0"/>
                <a:ea typeface="ＭＳ Ｐゴシック" pitchFamily="34" charset="-128"/>
                <a:cs typeface="Verdana" pitchFamily="34" charset="0"/>
              </a:rPr>
              <a:t>Metaphor Examples in Poetry</a:t>
            </a:r>
            <a:endParaRPr lang="en-US" altLang="en-US" smtClean="0">
              <a:latin typeface="Verdana" pitchFamily="34" charset="0"/>
              <a:ea typeface="ＭＳ Ｐゴシック" pitchFamily="34" charset="-128"/>
              <a:cs typeface="Verdana" pitchFamily="34" charset="0"/>
            </a:endParaRPr>
          </a:p>
        </p:txBody>
      </p:sp>
      <p:sp>
        <p:nvSpPr>
          <p:cNvPr id="23555" name="Content Placeholder 2"/>
          <p:cNvSpPr>
            <a:spLocks noGrp="1"/>
          </p:cNvSpPr>
          <p:nvPr>
            <p:ph idx="1"/>
          </p:nvPr>
        </p:nvSpPr>
        <p:spPr>
          <a:xfrm>
            <a:off x="714375" y="1412875"/>
            <a:ext cx="7529513" cy="3944938"/>
          </a:xfrm>
        </p:spPr>
        <p:txBody>
          <a:bodyPr/>
          <a:lstStyle/>
          <a:p>
            <a:r>
              <a:rPr lang="en-CA" altLang="en-US" b="1" smtClean="0">
                <a:solidFill>
                  <a:srgbClr val="C00000"/>
                </a:solidFill>
                <a:latin typeface="Verdana" pitchFamily="34" charset="0"/>
                <a:ea typeface="ＭＳ Ｐゴシック" pitchFamily="34" charset="-128"/>
                <a:cs typeface="Verdana" pitchFamily="34" charset="0"/>
              </a:rPr>
              <a:t>Type </a:t>
            </a:r>
            <a:r>
              <a:rPr lang="en-US" altLang="en-US" b="1" smtClean="0">
                <a:solidFill>
                  <a:srgbClr val="C00000"/>
                </a:solidFill>
                <a:latin typeface="Verdana" pitchFamily="34" charset="0"/>
                <a:ea typeface="ＭＳ Ｐゴシック" pitchFamily="34" charset="-128"/>
                <a:cs typeface="Verdana" pitchFamily="34" charset="0"/>
              </a:rPr>
              <a:t>1:</a:t>
            </a:r>
            <a:r>
              <a:rPr lang="en-US" altLang="en-US" smtClean="0">
                <a:latin typeface="Verdana" pitchFamily="34" charset="0"/>
                <a:ea typeface="ＭＳ Ｐゴシック" pitchFamily="34" charset="-128"/>
                <a:cs typeface="Verdana" pitchFamily="34" charset="0"/>
              </a:rPr>
              <a:t> </a:t>
            </a:r>
            <a:r>
              <a:rPr lang="en-CA" altLang="en-US" i="1" smtClean="0">
                <a:latin typeface="Verdana" pitchFamily="34" charset="0"/>
                <a:ea typeface="ＭＳ Ｐゴシック" pitchFamily="34" charset="-128"/>
                <a:cs typeface="Verdana" pitchFamily="34" charset="0"/>
              </a:rPr>
              <a:t>As if the </a:t>
            </a:r>
            <a:r>
              <a:rPr lang="en-CA" altLang="en-US" b="1" i="1" smtClean="0">
                <a:latin typeface="Verdana" pitchFamily="34" charset="0"/>
                <a:ea typeface="ＭＳ Ｐゴシック" pitchFamily="34" charset="-128"/>
                <a:cs typeface="Verdana" pitchFamily="34" charset="0"/>
              </a:rPr>
              <a:t>world were</a:t>
            </a:r>
            <a:r>
              <a:rPr lang="en-CA" altLang="en-US" i="1" smtClean="0">
                <a:latin typeface="Verdana" pitchFamily="34" charset="0"/>
                <a:ea typeface="ＭＳ Ｐゴシック" pitchFamily="34" charset="-128"/>
                <a:cs typeface="Verdana" pitchFamily="34" charset="0"/>
              </a:rPr>
              <a:t> a </a:t>
            </a:r>
            <a:r>
              <a:rPr lang="en-CA" altLang="en-US" b="1" i="1" smtClean="0">
                <a:latin typeface="Verdana" pitchFamily="34" charset="0"/>
                <a:ea typeface="ＭＳ Ｐゴシック" pitchFamily="34" charset="-128"/>
                <a:cs typeface="Verdana" pitchFamily="34" charset="0"/>
              </a:rPr>
              <a:t>taxi</a:t>
            </a:r>
            <a:r>
              <a:rPr lang="en-CA" altLang="en-US" i="1" smtClean="0">
                <a:latin typeface="Verdana" pitchFamily="34" charset="0"/>
                <a:ea typeface="ＭＳ Ｐゴシック" pitchFamily="34" charset="-128"/>
                <a:cs typeface="Verdana" pitchFamily="34" charset="0"/>
              </a:rPr>
              <a:t>, you enter it</a:t>
            </a:r>
          </a:p>
          <a:p>
            <a:endParaRPr lang="en-US" altLang="en-US" smtClean="0">
              <a:latin typeface="Verdana" pitchFamily="34" charset="0"/>
              <a:ea typeface="ＭＳ Ｐゴシック" pitchFamily="34" charset="-128"/>
              <a:cs typeface="Verdana" pitchFamily="34" charset="0"/>
            </a:endParaRPr>
          </a:p>
          <a:p>
            <a:r>
              <a:rPr lang="en-CA" altLang="en-US" smtClean="0">
                <a:latin typeface="Verdana" pitchFamily="34" charset="0"/>
                <a:ea typeface="ＭＳ Ｐゴシック" pitchFamily="34" charset="-128"/>
                <a:cs typeface="Verdana" pitchFamily="34" charset="0"/>
              </a:rPr>
              <a:t>Type 2: </a:t>
            </a:r>
            <a:r>
              <a:rPr lang="en-CA" altLang="en-US" i="1" smtClean="0">
                <a:latin typeface="Verdana" pitchFamily="34" charset="0"/>
                <a:ea typeface="ＭＳ Ｐゴシック" pitchFamily="34" charset="-128"/>
                <a:cs typeface="Verdana" pitchFamily="34" charset="0"/>
              </a:rPr>
              <a:t>I counted the </a:t>
            </a:r>
            <a:r>
              <a:rPr lang="en-CA" altLang="en-US" b="1" i="1" smtClean="0">
                <a:latin typeface="Verdana" pitchFamily="34" charset="0"/>
                <a:ea typeface="ＭＳ Ｐゴシック" pitchFamily="34" charset="-128"/>
                <a:cs typeface="Verdana" pitchFamily="34" charset="0"/>
              </a:rPr>
              <a:t>echoes assembling, thumbing </a:t>
            </a:r>
            <a:r>
              <a:rPr lang="en-CA" altLang="en-US" i="1" smtClean="0">
                <a:latin typeface="Verdana" pitchFamily="34" charset="0"/>
                <a:ea typeface="ＭＳ Ｐゴシック" pitchFamily="34" charset="-128"/>
                <a:cs typeface="Verdana" pitchFamily="34" charset="0"/>
              </a:rPr>
              <a:t>the </a:t>
            </a:r>
            <a:r>
              <a:rPr lang="en-CA" altLang="en-US" b="1" i="1" smtClean="0">
                <a:latin typeface="Verdana" pitchFamily="34" charset="0"/>
                <a:ea typeface="ＭＳ Ｐゴシック" pitchFamily="34" charset="-128"/>
                <a:cs typeface="Verdana" pitchFamily="34" charset="0"/>
              </a:rPr>
              <a:t>midnight</a:t>
            </a:r>
            <a:r>
              <a:rPr lang="en-CA" altLang="en-US" i="1" smtClean="0">
                <a:latin typeface="Verdana" pitchFamily="34" charset="0"/>
                <a:ea typeface="ＭＳ Ｐゴシック" pitchFamily="34" charset="-128"/>
                <a:cs typeface="Verdana" pitchFamily="34" charset="0"/>
              </a:rPr>
              <a:t> on the piers </a:t>
            </a:r>
          </a:p>
          <a:p>
            <a:endParaRPr lang="en-CA" altLang="en-US" smtClean="0">
              <a:latin typeface="Verdana" pitchFamily="34" charset="0"/>
              <a:ea typeface="ＭＳ Ｐゴシック" pitchFamily="34" charset="-128"/>
              <a:cs typeface="Verdana" pitchFamily="34" charset="0"/>
            </a:endParaRPr>
          </a:p>
          <a:p>
            <a:r>
              <a:rPr lang="en-CA" altLang="en-US" smtClean="0">
                <a:latin typeface="Verdana" pitchFamily="34" charset="0"/>
                <a:ea typeface="ＭＳ Ｐゴシック" pitchFamily="34" charset="-128"/>
                <a:cs typeface="Verdana" pitchFamily="34" charset="0"/>
              </a:rPr>
              <a:t>Type 3:  </a:t>
            </a:r>
            <a:r>
              <a:rPr lang="en-CA" altLang="en-US" i="1" smtClean="0">
                <a:latin typeface="Verdana" pitchFamily="34" charset="0"/>
                <a:ea typeface="ＭＳ Ｐゴシック" pitchFamily="34" charset="-128"/>
                <a:cs typeface="Verdana" pitchFamily="34" charset="0"/>
              </a:rPr>
              <a:t>The moving waters at their </a:t>
            </a:r>
            <a:r>
              <a:rPr lang="en-CA" altLang="en-US" b="1" i="1" smtClean="0">
                <a:latin typeface="Verdana" pitchFamily="34" charset="0"/>
                <a:ea typeface="ＭＳ Ｐゴシック" pitchFamily="34" charset="-128"/>
                <a:cs typeface="Verdana" pitchFamily="34" charset="0"/>
              </a:rPr>
              <a:t>priestlike task</a:t>
            </a:r>
            <a:endParaRPr lang="en-US" altLang="en-US" b="1" i="1" smtClean="0">
              <a:latin typeface="Verdana" pitchFamily="34" charset="0"/>
              <a:ea typeface="ＭＳ Ｐゴシック" pitchFamily="34" charset="-128"/>
              <a:cs typeface="Verdana" pitchFamily="34" charset="0"/>
            </a:endParaRPr>
          </a:p>
          <a:p>
            <a:endParaRPr lang="en-CA" altLang="en-US" smtClean="0">
              <a:latin typeface="Verdana" pitchFamily="34" charset="0"/>
              <a:ea typeface="ＭＳ Ｐゴシック" pitchFamily="34" charset="-128"/>
              <a:cs typeface="Verdana" pitchFamily="34" charset="0"/>
            </a:endParaRPr>
          </a:p>
          <a:p>
            <a:r>
              <a:rPr lang="en-CA" altLang="en-US" smtClean="0">
                <a:latin typeface="Verdana" pitchFamily="34" charset="0"/>
                <a:ea typeface="ＭＳ Ｐゴシック" pitchFamily="34" charset="-128"/>
                <a:cs typeface="Verdana" pitchFamily="34" charset="0"/>
              </a:rPr>
              <a:t>Type 4: </a:t>
            </a:r>
            <a:r>
              <a:rPr lang="en-CA" altLang="en-US" i="1" smtClean="0">
                <a:latin typeface="Verdana" pitchFamily="34" charset="0"/>
                <a:ea typeface="ＭＳ Ｐゴシック" pitchFamily="34" charset="-128"/>
                <a:cs typeface="Verdana" pitchFamily="34" charset="0"/>
              </a:rPr>
              <a:t>The yellow </a:t>
            </a:r>
            <a:r>
              <a:rPr lang="en-CA" altLang="en-US" b="1" i="1" smtClean="0">
                <a:latin typeface="Verdana" pitchFamily="34" charset="0"/>
                <a:ea typeface="ＭＳ Ｐゴシック" pitchFamily="34" charset="-128"/>
                <a:cs typeface="Verdana" pitchFamily="34" charset="0"/>
              </a:rPr>
              <a:t>smoke slipped </a:t>
            </a:r>
            <a:r>
              <a:rPr lang="en-CA" altLang="en-US" i="1" smtClean="0">
                <a:latin typeface="Verdana" pitchFamily="34" charset="0"/>
                <a:ea typeface="ＭＳ Ｐゴシック" pitchFamily="34" charset="-128"/>
                <a:cs typeface="Verdana" pitchFamily="34" charset="0"/>
              </a:rPr>
              <a:t>by the terrace, made a sudden leap </a:t>
            </a:r>
          </a:p>
          <a:p>
            <a:endParaRPr lang="en-CA" altLang="en-US" smtClean="0">
              <a:latin typeface="Verdana" pitchFamily="34" charset="0"/>
              <a:ea typeface="ＭＳ Ｐゴシック" pitchFamily="34" charset="-128"/>
              <a:cs typeface="Verdana" pitchFamily="34" charset="0"/>
            </a:endParaRPr>
          </a:p>
          <a:p>
            <a:r>
              <a:rPr lang="en-CA" altLang="en-US" smtClean="0">
                <a:latin typeface="Verdana" pitchFamily="34" charset="0"/>
                <a:ea typeface="ＭＳ Ｐゴシック" pitchFamily="34" charset="-128"/>
                <a:cs typeface="Verdana" pitchFamily="34" charset="0"/>
              </a:rPr>
              <a:t>Type 5: </a:t>
            </a:r>
            <a:r>
              <a:rPr lang="en-CA" altLang="en-US" i="1" smtClean="0">
                <a:latin typeface="Verdana" pitchFamily="34" charset="0"/>
                <a:ea typeface="ＭＳ Ｐゴシック" pitchFamily="34" charset="-128"/>
                <a:cs typeface="Verdana" pitchFamily="34" charset="0"/>
              </a:rPr>
              <a:t>To </a:t>
            </a:r>
            <a:r>
              <a:rPr lang="en-CA" altLang="en-US" b="1" i="1" smtClean="0">
                <a:latin typeface="Verdana" pitchFamily="34" charset="0"/>
                <a:ea typeface="ＭＳ Ｐゴシック" pitchFamily="34" charset="-128"/>
                <a:cs typeface="Verdana" pitchFamily="34" charset="0"/>
              </a:rPr>
              <a:t>die</a:t>
            </a:r>
            <a:r>
              <a:rPr lang="en-CA" altLang="en-US" i="1" smtClean="0">
                <a:latin typeface="Verdana" pitchFamily="34" charset="0"/>
                <a:ea typeface="ＭＳ Ｐゴシック" pitchFamily="34" charset="-128"/>
                <a:cs typeface="Verdana" pitchFamily="34" charset="0"/>
              </a:rPr>
              <a:t> – to </a:t>
            </a:r>
            <a:r>
              <a:rPr lang="en-CA" altLang="en-US" b="1" i="1" smtClean="0">
                <a:latin typeface="Verdana" pitchFamily="34" charset="0"/>
                <a:ea typeface="ＭＳ Ｐゴシック" pitchFamily="34" charset="-128"/>
                <a:cs typeface="Verdana" pitchFamily="34" charset="0"/>
              </a:rPr>
              <a:t>sleep</a:t>
            </a:r>
            <a:endParaRPr lang="en-US" altLang="en-US" b="1" i="1" smtClean="0">
              <a:latin typeface="Verdana" pitchFamily="34" charset="0"/>
              <a:ea typeface="ＭＳ Ｐゴシック" pitchFamily="34" charset="-128"/>
              <a:cs typeface="Verdana" pitchFamily="34" charset="0"/>
            </a:endParaRPr>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799" y="381000"/>
            <a:ext cx="6767945" cy="914400"/>
          </a:xfrm>
        </p:spPr>
        <p:txBody>
          <a:bodyPr/>
          <a:lstStyle/>
          <a:p>
            <a:r>
              <a:rPr lang="en-IN" dirty="0" smtClean="0"/>
              <a:t>Rule Based Method (</a:t>
            </a:r>
            <a:r>
              <a:rPr lang="en-IN" dirty="0" err="1" smtClean="0"/>
              <a:t>Neuman</a:t>
            </a:r>
            <a:r>
              <a:rPr lang="en-IN" dirty="0" smtClean="0"/>
              <a:t> et al.)</a:t>
            </a:r>
            <a:endParaRPr lang="en-US" altLang="en-US" dirty="0" smtClean="0">
              <a:latin typeface="Verdana" pitchFamily="34" charset="0"/>
              <a:ea typeface="ＭＳ Ｐゴシック" pitchFamily="34" charset="-128"/>
              <a:cs typeface="Verdana" pitchFamily="34" charset="0"/>
            </a:endParaRPr>
          </a:p>
        </p:txBody>
      </p:sp>
      <p:sp>
        <p:nvSpPr>
          <p:cNvPr id="23555" name="Content Placeholder 2"/>
          <p:cNvSpPr>
            <a:spLocks noGrp="1"/>
          </p:cNvSpPr>
          <p:nvPr>
            <p:ph idx="1"/>
          </p:nvPr>
        </p:nvSpPr>
        <p:spPr>
          <a:xfrm>
            <a:off x="714375" y="1412875"/>
            <a:ext cx="7529513" cy="3944938"/>
          </a:xfrm>
        </p:spPr>
        <p:txBody>
          <a:bodyPr/>
          <a:lstStyle/>
          <a:p>
            <a:r>
              <a:rPr lang="en-IN" b="1" dirty="0" smtClean="0"/>
              <a:t>Concrete-Abstract rule : </a:t>
            </a:r>
            <a:r>
              <a:rPr lang="en-IN" dirty="0" smtClean="0"/>
              <a:t>Noun1 is concrete &amp; noun2 is abstract</a:t>
            </a:r>
          </a:p>
          <a:p>
            <a:pPr>
              <a:buNone/>
            </a:pPr>
            <a:r>
              <a:rPr lang="en-IN" dirty="0" smtClean="0"/>
              <a:t>		</a:t>
            </a:r>
            <a:r>
              <a:rPr lang="en-IN" dirty="0" err="1" smtClean="0"/>
              <a:t>Eg</a:t>
            </a:r>
            <a:r>
              <a:rPr lang="en-IN" dirty="0" smtClean="0"/>
              <a:t> : Eyes are strangers</a:t>
            </a:r>
          </a:p>
          <a:p>
            <a:pPr>
              <a:buNone/>
            </a:pPr>
            <a:endParaRPr lang="en-IN" dirty="0" smtClean="0"/>
          </a:p>
          <a:p>
            <a:r>
              <a:rPr lang="en-IN" b="1" dirty="0" smtClean="0"/>
              <a:t>Concrete-Class Overlap rule : </a:t>
            </a:r>
            <a:r>
              <a:rPr lang="en-IN" dirty="0" smtClean="0"/>
              <a:t>If both noun are of concrete class, check for </a:t>
            </a:r>
            <a:r>
              <a:rPr lang="en-IN" dirty="0" err="1" smtClean="0"/>
              <a:t>hypernym</a:t>
            </a:r>
            <a:r>
              <a:rPr lang="en-IN" dirty="0" smtClean="0"/>
              <a:t> overlap</a:t>
            </a:r>
          </a:p>
          <a:p>
            <a:pPr>
              <a:buNone/>
            </a:pPr>
            <a:r>
              <a:rPr lang="en-IN" dirty="0" smtClean="0"/>
              <a:t>		</a:t>
            </a:r>
            <a:r>
              <a:rPr lang="en-IN" dirty="0" err="1" smtClean="0"/>
              <a:t>Eg</a:t>
            </a:r>
            <a:r>
              <a:rPr lang="en-IN" dirty="0" smtClean="0"/>
              <a:t> : My lawyer is a shark</a:t>
            </a:r>
          </a:p>
          <a:p>
            <a:pPr>
              <a:buNone/>
            </a:pPr>
            <a:endParaRPr lang="en-IN" dirty="0" smtClean="0"/>
          </a:p>
          <a:p>
            <a:pPr>
              <a:buNone/>
            </a:pPr>
            <a:r>
              <a:rPr lang="en-IN" b="1" dirty="0" smtClean="0"/>
              <a:t>WordNet</a:t>
            </a:r>
            <a:r>
              <a:rPr lang="en-IN" dirty="0" smtClean="0"/>
              <a:t> is used to find the noun classes and the </a:t>
            </a:r>
            <a:r>
              <a:rPr lang="en-IN" dirty="0" err="1" smtClean="0"/>
              <a:t>hypernyms</a:t>
            </a:r>
            <a:endParaRPr lang="en-IN" dirty="0" smtClean="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altLang="en-US" smtClean="0">
                <a:latin typeface="Verdana" pitchFamily="34" charset="0"/>
                <a:ea typeface="ＭＳ Ｐゴシック" pitchFamily="34" charset="-128"/>
                <a:cs typeface="Verdana" pitchFamily="34" charset="0"/>
              </a:rPr>
              <a:t>Our Method: Use Word Embeddings</a:t>
            </a:r>
            <a:endParaRPr lang="en-US" altLang="en-US"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pPr>
              <a:defRPr/>
            </a:pPr>
            <a:r>
              <a:rPr lang="en-IN" b="1" dirty="0" err="1" smtClean="0"/>
              <a:t>GloVe</a:t>
            </a:r>
            <a:r>
              <a:rPr lang="en-IN" b="1" dirty="0" smtClean="0"/>
              <a:t> model </a:t>
            </a:r>
            <a:r>
              <a:rPr lang="en-IN" dirty="0" smtClean="0"/>
              <a:t>(trained on the </a:t>
            </a:r>
            <a:r>
              <a:rPr lang="en-IN" dirty="0" err="1" smtClean="0"/>
              <a:t>Gigaword</a:t>
            </a:r>
            <a:r>
              <a:rPr lang="en-IN" dirty="0" smtClean="0"/>
              <a:t> corpus) is used to get word vectors of </a:t>
            </a:r>
            <a:r>
              <a:rPr lang="en-IN" i="1" dirty="0" smtClean="0"/>
              <a:t>word1</a:t>
            </a:r>
            <a:r>
              <a:rPr lang="en-IN" dirty="0" smtClean="0"/>
              <a:t> and </a:t>
            </a:r>
            <a:r>
              <a:rPr lang="en-IN" i="1" dirty="0" smtClean="0"/>
              <a:t>word2.</a:t>
            </a:r>
          </a:p>
          <a:p>
            <a:pPr>
              <a:buFontTx/>
              <a:buNone/>
              <a:defRPr/>
            </a:pPr>
            <a:endParaRPr lang="en-IN" b="1" dirty="0" smtClean="0"/>
          </a:p>
          <a:p>
            <a:pPr>
              <a:defRPr/>
            </a:pPr>
            <a:r>
              <a:rPr lang="en-IN" b="1" dirty="0" smtClean="0"/>
              <a:t>Features for Classification:</a:t>
            </a:r>
          </a:p>
          <a:p>
            <a:pPr lvl="1">
              <a:defRPr/>
            </a:pPr>
            <a:r>
              <a:rPr lang="en-IN" dirty="0" smtClean="0"/>
              <a:t>Word Vector Difference</a:t>
            </a:r>
          </a:p>
          <a:p>
            <a:pPr lvl="1">
              <a:defRPr/>
            </a:pPr>
            <a:r>
              <a:rPr lang="en-IN" dirty="0" smtClean="0"/>
              <a:t>Cosine Similarity</a:t>
            </a:r>
          </a:p>
          <a:p>
            <a:pPr lvl="1">
              <a:defRPr/>
            </a:pPr>
            <a:r>
              <a:rPr lang="en-IN" dirty="0" smtClean="0"/>
              <a:t>PMI (</a:t>
            </a:r>
            <a:r>
              <a:rPr lang="en-IN" dirty="0" err="1" smtClean="0"/>
              <a:t>Pointwise</a:t>
            </a:r>
            <a:r>
              <a:rPr lang="en-IN" dirty="0" smtClean="0"/>
              <a:t> Mutual Information)</a:t>
            </a:r>
          </a:p>
          <a:p>
            <a:pPr lvl="1">
              <a:defRPr/>
            </a:pPr>
            <a:r>
              <a:rPr lang="en-IN" dirty="0" err="1" smtClean="0"/>
              <a:t>ConceptNet</a:t>
            </a:r>
            <a:r>
              <a:rPr lang="en-IN" dirty="0" smtClean="0"/>
              <a:t> Overlap</a:t>
            </a:r>
          </a:p>
          <a:p>
            <a:pPr>
              <a:buFontTx/>
              <a:buNone/>
              <a:defRPr/>
            </a:pPr>
            <a:endParaRPr lang="en-IN" sz="3200" dirty="0" smtClean="0"/>
          </a:p>
          <a:p>
            <a:pPr marL="360363" indent="19050">
              <a:buFontTx/>
              <a:buNone/>
              <a:defRPr/>
            </a:pPr>
            <a:r>
              <a:rPr lang="en-IN" dirty="0" smtClean="0"/>
              <a:t>We use </a:t>
            </a:r>
            <a:r>
              <a:rPr lang="en-IN" sz="2400" dirty="0" smtClean="0">
                <a:latin typeface="Avenir Book" charset="0"/>
                <a:ea typeface="Avenir Book" charset="0"/>
                <a:cs typeface="Avenir Book" charset="0"/>
              </a:rPr>
              <a:t>Weka</a:t>
            </a:r>
            <a:r>
              <a:rPr lang="en-IN" dirty="0" smtClean="0"/>
              <a:t> to classify based on these features.</a:t>
            </a:r>
            <a:endParaRPr lang="en-US"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11188" y="211138"/>
            <a:ext cx="6553200" cy="914400"/>
          </a:xfrm>
        </p:spPr>
        <p:txBody>
          <a:bodyPr/>
          <a:lstStyle/>
          <a:p>
            <a:r>
              <a:rPr lang="en-CA" altLang="en-US" smtClean="0">
                <a:latin typeface="Verdana" pitchFamily="34" charset="0"/>
                <a:ea typeface="ＭＳ Ｐゴシック" pitchFamily="34" charset="-128"/>
                <a:cs typeface="Verdana" pitchFamily="34" charset="0"/>
              </a:rPr>
              <a:t>Results</a:t>
            </a:r>
          </a:p>
        </p:txBody>
      </p:sp>
      <p:sp>
        <p:nvSpPr>
          <p:cNvPr id="33795" name="TextBox 2"/>
          <p:cNvSpPr txBox="1">
            <a:spLocks noChangeArrowheads="1"/>
          </p:cNvSpPr>
          <p:nvPr/>
        </p:nvSpPr>
        <p:spPr bwMode="auto">
          <a:xfrm>
            <a:off x="684213" y="2970213"/>
            <a:ext cx="4964112" cy="400050"/>
          </a:xfrm>
          <a:prstGeom prst="rect">
            <a:avLst/>
          </a:prstGeom>
          <a:noFill/>
          <a:ln w="9525">
            <a:noFill/>
            <a:miter lim="800000"/>
            <a:headEnd/>
            <a:tailEnd/>
          </a:ln>
        </p:spPr>
        <p:txBody>
          <a:bodyPr>
            <a:spAutoFit/>
          </a:bodyPr>
          <a:lstStyle/>
          <a:p>
            <a:pPr eaLnBrk="1" hangingPunct="1"/>
            <a:r>
              <a:rPr lang="en-CA" altLang="en-US" sz="2000">
                <a:cs typeface="Verdana" pitchFamily="34" charset="0"/>
              </a:rPr>
              <a:t>Results for the class </a:t>
            </a:r>
            <a:r>
              <a:rPr lang="en-CA" altLang="en-US" sz="2000" i="1">
                <a:cs typeface="Verdana" pitchFamily="34" charset="0"/>
              </a:rPr>
              <a:t>metaphor</a:t>
            </a:r>
          </a:p>
        </p:txBody>
      </p:sp>
      <p:sp>
        <p:nvSpPr>
          <p:cNvPr id="33796" name="TextBox 2"/>
          <p:cNvSpPr txBox="1">
            <a:spLocks noChangeArrowheads="1"/>
          </p:cNvSpPr>
          <p:nvPr/>
        </p:nvSpPr>
        <p:spPr bwMode="auto">
          <a:xfrm>
            <a:off x="600075" y="5132388"/>
            <a:ext cx="4964113" cy="400050"/>
          </a:xfrm>
          <a:prstGeom prst="rect">
            <a:avLst/>
          </a:prstGeom>
          <a:noFill/>
          <a:ln w="9525">
            <a:noFill/>
            <a:miter lim="800000"/>
            <a:headEnd/>
            <a:tailEnd/>
          </a:ln>
        </p:spPr>
        <p:txBody>
          <a:bodyPr>
            <a:spAutoFit/>
          </a:bodyPr>
          <a:lstStyle/>
          <a:p>
            <a:pPr eaLnBrk="1" hangingPunct="1"/>
            <a:r>
              <a:rPr lang="en-CA" altLang="en-US" sz="2000">
                <a:cs typeface="Verdana" pitchFamily="34" charset="0"/>
              </a:rPr>
              <a:t>Results for the class </a:t>
            </a:r>
            <a:r>
              <a:rPr lang="en-CA" altLang="en-US" sz="2000" i="1">
                <a:cs typeface="Verdana" pitchFamily="34" charset="0"/>
              </a:rPr>
              <a:t>non-metaphor</a:t>
            </a:r>
          </a:p>
        </p:txBody>
      </p:sp>
      <p:pic>
        <p:nvPicPr>
          <p:cNvPr id="33797" name="Picture 7"/>
          <p:cNvPicPr>
            <a:picLocks noChangeAspect="1" noChangeArrowheads="1"/>
          </p:cNvPicPr>
          <p:nvPr/>
        </p:nvPicPr>
        <p:blipFill>
          <a:blip r:embed="rId3"/>
          <a:srcRect/>
          <a:stretch>
            <a:fillRect/>
          </a:stretch>
        </p:blipFill>
        <p:spPr bwMode="auto">
          <a:xfrm>
            <a:off x="94095" y="1049338"/>
            <a:ext cx="7994650" cy="1939925"/>
          </a:xfrm>
          <a:prstGeom prst="rect">
            <a:avLst/>
          </a:prstGeom>
          <a:noFill/>
          <a:ln w="9525">
            <a:noFill/>
            <a:miter lim="800000"/>
            <a:headEnd/>
            <a:tailEnd/>
          </a:ln>
        </p:spPr>
      </p:pic>
      <p:pic>
        <p:nvPicPr>
          <p:cNvPr id="33798" name="Picture 8"/>
          <p:cNvPicPr>
            <a:picLocks noChangeAspect="1" noChangeArrowheads="1"/>
          </p:cNvPicPr>
          <p:nvPr/>
        </p:nvPicPr>
        <p:blipFill>
          <a:blip r:embed="rId4"/>
          <a:srcRect/>
          <a:stretch>
            <a:fillRect/>
          </a:stretch>
        </p:blipFill>
        <p:spPr bwMode="auto">
          <a:xfrm>
            <a:off x="3897" y="3303588"/>
            <a:ext cx="8340726" cy="1911350"/>
          </a:xfrm>
          <a:prstGeom prst="rect">
            <a:avLst/>
          </a:prstGeom>
          <a:noFill/>
          <a:ln w="9525">
            <a:noFill/>
            <a:miter lim="800000"/>
            <a:headEnd/>
            <a:tailEnd/>
          </a:ln>
        </p:spPr>
      </p:pic>
      <p:sp>
        <p:nvSpPr>
          <p:cNvPr id="8" name="Footer Placeholder 7"/>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5800" y="381000"/>
            <a:ext cx="6765925" cy="914400"/>
          </a:xfrm>
        </p:spPr>
        <p:txBody>
          <a:bodyPr/>
          <a:lstStyle/>
          <a:p>
            <a:r>
              <a:rPr lang="en-CA" altLang="en-US" smtClean="0">
                <a:latin typeface="Verdana" pitchFamily="34" charset="0"/>
                <a:ea typeface="ＭＳ Ｐゴシック" pitchFamily="34" charset="-128"/>
                <a:cs typeface="Verdana" pitchFamily="34" charset="0"/>
              </a:rPr>
              <a:t>Direct comparison with related work</a:t>
            </a:r>
            <a:endParaRPr lang="en-US" altLang="en-US" smtClean="0">
              <a:latin typeface="Verdana" pitchFamily="34" charset="0"/>
              <a:ea typeface="ＭＳ Ｐゴシック" pitchFamily="34" charset="-128"/>
              <a:cs typeface="Verdana" pitchFamily="34" charset="0"/>
            </a:endParaRPr>
          </a:p>
        </p:txBody>
      </p:sp>
      <p:pic>
        <p:nvPicPr>
          <p:cNvPr id="35843" name="Picture 2"/>
          <p:cNvPicPr>
            <a:picLocks noChangeAspect="1" noChangeArrowheads="1"/>
          </p:cNvPicPr>
          <p:nvPr/>
        </p:nvPicPr>
        <p:blipFill>
          <a:blip r:embed="rId2"/>
          <a:srcRect/>
          <a:stretch>
            <a:fillRect/>
          </a:stretch>
        </p:blipFill>
        <p:spPr bwMode="auto">
          <a:xfrm>
            <a:off x="312158" y="1831975"/>
            <a:ext cx="8686800" cy="1760538"/>
          </a:xfrm>
          <a:prstGeom prst="rect">
            <a:avLst/>
          </a:prstGeom>
          <a:noFill/>
          <a:ln w="9525">
            <a:noFill/>
            <a:miter lim="800000"/>
            <a:headEnd/>
            <a:tailEnd/>
          </a:ln>
        </p:spPr>
      </p:pic>
      <p:sp>
        <p:nvSpPr>
          <p:cNvPr id="35844" name="TextBox 2"/>
          <p:cNvSpPr txBox="1">
            <a:spLocks noChangeArrowheads="1"/>
          </p:cNvSpPr>
          <p:nvPr/>
        </p:nvSpPr>
        <p:spPr bwMode="auto">
          <a:xfrm>
            <a:off x="685800" y="3606800"/>
            <a:ext cx="8062913" cy="1015663"/>
          </a:xfrm>
          <a:prstGeom prst="rect">
            <a:avLst/>
          </a:prstGeom>
          <a:noFill/>
          <a:ln w="9525">
            <a:noFill/>
            <a:miter lim="800000"/>
            <a:headEnd/>
            <a:tailEnd/>
          </a:ln>
        </p:spPr>
        <p:txBody>
          <a:bodyPr>
            <a:spAutoFit/>
          </a:bodyPr>
          <a:lstStyle/>
          <a:p>
            <a:pPr eaLnBrk="1" hangingPunct="1"/>
            <a:r>
              <a:rPr lang="en-US" altLang="en-US" sz="2000" dirty="0" smtClean="0">
                <a:cs typeface="Verdana" pitchFamily="34" charset="0"/>
              </a:rPr>
              <a:t>After comparing </a:t>
            </a:r>
            <a:r>
              <a:rPr lang="en-US" altLang="en-US" sz="2000" dirty="0" err="1" smtClean="0">
                <a:cs typeface="Verdana" pitchFamily="34" charset="0"/>
              </a:rPr>
              <a:t>TroFi</a:t>
            </a:r>
            <a:r>
              <a:rPr lang="en-US" altLang="en-US" sz="2000" dirty="0" smtClean="0">
                <a:cs typeface="Verdana" pitchFamily="34" charset="0"/>
              </a:rPr>
              <a:t> best method and </a:t>
            </a:r>
            <a:r>
              <a:rPr lang="en-US" altLang="en-US" sz="2000" dirty="0" err="1" smtClean="0">
                <a:cs typeface="Verdana" pitchFamily="34" charset="0"/>
              </a:rPr>
              <a:t>Shutova’s</a:t>
            </a:r>
            <a:r>
              <a:rPr lang="en-US" altLang="en-US" sz="2000" dirty="0" smtClean="0">
                <a:cs typeface="Verdana" pitchFamily="34" charset="0"/>
              </a:rPr>
              <a:t> best method to our best method, we reached the conclusion that our statistical ML method is th</a:t>
            </a:r>
            <a:r>
              <a:rPr lang="en-US" altLang="en-US" sz="2000" dirty="0" smtClean="0">
                <a:cs typeface="Verdana" pitchFamily="34" charset="0"/>
              </a:rPr>
              <a:t>e best.</a:t>
            </a:r>
            <a:endParaRPr lang="en-CA" altLang="en-US" sz="2000" i="1" dirty="0">
              <a:cs typeface="Verdana" pitchFamily="34" charset="0"/>
            </a:endParaRPr>
          </a:p>
        </p:txBody>
      </p:sp>
      <p:sp>
        <p:nvSpPr>
          <p:cNvPr id="6" name="Footer Placeholder 5"/>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Challenges</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r>
              <a:rPr lang="en-IN" dirty="0" smtClean="0"/>
              <a:t>Distinguish between common-speech and “poetic” metaphors</a:t>
            </a:r>
          </a:p>
          <a:p>
            <a:r>
              <a:rPr lang="en-IN" dirty="0" smtClean="0"/>
              <a:t>Identify metaphor networks within poems and across corpora based on: </a:t>
            </a:r>
          </a:p>
          <a:p>
            <a:pPr lvl="1"/>
            <a:r>
              <a:rPr lang="en-IN" dirty="0" smtClean="0"/>
              <a:t>(related) words shared, </a:t>
            </a:r>
          </a:p>
          <a:p>
            <a:pPr lvl="1"/>
            <a:r>
              <a:rPr lang="en-IN" dirty="0" smtClean="0"/>
              <a:t>syntactic structure (models 1-5 above), </a:t>
            </a:r>
          </a:p>
          <a:p>
            <a:pPr lvl="1"/>
            <a:r>
              <a:rPr lang="en-IN" dirty="0" smtClean="0"/>
              <a:t>vector difference between tenor and vehicle (basis for quantification</a:t>
            </a:r>
            <a:r>
              <a:rPr lang="en-IN" dirty="0" smtClean="0"/>
              <a:t>)</a:t>
            </a:r>
          </a:p>
          <a:p>
            <a:r>
              <a:rPr lang="en-US" altLang="en-US" dirty="0" smtClean="0">
                <a:latin typeface="Verdana" pitchFamily="34" charset="0"/>
                <a:ea typeface="ＭＳ Ｐゴシック" pitchFamily="34" charset="-128"/>
                <a:cs typeface="Verdana" pitchFamily="34" charset="0"/>
              </a:rPr>
              <a:t>Try </a:t>
            </a:r>
            <a:r>
              <a:rPr lang="en-US" altLang="en-US" dirty="0" smtClean="0">
                <a:latin typeface="Verdana" pitchFamily="34" charset="0"/>
                <a:ea typeface="ＭＳ Ｐゴシック" pitchFamily="34" charset="-128"/>
                <a:cs typeface="Verdana" pitchFamily="34" charset="0"/>
              </a:rPr>
              <a:t>type-independent metaphor detection.</a:t>
            </a:r>
          </a:p>
          <a:p>
            <a:r>
              <a:rPr lang="en-CA" altLang="en-US" dirty="0" smtClean="0">
                <a:latin typeface="Verdana" pitchFamily="34" charset="0"/>
                <a:ea typeface="ＭＳ Ｐゴシック" pitchFamily="34" charset="-128"/>
                <a:cs typeface="Verdana" pitchFamily="34" charset="0"/>
              </a:rPr>
              <a:t>Try </a:t>
            </a:r>
            <a:r>
              <a:rPr lang="en-CA" altLang="en-US" dirty="0" smtClean="0">
                <a:latin typeface="Verdana" pitchFamily="34" charset="0"/>
                <a:ea typeface="ＭＳ Ｐゴシック" pitchFamily="34" charset="-128"/>
                <a:cs typeface="Verdana" pitchFamily="34" charset="0"/>
              </a:rPr>
              <a:t>Deep Learning classifiers (like CNN) </a:t>
            </a:r>
            <a:r>
              <a:rPr lang="en-CA" altLang="en-US" smtClean="0">
                <a:latin typeface="Verdana" pitchFamily="34" charset="0"/>
                <a:ea typeface="ＭＳ Ｐゴシック" pitchFamily="34" charset="-128"/>
                <a:cs typeface="Verdana" pitchFamily="34" charset="0"/>
              </a:rPr>
              <a:t>to </a:t>
            </a:r>
            <a:r>
              <a:rPr lang="en-CA" altLang="en-US" smtClean="0">
                <a:latin typeface="Verdana" pitchFamily="34" charset="0"/>
                <a:ea typeface="ＭＳ Ｐゴシック" pitchFamily="34" charset="-128"/>
                <a:cs typeface="Verdana" pitchFamily="34" charset="0"/>
              </a:rPr>
              <a:t>further improve </a:t>
            </a:r>
            <a:r>
              <a:rPr lang="en-CA" altLang="en-US" dirty="0" smtClean="0">
                <a:latin typeface="Verdana" pitchFamily="34" charset="0"/>
                <a:ea typeface="ＭＳ Ｐゴシック" pitchFamily="34" charset="-128"/>
                <a:cs typeface="Verdana" pitchFamily="34" charset="0"/>
              </a:rPr>
              <a:t>classification results.</a:t>
            </a:r>
          </a:p>
          <a:p>
            <a:endParaRPr lang="en-IN" dirty="0" smtClean="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Graph Theory Essentials</a:t>
            </a:r>
          </a:p>
        </p:txBody>
      </p:sp>
      <p:sp>
        <p:nvSpPr>
          <p:cNvPr id="3" name="Content Placeholder 2"/>
          <p:cNvSpPr>
            <a:spLocks noGrp="1"/>
          </p:cNvSpPr>
          <p:nvPr>
            <p:ph idx="1"/>
          </p:nvPr>
        </p:nvSpPr>
        <p:spPr/>
        <p:txBody>
          <a:bodyPr>
            <a:normAutofit fontScale="92500" lnSpcReduction="10000"/>
          </a:bodyPr>
          <a:lstStyle/>
          <a:p>
            <a:r>
              <a:rPr lang="en-CA" dirty="0" smtClean="0"/>
              <a:t>A </a:t>
            </a:r>
            <a:r>
              <a:rPr lang="en-CA" i="1" dirty="0" smtClean="0"/>
              <a:t>graph</a:t>
            </a:r>
            <a:r>
              <a:rPr lang="en-CA" dirty="0" smtClean="0"/>
              <a:t> is a collection of vertices (points) that are connected by edges (lines).</a:t>
            </a:r>
          </a:p>
          <a:p>
            <a:r>
              <a:rPr lang="en-CA" dirty="0" smtClean="0"/>
              <a:t>Formally: A </a:t>
            </a:r>
            <a:r>
              <a:rPr lang="en-CA" b="1" dirty="0" smtClean="0"/>
              <a:t>graph</a:t>
            </a:r>
            <a:r>
              <a:rPr lang="en-CA" dirty="0" smtClean="0"/>
              <a:t> is an </a:t>
            </a:r>
            <a:r>
              <a:rPr lang="en-CA" dirty="0" smtClean="0">
                <a:hlinkClick r:id="rId2" tooltip="Ordered pair"/>
              </a:rPr>
              <a:t>ordered pair</a:t>
            </a:r>
            <a:r>
              <a:rPr lang="en-CA" dirty="0" smtClean="0"/>
              <a:t> </a:t>
            </a:r>
            <a:r>
              <a:rPr lang="en-CA" i="1" dirty="0" smtClean="0"/>
              <a:t>G</a:t>
            </a:r>
            <a:r>
              <a:rPr lang="en-CA" dirty="0" smtClean="0"/>
              <a:t> = (</a:t>
            </a:r>
            <a:r>
              <a:rPr lang="en-CA" i="1" dirty="0" smtClean="0"/>
              <a:t>V</a:t>
            </a:r>
            <a:r>
              <a:rPr lang="en-CA" dirty="0" smtClean="0"/>
              <a:t>, </a:t>
            </a:r>
            <a:r>
              <a:rPr lang="en-CA" i="1" dirty="0" smtClean="0"/>
              <a:t>E</a:t>
            </a:r>
            <a:r>
              <a:rPr lang="en-CA" dirty="0" smtClean="0"/>
              <a:t>) comprising a </a:t>
            </a:r>
            <a:r>
              <a:rPr lang="en-CA" dirty="0" smtClean="0">
                <a:hlinkClick r:id="rId3" tooltip="Set (mathematics)"/>
              </a:rPr>
              <a:t>set</a:t>
            </a:r>
            <a:r>
              <a:rPr lang="en-CA" dirty="0" smtClean="0"/>
              <a:t> </a:t>
            </a:r>
            <a:r>
              <a:rPr lang="en-CA" i="1" dirty="0" smtClean="0"/>
              <a:t>V</a:t>
            </a:r>
            <a:r>
              <a:rPr lang="en-CA" dirty="0" smtClean="0"/>
              <a:t> of </a:t>
            </a:r>
            <a:r>
              <a:rPr lang="en-CA" i="1" dirty="0" smtClean="0"/>
              <a:t>vertices</a:t>
            </a:r>
            <a:r>
              <a:rPr lang="en-CA" dirty="0" smtClean="0"/>
              <a:t> or </a:t>
            </a:r>
            <a:r>
              <a:rPr lang="en-CA" i="1" dirty="0" smtClean="0"/>
              <a:t>nodes</a:t>
            </a:r>
            <a:r>
              <a:rPr lang="en-CA" dirty="0" smtClean="0"/>
              <a:t> or </a:t>
            </a:r>
            <a:r>
              <a:rPr lang="en-CA" i="1" dirty="0" smtClean="0"/>
              <a:t>points</a:t>
            </a:r>
            <a:r>
              <a:rPr lang="en-CA" dirty="0" smtClean="0"/>
              <a:t> together with a set </a:t>
            </a:r>
            <a:r>
              <a:rPr lang="en-CA" i="1" dirty="0" smtClean="0"/>
              <a:t>E</a:t>
            </a:r>
            <a:r>
              <a:rPr lang="en-CA" dirty="0" smtClean="0"/>
              <a:t> of </a:t>
            </a:r>
            <a:r>
              <a:rPr lang="en-CA" i="1" dirty="0" smtClean="0"/>
              <a:t>edges</a:t>
            </a:r>
            <a:r>
              <a:rPr lang="en-CA" dirty="0" smtClean="0"/>
              <a:t> or </a:t>
            </a:r>
            <a:r>
              <a:rPr lang="en-CA" i="1" dirty="0" smtClean="0"/>
              <a:t>arcs</a:t>
            </a:r>
            <a:r>
              <a:rPr lang="en-CA" dirty="0" smtClean="0"/>
              <a:t> or </a:t>
            </a:r>
            <a:r>
              <a:rPr lang="en-CA" i="1" dirty="0" smtClean="0"/>
              <a:t>lines</a:t>
            </a:r>
            <a:r>
              <a:rPr lang="en-CA" dirty="0" smtClean="0"/>
              <a:t>, which are 2-element subsets of </a:t>
            </a:r>
            <a:r>
              <a:rPr lang="en-CA" i="1" dirty="0" smtClean="0"/>
              <a:t>V</a:t>
            </a:r>
            <a:r>
              <a:rPr lang="en-CA" dirty="0" smtClean="0"/>
              <a:t> (i.e. an edge is associated with two vertices, and that association takes the form of the </a:t>
            </a:r>
            <a:r>
              <a:rPr lang="en-CA" dirty="0" smtClean="0">
                <a:hlinkClick r:id="rId4" tooltip="Unordered pair"/>
              </a:rPr>
              <a:t>unordered pair</a:t>
            </a:r>
            <a:r>
              <a:rPr lang="en-CA" dirty="0" smtClean="0"/>
              <a:t> comprising those two vertices). To avoid ambiguity, this type of graph may be described precisely as </a:t>
            </a:r>
            <a:r>
              <a:rPr lang="en-CA" dirty="0" smtClean="0">
                <a:hlinkClick r:id="rId5" tooltip="Undirected graph"/>
              </a:rPr>
              <a:t>undirected</a:t>
            </a:r>
            <a:r>
              <a:rPr lang="en-CA" dirty="0" smtClean="0"/>
              <a:t> and </a:t>
            </a:r>
            <a:r>
              <a:rPr lang="en-CA" dirty="0" smtClean="0">
                <a:hlinkClick r:id="rId6" tooltip="Simple graph"/>
              </a:rPr>
              <a:t>simple</a:t>
            </a:r>
            <a:r>
              <a:rPr lang="en-CA" dirty="0" smtClean="0"/>
              <a:t>.</a:t>
            </a:r>
          </a:p>
          <a:p>
            <a:r>
              <a:rPr lang="en-CA" dirty="0" smtClean="0"/>
              <a:t>Examples: WWW, Social Media, molecules in chemistry, etc.</a:t>
            </a:r>
          </a:p>
          <a:p>
            <a:endParaRPr lang="en-CA" dirty="0" smtClean="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4294257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CA" dirty="0" smtClean="0"/>
              <a:t>“Impossible” Goals for Future Work</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pPr marL="109728" indent="0">
              <a:buNone/>
            </a:pPr>
            <a:r>
              <a:rPr lang="en-CA" dirty="0" smtClean="0"/>
              <a:t>“But, soft! What light through yonder window breaks?/ It is the east, and Juliet is the </a:t>
            </a:r>
            <a:r>
              <a:rPr lang="en-CA" i="1" dirty="0" smtClean="0"/>
              <a:t>sun</a:t>
            </a:r>
            <a:r>
              <a:rPr lang="en-CA" dirty="0" smtClean="0"/>
              <a:t>.”</a:t>
            </a:r>
          </a:p>
          <a:p>
            <a:pPr marL="109728" indent="0">
              <a:buNone/>
            </a:pPr>
            <a:r>
              <a:rPr lang="en-CA" dirty="0" smtClean="0"/>
              <a:t>		( </a:t>
            </a:r>
            <a:r>
              <a:rPr lang="en-CA" i="1" dirty="0" smtClean="0"/>
              <a:t>Romeo and Juliet</a:t>
            </a:r>
            <a:r>
              <a:rPr lang="en-CA" dirty="0" smtClean="0"/>
              <a:t>, Act 2, Scene 2)</a:t>
            </a:r>
          </a:p>
          <a:p>
            <a:pPr marL="109728" indent="0">
              <a:buNone/>
            </a:pPr>
            <a:endParaRPr lang="en-CA" sz="2400" dirty="0" smtClean="0"/>
          </a:p>
          <a:p>
            <a:pPr marL="109728" indent="0">
              <a:buNone/>
            </a:pPr>
            <a:r>
              <a:rPr lang="en-CA" dirty="0" smtClean="0"/>
              <a:t>“[A]</a:t>
            </a:r>
            <a:r>
              <a:rPr lang="en-CA" dirty="0" err="1" smtClean="0"/>
              <a:t>lthough</a:t>
            </a:r>
            <a:r>
              <a:rPr lang="en-CA" dirty="0" smtClean="0"/>
              <a:t> these metaphors, including “</a:t>
            </a:r>
            <a:r>
              <a:rPr lang="en-CA" i="1" dirty="0" smtClean="0"/>
              <a:t>Juliet is the sun</a:t>
            </a:r>
            <a:r>
              <a:rPr lang="en-CA" dirty="0" smtClean="0"/>
              <a:t>” can be interpreted in the local context of the lines in which they appear, they are much more meaningful when interpreted in the broader context of Act 2, the entire play, and cultural conventions associated with the metaphor field, X IS LIGHT.” (L. David Ritchie 2013)</a:t>
            </a:r>
            <a:endParaRPr lang="en-CA"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131628"/>
            <a:ext cx="6553200" cy="914400"/>
          </a:xfrm>
        </p:spPr>
        <p:txBody>
          <a:bodyPr/>
          <a:lstStyle/>
          <a:p>
            <a:r>
              <a:rPr lang="en-CA" dirty="0" smtClean="0"/>
              <a:t>In-house Word Embeddings</a:t>
            </a:r>
            <a:endParaRPr lang="en-US" dirty="0"/>
          </a:p>
        </p:txBody>
      </p:sp>
      <p:sp>
        <p:nvSpPr>
          <p:cNvPr id="3" name="Content Placeholder 2"/>
          <p:cNvSpPr>
            <a:spLocks noGrp="1"/>
          </p:cNvSpPr>
          <p:nvPr>
            <p:ph idx="1"/>
          </p:nvPr>
        </p:nvSpPr>
        <p:spPr>
          <a:xfrm>
            <a:off x="671946" y="1219192"/>
            <a:ext cx="3276600" cy="3886200"/>
          </a:xfrm>
        </p:spPr>
        <p:txBody>
          <a:bodyPr/>
          <a:lstStyle/>
          <a:p>
            <a:r>
              <a:rPr lang="en-US" sz="1200" dirty="0" smtClean="0"/>
              <a:t>'me', </a:t>
            </a:r>
            <a:r>
              <a:rPr lang="en-US" sz="1200" dirty="0" smtClean="0"/>
              <a:t>0.7382814884185791</a:t>
            </a:r>
          </a:p>
          <a:p>
            <a:r>
              <a:rPr lang="en-US" sz="1200" dirty="0" smtClean="0"/>
              <a:t>'passion</a:t>
            </a:r>
            <a:r>
              <a:rPr lang="en-US" sz="1200" dirty="0" smtClean="0"/>
              <a:t>', </a:t>
            </a:r>
            <a:r>
              <a:rPr lang="en-US" sz="1200" dirty="0" smtClean="0"/>
              <a:t>0.7352137565612793</a:t>
            </a:r>
          </a:p>
          <a:p>
            <a:r>
              <a:rPr lang="en-US" sz="1200" dirty="0" smtClean="0"/>
              <a:t>'my</a:t>
            </a:r>
            <a:r>
              <a:rPr lang="en-US" sz="1200" dirty="0" smtClean="0"/>
              <a:t>', </a:t>
            </a:r>
            <a:r>
              <a:rPr lang="en-US" sz="1200" dirty="0" smtClean="0"/>
              <a:t>0.7327210307121277</a:t>
            </a:r>
          </a:p>
          <a:p>
            <a:r>
              <a:rPr lang="en-US" sz="1200" dirty="0" smtClean="0"/>
              <a:t>'life</a:t>
            </a:r>
            <a:r>
              <a:rPr lang="en-US" sz="1200" dirty="0" smtClean="0"/>
              <a:t>', </a:t>
            </a:r>
            <a:r>
              <a:rPr lang="en-US" sz="1200" dirty="0" smtClean="0"/>
              <a:t>0.7287958860397339</a:t>
            </a:r>
          </a:p>
          <a:p>
            <a:r>
              <a:rPr lang="en-US" sz="1200" dirty="0" smtClean="0"/>
              <a:t>'dream</a:t>
            </a:r>
            <a:r>
              <a:rPr lang="en-US" sz="1200" dirty="0" smtClean="0"/>
              <a:t>', </a:t>
            </a:r>
            <a:r>
              <a:rPr lang="en-US" sz="1200" dirty="0" smtClean="0"/>
              <a:t>0.7267668843269348</a:t>
            </a:r>
          </a:p>
          <a:p>
            <a:r>
              <a:rPr lang="en-US" sz="1200" dirty="0" smtClean="0"/>
              <a:t>'you</a:t>
            </a:r>
            <a:r>
              <a:rPr lang="en-US" sz="1200" dirty="0" smtClean="0"/>
              <a:t>', </a:t>
            </a:r>
            <a:r>
              <a:rPr lang="en-US" sz="1200" dirty="0" smtClean="0"/>
              <a:t>0.7181721925735474</a:t>
            </a:r>
          </a:p>
          <a:p>
            <a:r>
              <a:rPr lang="en-US" sz="1200" dirty="0" smtClean="0"/>
              <a:t>'always</a:t>
            </a:r>
            <a:r>
              <a:rPr lang="en-US" sz="1200" dirty="0" smtClean="0"/>
              <a:t>', </a:t>
            </a:r>
            <a:r>
              <a:rPr lang="en-US" sz="1200" dirty="0" smtClean="0"/>
              <a:t>0.7111517786979675</a:t>
            </a:r>
          </a:p>
          <a:p>
            <a:r>
              <a:rPr lang="en-US" sz="1200" dirty="0" smtClean="0"/>
              <a:t>'wonder</a:t>
            </a:r>
            <a:r>
              <a:rPr lang="en-US" sz="1200" dirty="0" smtClean="0"/>
              <a:t>', </a:t>
            </a:r>
            <a:r>
              <a:rPr lang="en-US" sz="1200" dirty="0" smtClean="0"/>
              <a:t>0.7094581127166748</a:t>
            </a:r>
          </a:p>
          <a:p>
            <a:r>
              <a:rPr lang="en-US" sz="1200" dirty="0" smtClean="0"/>
              <a:t>'</a:t>
            </a:r>
            <a:r>
              <a:rPr lang="en-US" sz="1200" dirty="0" err="1" smtClean="0"/>
              <a:t>i</a:t>
            </a:r>
            <a:r>
              <a:rPr lang="en-US" sz="1200" dirty="0" smtClean="0"/>
              <a:t>', </a:t>
            </a:r>
            <a:r>
              <a:rPr lang="en-US" sz="1200" dirty="0" smtClean="0"/>
              <a:t>0.7084634900093079</a:t>
            </a:r>
          </a:p>
          <a:p>
            <a:r>
              <a:rPr lang="en-US" sz="1200" dirty="0" smtClean="0"/>
              <a:t>'dreams</a:t>
            </a:r>
            <a:r>
              <a:rPr lang="en-US" sz="1200" dirty="0" smtClean="0"/>
              <a:t>', </a:t>
            </a:r>
            <a:r>
              <a:rPr lang="en-US" sz="1200" dirty="0" smtClean="0"/>
              <a:t>0.7067317962646484</a:t>
            </a:r>
          </a:p>
          <a:p>
            <a:r>
              <a:rPr lang="en-US" sz="1200" dirty="0" smtClean="0"/>
              <a:t>'mind</a:t>
            </a:r>
            <a:r>
              <a:rPr lang="en-US" sz="1200" dirty="0" smtClean="0"/>
              <a:t>', </a:t>
            </a:r>
            <a:r>
              <a:rPr lang="en-US" sz="1200" dirty="0" smtClean="0"/>
              <a:t>0.7063043117523193</a:t>
            </a:r>
          </a:p>
          <a:p>
            <a:r>
              <a:rPr lang="en-US" sz="1200" dirty="0" smtClean="0"/>
              <a:t>'friends</a:t>
            </a:r>
            <a:r>
              <a:rPr lang="en-US" sz="1200" dirty="0" smtClean="0"/>
              <a:t>', </a:t>
            </a:r>
            <a:r>
              <a:rPr lang="en-US" sz="1200" dirty="0" smtClean="0"/>
              <a:t>0.7039859890937805</a:t>
            </a:r>
          </a:p>
          <a:p>
            <a:r>
              <a:rPr lang="en-US" sz="1200" dirty="0" smtClean="0"/>
              <a:t>'true</a:t>
            </a:r>
            <a:r>
              <a:rPr lang="en-US" sz="1200" dirty="0" smtClean="0"/>
              <a:t>', </a:t>
            </a:r>
            <a:r>
              <a:rPr lang="en-US" sz="1200" dirty="0" smtClean="0"/>
              <a:t>0.703278124332428</a:t>
            </a:r>
          </a:p>
          <a:p>
            <a:r>
              <a:rPr lang="en-US" sz="1200" dirty="0" smtClean="0"/>
              <a:t>'loves</a:t>
            </a:r>
            <a:r>
              <a:rPr lang="en-US" sz="1200" dirty="0" smtClean="0"/>
              <a:t>', </a:t>
            </a:r>
            <a:r>
              <a:rPr lang="en-US" sz="1200" dirty="0" smtClean="0"/>
              <a:t>0.7004990577697754</a:t>
            </a:r>
          </a:p>
          <a:p>
            <a:r>
              <a:rPr lang="en-US" sz="1200" dirty="0" smtClean="0"/>
              <a:t>'feel</a:t>
            </a:r>
            <a:r>
              <a:rPr lang="en-US" sz="1200" dirty="0" smtClean="0"/>
              <a:t>', </a:t>
            </a:r>
            <a:r>
              <a:rPr lang="en-US" sz="1200" dirty="0" smtClean="0"/>
              <a:t>0.6982083320617676</a:t>
            </a:r>
          </a:p>
          <a:p>
            <a:r>
              <a:rPr lang="en-US" sz="1200" dirty="0" smtClean="0"/>
              <a:t>'happy</a:t>
            </a:r>
            <a:r>
              <a:rPr lang="en-US" sz="1200" dirty="0" smtClean="0"/>
              <a:t>', </a:t>
            </a:r>
            <a:r>
              <a:rPr lang="en-US" sz="1200" dirty="0" smtClean="0"/>
              <a:t>0.6980456113815308</a:t>
            </a:r>
          </a:p>
          <a:p>
            <a:r>
              <a:rPr lang="en-US" sz="1200" dirty="0" smtClean="0"/>
              <a:t>'fun</a:t>
            </a:r>
            <a:r>
              <a:rPr lang="en-US" sz="1200" dirty="0" smtClean="0"/>
              <a:t>', </a:t>
            </a:r>
            <a:r>
              <a:rPr lang="en-US" sz="1200" dirty="0" smtClean="0"/>
              <a:t>0.6974729299545288</a:t>
            </a:r>
          </a:p>
          <a:p>
            <a:r>
              <a:rPr lang="en-US" sz="1200" dirty="0" smtClean="0"/>
              <a:t>'kind</a:t>
            </a:r>
            <a:r>
              <a:rPr lang="en-US" sz="1200" dirty="0" smtClean="0"/>
              <a:t>', </a:t>
            </a:r>
            <a:r>
              <a:rPr lang="en-US" sz="1200" dirty="0" smtClean="0"/>
              <a:t>0.6957338452339172</a:t>
            </a:r>
          </a:p>
          <a:p>
            <a:r>
              <a:rPr lang="en-US" sz="1200" dirty="0" smtClean="0"/>
              <a:t>'soul</a:t>
            </a:r>
            <a:r>
              <a:rPr lang="en-US" sz="1200" dirty="0" smtClean="0"/>
              <a:t>', </a:t>
            </a:r>
            <a:r>
              <a:rPr lang="en-US" sz="1200" dirty="0" smtClean="0"/>
              <a:t>0.6952477693557739</a:t>
            </a:r>
          </a:p>
          <a:p>
            <a:r>
              <a:rPr lang="en-US" sz="1200" dirty="0" smtClean="0"/>
              <a:t>'she</a:t>
            </a:r>
            <a:r>
              <a:rPr lang="en-US" sz="1200" dirty="0" smtClean="0"/>
              <a:t>', 0.695054829120636</a:t>
            </a:r>
            <a:endParaRPr lang="en-US" sz="1200" dirty="0"/>
          </a:p>
        </p:txBody>
      </p:sp>
      <p:sp>
        <p:nvSpPr>
          <p:cNvPr id="5" name="Content Placeholder 2"/>
          <p:cNvSpPr txBox="1">
            <a:spLocks/>
          </p:cNvSpPr>
          <p:nvPr/>
        </p:nvSpPr>
        <p:spPr bwMode="auto">
          <a:xfrm>
            <a:off x="4703618" y="1233046"/>
            <a:ext cx="3276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'joy', </a:t>
            </a:r>
            <a:r>
              <a:rPr lang="en-CA" sz="1200" kern="0" dirty="0" smtClean="0">
                <a:latin typeface="Verdana"/>
                <a:ea typeface="ＭＳ Ｐゴシック" pitchFamily="-112" charset="-128"/>
                <a:cs typeface="Verdana"/>
              </a:rPr>
              <a:t>0.7908298373222351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'sorrow</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0.7825886011123657</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'hope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0.7809766530990601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'desire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0.7641990780830383</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'grief</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0.7590593099594116</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'despair</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0.7423785328865051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'delight</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0.7373297214508057</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'pleasure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0.7297002077102661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'beauty</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0.7295374274253845</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'pain</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0.7292711734771729</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'bliss</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0.7288357019424438</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'hate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0.7155698537826538</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'pity</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0.7142465710639954</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'true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0.7092820405960083</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'comfort</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0.706379234790802</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'shame</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0.7017462849617004</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'passion</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0.7008419036865234</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'faith</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0.697124719619751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'fear</a:t>
            </a:r>
            <a:r>
              <a:rPr lang="en-CA" sz="1200" kern="0" dirty="0" smtClean="0">
                <a:latin typeface="Verdana"/>
                <a:ea typeface="ＭＳ Ｐゴシック" pitchFamily="-112" charset="-128"/>
                <a:cs typeface="Verdana"/>
              </a:rPr>
              <a:t>', </a:t>
            </a:r>
            <a:r>
              <a:rPr lang="en-CA" sz="1200" kern="0" dirty="0" smtClean="0">
                <a:latin typeface="Verdana"/>
                <a:ea typeface="ＭＳ Ｐゴシック" pitchFamily="-112" charset="-128"/>
                <a:cs typeface="Verdana"/>
              </a:rPr>
              <a:t>0.6971151232719421</a:t>
            </a:r>
          </a:p>
          <a:p>
            <a:pPr marL="342900" lvl="0" indent="-342900" eaLnBrk="0" fontAlgn="base" hangingPunct="0">
              <a:spcBef>
                <a:spcPct val="20000"/>
              </a:spcBef>
              <a:spcAft>
                <a:spcPct val="0"/>
              </a:spcAft>
              <a:buFontTx/>
              <a:buChar char="•"/>
            </a:pPr>
            <a:r>
              <a:rPr lang="en-CA" sz="1200" kern="0" dirty="0" smtClean="0">
                <a:latin typeface="Verdana"/>
                <a:ea typeface="ＭＳ Ｐゴシック" pitchFamily="-112" charset="-128"/>
                <a:cs typeface="Verdana"/>
              </a:rPr>
              <a:t>'hunger</a:t>
            </a:r>
            <a:r>
              <a:rPr lang="en-CA" sz="1200" kern="0" dirty="0" smtClean="0">
                <a:latin typeface="Verdana"/>
                <a:ea typeface="ＭＳ Ｐゴシック" pitchFamily="-112" charset="-128"/>
                <a:cs typeface="Verdana"/>
              </a:rPr>
              <a:t>', 0.6946554183959961</a:t>
            </a:r>
            <a:endParaRPr kumimoji="0" lang="en-US" sz="1200" b="0" i="0" u="none" strike="noStrike" kern="0" cap="none" spc="0" normalizeH="0" baseline="0" noProof="0" dirty="0">
              <a:ln>
                <a:noFill/>
              </a:ln>
              <a:solidFill>
                <a:schemeClr val="tx1"/>
              </a:solidFill>
              <a:effectLst/>
              <a:uLnTx/>
              <a:uFillTx/>
              <a:latin typeface="Verdana"/>
              <a:ea typeface="ＭＳ Ｐゴシック" pitchFamily="-112" charset="-128"/>
              <a:cs typeface="Verdana"/>
            </a:endParaRPr>
          </a:p>
        </p:txBody>
      </p:sp>
      <p:sp>
        <p:nvSpPr>
          <p:cNvPr id="6" name="Title 1"/>
          <p:cNvSpPr txBox="1">
            <a:spLocks/>
          </p:cNvSpPr>
          <p:nvPr/>
        </p:nvSpPr>
        <p:spPr bwMode="auto">
          <a:xfrm>
            <a:off x="3061854" y="547244"/>
            <a:ext cx="2299855" cy="464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600" b="0" i="0" u="none" strike="noStrike" kern="0" cap="none" spc="0" normalizeH="0" baseline="0" noProof="0" dirty="0" smtClean="0">
                <a:ln>
                  <a:noFill/>
                </a:ln>
                <a:solidFill>
                  <a:srgbClr val="990000"/>
                </a:solidFill>
                <a:effectLst/>
                <a:uLnTx/>
                <a:uFillTx/>
                <a:latin typeface="Verdana"/>
                <a:ea typeface="ＭＳ Ｐゴシック" pitchFamily="-112" charset="-128"/>
                <a:cs typeface="Verdana"/>
              </a:rPr>
              <a:t>Example for “love”</a:t>
            </a:r>
            <a:endParaRPr kumimoji="0" lang="en-US" sz="1600" b="0" i="0" u="none" strike="noStrike" kern="0" cap="none" spc="0" normalizeH="0" baseline="0" noProof="0" dirty="0">
              <a:ln>
                <a:noFill/>
              </a:ln>
              <a:solidFill>
                <a:srgbClr val="990000"/>
              </a:solidFill>
              <a:effectLst/>
              <a:uLnTx/>
              <a:uFillTx/>
              <a:latin typeface="Verdana"/>
              <a:ea typeface="ＭＳ Ｐゴシック" pitchFamily="-112" charset="-128"/>
              <a:cs typeface="Verdana"/>
            </a:endParaRPr>
          </a:p>
        </p:txBody>
      </p:sp>
      <p:sp>
        <p:nvSpPr>
          <p:cNvPr id="7" name="Title 1"/>
          <p:cNvSpPr txBox="1">
            <a:spLocks/>
          </p:cNvSpPr>
          <p:nvPr/>
        </p:nvSpPr>
        <p:spPr bwMode="auto">
          <a:xfrm>
            <a:off x="1676400" y="796626"/>
            <a:ext cx="942110" cy="464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600" b="0" i="0" u="none" strike="noStrike" kern="0" cap="none" spc="0" normalizeH="0" baseline="0" noProof="0" dirty="0" err="1" smtClean="0">
                <a:ln>
                  <a:noFill/>
                </a:ln>
                <a:solidFill>
                  <a:srgbClr val="990000"/>
                </a:solidFill>
                <a:effectLst/>
                <a:uLnTx/>
                <a:uFillTx/>
                <a:latin typeface="Verdana"/>
                <a:ea typeface="ＭＳ Ｐゴシック" pitchFamily="-112" charset="-128"/>
                <a:cs typeface="Verdana"/>
              </a:rPr>
              <a:t>GloVe</a:t>
            </a:r>
            <a:endParaRPr kumimoji="0" lang="en-US" sz="1600" b="0" i="0" u="none" strike="noStrike" kern="0" cap="none" spc="0" normalizeH="0" baseline="0" noProof="0" dirty="0">
              <a:ln>
                <a:noFill/>
              </a:ln>
              <a:solidFill>
                <a:srgbClr val="990000"/>
              </a:solidFill>
              <a:effectLst/>
              <a:uLnTx/>
              <a:uFillTx/>
              <a:latin typeface="Verdana"/>
              <a:ea typeface="ＭＳ Ｐゴシック" pitchFamily="-112" charset="-128"/>
              <a:cs typeface="Verdana"/>
            </a:endParaRPr>
          </a:p>
        </p:txBody>
      </p:sp>
      <p:sp>
        <p:nvSpPr>
          <p:cNvPr id="8" name="Title 1"/>
          <p:cNvSpPr txBox="1">
            <a:spLocks/>
          </p:cNvSpPr>
          <p:nvPr/>
        </p:nvSpPr>
        <p:spPr bwMode="auto">
          <a:xfrm>
            <a:off x="5167745" y="768917"/>
            <a:ext cx="2299855" cy="464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990000"/>
              </a:solidFill>
              <a:effectLst/>
              <a:uLnTx/>
              <a:uFillTx/>
              <a:latin typeface="Verdana"/>
              <a:ea typeface="ＭＳ Ｐゴシック" pitchFamily="-112" charset="-128"/>
              <a:cs typeface="Verdana"/>
            </a:endParaRPr>
          </a:p>
        </p:txBody>
      </p:sp>
      <p:sp>
        <p:nvSpPr>
          <p:cNvPr id="9" name="Title 1"/>
          <p:cNvSpPr txBox="1">
            <a:spLocks/>
          </p:cNvSpPr>
          <p:nvPr/>
        </p:nvSpPr>
        <p:spPr bwMode="auto">
          <a:xfrm>
            <a:off x="5708073" y="768917"/>
            <a:ext cx="1288472" cy="464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600" b="0" i="0" u="none" strike="noStrike" kern="0" cap="none" spc="0" normalizeH="0" baseline="0" noProof="0" dirty="0" smtClean="0">
                <a:ln>
                  <a:noFill/>
                </a:ln>
                <a:solidFill>
                  <a:srgbClr val="990000"/>
                </a:solidFill>
                <a:effectLst/>
                <a:uLnTx/>
                <a:uFillTx/>
                <a:latin typeface="Verdana"/>
                <a:ea typeface="ＭＳ Ｐゴシック" pitchFamily="-112" charset="-128"/>
                <a:cs typeface="Verdana"/>
              </a:rPr>
              <a:t>Our</a:t>
            </a:r>
            <a:r>
              <a:rPr kumimoji="0" lang="en-CA" sz="1600" b="0" i="0" u="none" strike="noStrike" kern="0" cap="none" spc="0" normalizeH="0" noProof="0" dirty="0" smtClean="0">
                <a:ln>
                  <a:noFill/>
                </a:ln>
                <a:solidFill>
                  <a:srgbClr val="990000"/>
                </a:solidFill>
                <a:effectLst/>
                <a:uLnTx/>
                <a:uFillTx/>
                <a:latin typeface="Verdana"/>
                <a:ea typeface="ＭＳ Ｐゴシック" pitchFamily="-112" charset="-128"/>
                <a:cs typeface="Verdana"/>
              </a:rPr>
              <a:t> team</a:t>
            </a:r>
            <a:endParaRPr kumimoji="0" lang="en-US" sz="1600" b="0" i="0" u="none" strike="noStrike" kern="0" cap="none" spc="0" normalizeH="0" baseline="0" noProof="0" dirty="0">
              <a:ln>
                <a:noFill/>
              </a:ln>
              <a:solidFill>
                <a:srgbClr val="990000"/>
              </a:solidFill>
              <a:effectLst/>
              <a:uLnTx/>
              <a:uFillTx/>
              <a:latin typeface="Verdana"/>
              <a:ea typeface="ＭＳ Ｐゴシック" pitchFamily="-112" charset="-128"/>
              <a:cs typeface="Verdana"/>
            </a:endParaRPr>
          </a:p>
        </p:txBody>
      </p:sp>
      <p:sp>
        <p:nvSpPr>
          <p:cNvPr id="11" name="Footer Placeholder 10"/>
          <p:cNvSpPr>
            <a:spLocks noGrp="1"/>
          </p:cNvSpPr>
          <p:nvPr>
            <p:ph type="ftr" sz="quarter" idx="10"/>
          </p:nvPr>
        </p:nvSpPr>
        <p:spPr/>
        <p:txBody>
          <a:bodyPr/>
          <a:lstStyle/>
          <a:p>
            <a:pPr>
              <a:defRPr/>
            </a:pPr>
            <a:r>
              <a:rPr lang="en-US" smtClean="0"/>
              <a:t>GraphPoem Project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75844" y="1738745"/>
            <a:ext cx="7342909" cy="914400"/>
          </a:xfrm>
        </p:spPr>
        <p:txBody>
          <a:bodyPr/>
          <a:lstStyle/>
          <a:p>
            <a:pPr algn="ctr"/>
            <a:r>
              <a:rPr lang="en-IN" dirty="0" smtClean="0"/>
              <a:t>Automatic Poetry Classification </a:t>
            </a:r>
            <a:br>
              <a:rPr lang="en-IN" dirty="0" smtClean="0"/>
            </a:br>
            <a:r>
              <a:rPr lang="en-IN" dirty="0" smtClean="0"/>
              <a:t>by Rhyme</a:t>
            </a:r>
            <a:endParaRPr lang="en-US" altLang="en-US" dirty="0" smtClean="0">
              <a:latin typeface="Verdana" pitchFamily="34" charset="0"/>
              <a:ea typeface="ＭＳ Ｐゴシック" pitchFamily="34" charset="-128"/>
              <a:cs typeface="Verdana" pitchFamily="34" charset="0"/>
            </a:endParaRPr>
          </a:p>
        </p:txBody>
      </p:sp>
      <p:sp>
        <p:nvSpPr>
          <p:cNvPr id="5" name="Text Placeholder 5"/>
          <p:cNvSpPr txBox="1">
            <a:spLocks/>
          </p:cNvSpPr>
          <p:nvPr/>
        </p:nvSpPr>
        <p:spPr bwMode="auto">
          <a:xfrm>
            <a:off x="480716" y="3704648"/>
            <a:ext cx="7993062" cy="106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Vaibhav Kesarwani, Diana </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Inkpen</a:t>
            </a:r>
            <a:endPar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endParaRPr>
          </a:p>
          <a:p>
            <a:pPr marL="342900" marR="0" lvl="0" indent="-342900" algn="ctr" defTabSz="914400" rtl="0" eaLnBrk="0" fontAlgn="base" latinLnBrk="0" hangingPunct="0">
              <a:lnSpc>
                <a:spcPct val="100000"/>
              </a:lnSpc>
              <a:spcBef>
                <a:spcPct val="20000"/>
              </a:spcBef>
              <a:spcAft>
                <a:spcPct val="0"/>
              </a:spcAft>
              <a:buClrTx/>
              <a:buSzTx/>
              <a:tabLst/>
              <a:defRPr/>
            </a:pP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and Chris T</a:t>
            </a:r>
            <a:r>
              <a:rPr kumimoji="0" lang="vi-VN"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ă</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n</a:t>
            </a:r>
            <a:r>
              <a:rPr kumimoji="0" lang="vi-VN"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ă</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sescu</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 (</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Margento</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 </a:t>
            </a:r>
          </a:p>
        </p:txBody>
      </p:sp>
      <p:sp>
        <p:nvSpPr>
          <p:cNvPr id="6" name="Footer Placeholder 5"/>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Types of Rhymes Identified</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pPr>
              <a:buNone/>
            </a:pPr>
            <a:r>
              <a:rPr lang="en-IN" dirty="0" smtClean="0"/>
              <a:t>Positional:</a:t>
            </a:r>
          </a:p>
          <a:p>
            <a:r>
              <a:rPr lang="en-IN" dirty="0" smtClean="0"/>
              <a:t>End rhyme</a:t>
            </a:r>
          </a:p>
          <a:p>
            <a:r>
              <a:rPr lang="en-IN" dirty="0" smtClean="0"/>
              <a:t>Internal rhyme</a:t>
            </a:r>
          </a:p>
          <a:p>
            <a:pPr>
              <a:buNone/>
            </a:pPr>
            <a:endParaRPr lang="en-IN" dirty="0" smtClean="0"/>
          </a:p>
          <a:p>
            <a:pPr>
              <a:buNone/>
            </a:pPr>
            <a:r>
              <a:rPr lang="en-IN" dirty="0" smtClean="0"/>
              <a:t>Phonemic:</a:t>
            </a:r>
          </a:p>
          <a:p>
            <a:r>
              <a:rPr lang="en-IN" dirty="0" smtClean="0"/>
              <a:t>Full rhyme</a:t>
            </a:r>
          </a:p>
          <a:p>
            <a:r>
              <a:rPr lang="en-IN" dirty="0" smtClean="0"/>
              <a:t>Slant rhyme</a:t>
            </a:r>
          </a:p>
          <a:p>
            <a:r>
              <a:rPr lang="en-IN" dirty="0" smtClean="0"/>
              <a:t>Identical rhyme</a:t>
            </a:r>
          </a:p>
          <a:p>
            <a:r>
              <a:rPr lang="en-IN" dirty="0" smtClean="0"/>
              <a:t>Eye rhyme</a:t>
            </a:r>
          </a:p>
          <a:p>
            <a:r>
              <a:rPr lang="en-IN" dirty="0" smtClean="0"/>
              <a:t>Rich rhyme</a:t>
            </a:r>
          </a:p>
          <a:p>
            <a:endParaRPr lang="en-IN"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Method</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r>
              <a:rPr lang="en-IN" b="1" dirty="0" err="1" smtClean="0"/>
              <a:t>CMUDict</a:t>
            </a:r>
            <a:r>
              <a:rPr lang="en-IN" dirty="0" smtClean="0"/>
              <a:t> (CMU Pronouncing Dictionary) is an open-source machine-readable pronunciation dictionary for North American English that contains over 134,000 words and their pronunciations.</a:t>
            </a:r>
          </a:p>
          <a:p>
            <a:endParaRPr lang="en-IN" dirty="0" smtClean="0"/>
          </a:p>
          <a:p>
            <a:endParaRPr lang="en-IN" dirty="0" smtClean="0"/>
          </a:p>
          <a:p>
            <a:endParaRPr lang="en-IN" dirty="0" smtClean="0"/>
          </a:p>
          <a:p>
            <a:r>
              <a:rPr lang="en-IN" dirty="0" smtClean="0"/>
              <a:t>Pronunciation is fetched for all words in a poem:</a:t>
            </a:r>
          </a:p>
          <a:p>
            <a:pPr>
              <a:buNone/>
            </a:pPr>
            <a:r>
              <a:rPr lang="en-IN" dirty="0" smtClean="0"/>
              <a:t>		PROCESS  	       P R AA1 S EH2 S</a:t>
            </a:r>
          </a:p>
          <a:p>
            <a:pPr>
              <a:buNone/>
            </a:pPr>
            <a:r>
              <a:rPr lang="en-IN" dirty="0" smtClean="0"/>
              <a:t>		PROCESS(1)         P R AO1 S EH2 S</a:t>
            </a:r>
          </a:p>
          <a:p>
            <a:endParaRPr lang="en-IN"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Poem Phoneme Matching</a:t>
            </a:r>
            <a:endParaRPr lang="en-US" altLang="en-US" dirty="0" smtClean="0">
              <a:latin typeface="Verdana" pitchFamily="34" charset="0"/>
              <a:ea typeface="ＭＳ Ｐゴシック" pitchFamily="34" charset="-128"/>
              <a:cs typeface="Verdana" pitchFamily="34" charset="0"/>
            </a:endParaRPr>
          </a:p>
        </p:txBody>
      </p:sp>
      <p:sp>
        <p:nvSpPr>
          <p:cNvPr id="4" name="TextBox 3"/>
          <p:cNvSpPr txBox="1"/>
          <p:nvPr/>
        </p:nvSpPr>
        <p:spPr>
          <a:xfrm>
            <a:off x="771932" y="1055605"/>
            <a:ext cx="5000660" cy="646331"/>
          </a:xfrm>
          <a:prstGeom prst="rect">
            <a:avLst/>
          </a:prstGeom>
          <a:noFill/>
        </p:spPr>
        <p:txBody>
          <a:bodyPr wrap="square" rtlCol="0">
            <a:spAutoFit/>
          </a:bodyPr>
          <a:lstStyle/>
          <a:p>
            <a:r>
              <a:rPr lang="en-IN" dirty="0" smtClean="0">
                <a:latin typeface="Calibri" pitchFamily="34" charset="0"/>
              </a:rPr>
              <a:t>Title : </a:t>
            </a:r>
            <a:r>
              <a:rPr lang="en-CA" dirty="0">
                <a:latin typeface="Calibri" pitchFamily="34" charset="0"/>
              </a:rPr>
              <a:t>Summer begins to have the </a:t>
            </a:r>
            <a:r>
              <a:rPr lang="en-CA" dirty="0" smtClean="0">
                <a:latin typeface="Calibri" pitchFamily="34" charset="0"/>
              </a:rPr>
              <a:t>look</a:t>
            </a:r>
          </a:p>
          <a:p>
            <a:r>
              <a:rPr lang="en-CA" dirty="0" smtClean="0">
                <a:latin typeface="Calibri" pitchFamily="34" charset="0"/>
              </a:rPr>
              <a:t>Author : </a:t>
            </a:r>
            <a:r>
              <a:rPr lang="en-IN" dirty="0">
                <a:latin typeface="Calibri" pitchFamily="34" charset="0"/>
              </a:rPr>
              <a:t>Emily Dickinson</a:t>
            </a:r>
          </a:p>
        </p:txBody>
      </p:sp>
      <p:sp>
        <p:nvSpPr>
          <p:cNvPr id="7" name="Content Placeholder 4"/>
          <p:cNvSpPr>
            <a:spLocks noGrp="1"/>
          </p:cNvSpPr>
          <p:nvPr>
            <p:ph sz="half" idx="1"/>
          </p:nvPr>
        </p:nvSpPr>
        <p:spPr>
          <a:xfrm>
            <a:off x="277091" y="1805414"/>
            <a:ext cx="3614734" cy="4071966"/>
          </a:xfrm>
        </p:spPr>
        <p:txBody>
          <a:bodyPr>
            <a:normAutofit fontScale="62500" lnSpcReduction="20000"/>
          </a:bodyPr>
          <a:lstStyle/>
          <a:p>
            <a:pPr>
              <a:buNone/>
            </a:pPr>
            <a:r>
              <a:rPr lang="en-CA" dirty="0" smtClean="0">
                <a:latin typeface="Calibri" pitchFamily="34" charset="0"/>
              </a:rPr>
              <a:t> "Summer begins to have the look",</a:t>
            </a:r>
          </a:p>
          <a:p>
            <a:pPr>
              <a:buNone/>
            </a:pPr>
            <a:r>
              <a:rPr lang="en-CA" dirty="0" smtClean="0">
                <a:latin typeface="Calibri" pitchFamily="34" charset="0"/>
              </a:rPr>
              <a:t>      "</a:t>
            </a:r>
            <a:r>
              <a:rPr lang="en-CA" dirty="0" err="1" smtClean="0">
                <a:latin typeface="Calibri" pitchFamily="34" charset="0"/>
              </a:rPr>
              <a:t>Peruser</a:t>
            </a:r>
            <a:r>
              <a:rPr lang="en-CA" dirty="0" smtClean="0">
                <a:latin typeface="Calibri" pitchFamily="34" charset="0"/>
              </a:rPr>
              <a:t> of enchanting Book",</a:t>
            </a:r>
          </a:p>
          <a:p>
            <a:pPr>
              <a:buNone/>
            </a:pPr>
            <a:r>
              <a:rPr lang="en-CA" dirty="0" smtClean="0">
                <a:latin typeface="Calibri" pitchFamily="34" charset="0"/>
              </a:rPr>
              <a:t>      "Reluctantly but sure perceives",</a:t>
            </a:r>
          </a:p>
          <a:p>
            <a:pPr>
              <a:buNone/>
            </a:pPr>
            <a:r>
              <a:rPr lang="en-CA" dirty="0" smtClean="0">
                <a:latin typeface="Calibri" pitchFamily="34" charset="0"/>
              </a:rPr>
              <a:t>      "A gain upon the backward leaves ",</a:t>
            </a:r>
          </a:p>
          <a:p>
            <a:pPr>
              <a:buNone/>
            </a:pPr>
            <a:r>
              <a:rPr lang="en-CA" dirty="0" smtClean="0">
                <a:latin typeface="Calibri" pitchFamily="34" charset="0"/>
              </a:rPr>
              <a:t>      </a:t>
            </a:r>
          </a:p>
          <a:p>
            <a:pPr>
              <a:buNone/>
            </a:pPr>
            <a:r>
              <a:rPr lang="en-CA" dirty="0" smtClean="0">
                <a:latin typeface="Calibri" pitchFamily="34" charset="0"/>
              </a:rPr>
              <a:t>      "Autumn begins to be inferred",</a:t>
            </a:r>
          </a:p>
          <a:p>
            <a:pPr>
              <a:buNone/>
            </a:pPr>
            <a:r>
              <a:rPr lang="en-CA" dirty="0" smtClean="0">
                <a:latin typeface="Calibri" pitchFamily="34" charset="0"/>
              </a:rPr>
              <a:t>      "By millinery of the cloud",</a:t>
            </a:r>
          </a:p>
          <a:p>
            <a:pPr>
              <a:buNone/>
            </a:pPr>
            <a:r>
              <a:rPr lang="en-CA" dirty="0" smtClean="0">
                <a:latin typeface="Calibri" pitchFamily="34" charset="0"/>
              </a:rPr>
              <a:t>      "Or deeper color in the shawl",</a:t>
            </a:r>
          </a:p>
          <a:p>
            <a:pPr>
              <a:buNone/>
            </a:pPr>
            <a:r>
              <a:rPr lang="en-CA" dirty="0" smtClean="0">
                <a:latin typeface="Calibri" pitchFamily="34" charset="0"/>
              </a:rPr>
              <a:t>      "That wraps the everlasting hill.",</a:t>
            </a:r>
          </a:p>
          <a:p>
            <a:pPr>
              <a:buNone/>
            </a:pPr>
            <a:r>
              <a:rPr lang="en-CA" dirty="0" smtClean="0">
                <a:latin typeface="Calibri" pitchFamily="34" charset="0"/>
              </a:rPr>
              <a:t>      </a:t>
            </a:r>
          </a:p>
          <a:p>
            <a:pPr>
              <a:buNone/>
            </a:pPr>
            <a:r>
              <a:rPr lang="en-CA" dirty="0" smtClean="0">
                <a:latin typeface="Calibri" pitchFamily="34" charset="0"/>
              </a:rPr>
              <a:t>      "The eye begins its avarice",</a:t>
            </a:r>
          </a:p>
          <a:p>
            <a:pPr>
              <a:buNone/>
            </a:pPr>
            <a:r>
              <a:rPr lang="en-CA" dirty="0" smtClean="0">
                <a:latin typeface="Calibri" pitchFamily="34" charset="0"/>
              </a:rPr>
              <a:t>      "A meditation chastens speech",</a:t>
            </a:r>
          </a:p>
          <a:p>
            <a:pPr>
              <a:buNone/>
            </a:pPr>
            <a:r>
              <a:rPr lang="en-CA" dirty="0" smtClean="0">
                <a:latin typeface="Calibri" pitchFamily="34" charset="0"/>
              </a:rPr>
              <a:t>      "Some Dyer of a distant tree",</a:t>
            </a:r>
          </a:p>
          <a:p>
            <a:pPr>
              <a:buNone/>
            </a:pPr>
            <a:r>
              <a:rPr lang="en-CA" dirty="0" smtClean="0">
                <a:latin typeface="Calibri" pitchFamily="34" charset="0"/>
              </a:rPr>
              <a:t>      "Resumes his gaudy industry.",</a:t>
            </a:r>
          </a:p>
          <a:p>
            <a:pPr>
              <a:buNone/>
            </a:pPr>
            <a:r>
              <a:rPr lang="en-CA" dirty="0" smtClean="0">
                <a:latin typeface="Calibri" pitchFamily="34" charset="0"/>
              </a:rPr>
              <a:t>      </a:t>
            </a:r>
          </a:p>
          <a:p>
            <a:pPr>
              <a:buNone/>
            </a:pPr>
            <a:r>
              <a:rPr lang="en-CA" dirty="0" smtClean="0">
                <a:latin typeface="Calibri" pitchFamily="34" charset="0"/>
              </a:rPr>
              <a:t>      "Conclusion is the course of All",</a:t>
            </a:r>
          </a:p>
          <a:p>
            <a:pPr>
              <a:buNone/>
            </a:pPr>
            <a:r>
              <a:rPr lang="en-CA" dirty="0" smtClean="0">
                <a:latin typeface="Calibri" pitchFamily="34" charset="0"/>
              </a:rPr>
              <a:t>      "At most to be perennial",</a:t>
            </a:r>
          </a:p>
          <a:p>
            <a:pPr>
              <a:buNone/>
            </a:pPr>
            <a:r>
              <a:rPr lang="en-CA" dirty="0" smtClean="0">
                <a:latin typeface="Calibri" pitchFamily="34" charset="0"/>
              </a:rPr>
              <a:t>      "And then elude stability",</a:t>
            </a:r>
          </a:p>
          <a:p>
            <a:pPr>
              <a:buNone/>
            </a:pPr>
            <a:r>
              <a:rPr lang="en-CA" dirty="0" smtClean="0">
                <a:latin typeface="Calibri" pitchFamily="34" charset="0"/>
              </a:rPr>
              <a:t>      "Recalls to immortality."</a:t>
            </a:r>
            <a:endParaRPr lang="en-IN" dirty="0">
              <a:latin typeface="Calibri" pitchFamily="34" charset="0"/>
            </a:endParaRPr>
          </a:p>
        </p:txBody>
      </p:sp>
      <p:sp>
        <p:nvSpPr>
          <p:cNvPr id="8" name="Content Placeholder 5"/>
          <p:cNvSpPr txBox="1">
            <a:spLocks/>
          </p:cNvSpPr>
          <p:nvPr/>
        </p:nvSpPr>
        <p:spPr>
          <a:xfrm>
            <a:off x="3945078" y="1888541"/>
            <a:ext cx="4686304" cy="4286280"/>
          </a:xfrm>
          <a:prstGeom prst="rect">
            <a:avLst/>
          </a:prstGeom>
        </p:spPr>
        <p:txBody>
          <a:bodyPr>
            <a:normAutofit fontScale="70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S_AH1_M_ER0 B_IH0_G_IH1_N_Z T_UW1#T_IH0#T_AH0 HH_AE1_V DH_AH0#DH_AH1#DH_IY0 L_UH1_K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AH1_V#AH0_V EH0_N_CH_AE1_N_T_IH0_NG#EH0_N_CH_AE1_N_IH0_NG B_UH1_K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R_IH0_L_AH1_K_T_AH0_N_T_L_IY0 B_AH1_T SH_UH1_R P_ER0_S_IY1_V_Z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AH0#EY1 G_EY1_N AH0_P_AA1_N DH_AH0#DH_AH1#DH_IY0 B_AE1_K_W_ER0_D L_IY1_V_Z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AO1_T_AH0_M B_IH0_G_IH1_N_Z T_UW1#T_IH0#T_AH0 B_IY1#B_IY0 IH2_N_F_ER1_D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B_AY1 AH1_V#AH0_V DH_AH0#DH_AH1#DH_IY0 K_L_AW1_D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AO1_R#ER0 D_IY1_P_ER0 K_AH1_L_ER0#K_AO1_L_ER0 IH0_N#IH1_N DH_AH0#DH_AH1#DH_IY0 SH_AO1_L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IN" sz="2000" b="0" i="0" u="none" strike="noStrike" kern="0" cap="none" spc="0" normalizeH="0" baseline="0" noProof="0" smtClean="0">
                <a:ln>
                  <a:noFill/>
                </a:ln>
                <a:solidFill>
                  <a:schemeClr val="tx1"/>
                </a:solidFill>
                <a:effectLst/>
                <a:uLnTx/>
                <a:uFillTx/>
                <a:latin typeface="Calibri" pitchFamily="34" charset="0"/>
                <a:ea typeface="ＭＳ Ｐゴシック" pitchFamily="-112" charset="-128"/>
                <a:cs typeface="Verdana"/>
              </a:rPr>
              <a:t>DH_AE1_T#DH_AH0_T R_AE1_P_S DH_AH0#DH_AH1#DH_IY0 EH2_V_ER0_L_AE1_S_T_IH0_NG HH_IH1_L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smtClean="0">
              <a:ln>
                <a:noFill/>
              </a:ln>
              <a:solidFill>
                <a:schemeClr val="tx1"/>
              </a:solidFill>
              <a:effectLst/>
              <a:uLnTx/>
              <a:uFillTx/>
              <a:latin typeface="Calibri" pitchFamily="34" charset="0"/>
              <a:ea typeface="ＭＳ Ｐゴシック" pitchFamily="-112" charset="-128"/>
              <a:cs typeface="Verdana"/>
            </a:endParaRPr>
          </a:p>
        </p:txBody>
      </p:sp>
      <p:sp>
        <p:nvSpPr>
          <p:cNvPr id="9" name="Footer Placeholder 8"/>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Rhyme Score</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pPr lvl="0"/>
            <a:r>
              <a:rPr lang="en-US" sz="1600" b="1" dirty="0" smtClean="0"/>
              <a:t>Consecutive Rhyme:  </a:t>
            </a:r>
            <a:r>
              <a:rPr lang="en-US" sz="1600" dirty="0" smtClean="0"/>
              <a:t>When rhyme is present in consecutive lines.</a:t>
            </a:r>
            <a:endParaRPr lang="en-IN" sz="1600" dirty="0" smtClean="0"/>
          </a:p>
          <a:p>
            <a:pPr lvl="0"/>
            <a:r>
              <a:rPr lang="en-US" sz="1600" b="1" dirty="0" smtClean="0"/>
              <a:t>Alternate Rhyme: </a:t>
            </a:r>
            <a:r>
              <a:rPr lang="en-US" sz="1600" dirty="0" smtClean="0"/>
              <a:t>When rhyme is present in alternate lines.  </a:t>
            </a:r>
          </a:p>
          <a:p>
            <a:pPr lvl="0"/>
            <a:r>
              <a:rPr lang="en-US" sz="1600" dirty="0" smtClean="0"/>
              <a:t>Distant Rhymes: Separated by more than one line; recurrent rhymes across a poem, a collection, oeuvre(s), corpora.</a:t>
            </a:r>
          </a:p>
          <a:p>
            <a:endParaRPr lang="en-IN" sz="1600" dirty="0" smtClean="0"/>
          </a:p>
          <a:p>
            <a:r>
              <a:rPr lang="en-IN" sz="1600" dirty="0" smtClean="0"/>
              <a:t>For each word :  </a:t>
            </a:r>
          </a:p>
          <a:p>
            <a:endParaRPr lang="en-IN" sz="1600" dirty="0" smtClean="0"/>
          </a:p>
          <a:p>
            <a:r>
              <a:rPr lang="en-US" sz="1600" dirty="0" smtClean="0"/>
              <a:t>Total </a:t>
            </a:r>
            <a:r>
              <a:rPr lang="en-US" sz="1600" dirty="0" err="1" smtClean="0"/>
              <a:t>RhymeScore</a:t>
            </a:r>
            <a:r>
              <a:rPr lang="en-US" sz="1600" dirty="0" smtClean="0"/>
              <a:t> for a poem: </a:t>
            </a:r>
            <a:endParaRPr lang="en-IN" sz="1600" dirty="0" smtClean="0"/>
          </a:p>
          <a:p>
            <a:pPr>
              <a:buNone/>
            </a:pPr>
            <a:r>
              <a:rPr lang="en-US" sz="1600" b="1" i="1" dirty="0" smtClean="0"/>
              <a:t>		   </a:t>
            </a:r>
            <a:r>
              <a:rPr lang="en-US" sz="1600" b="1" i="1" dirty="0" err="1" smtClean="0"/>
              <a:t>RhymeScore</a:t>
            </a:r>
            <a:r>
              <a:rPr lang="en-US" sz="1600" b="1" i="1" baseline="-25000" dirty="0" err="1" smtClean="0"/>
              <a:t>total</a:t>
            </a:r>
            <a:r>
              <a:rPr lang="en-US" sz="1600" b="1" i="1" baseline="-25000" dirty="0" smtClean="0"/>
              <a:t> </a:t>
            </a:r>
            <a:r>
              <a:rPr lang="en-US" sz="1600" b="1" i="1" dirty="0" smtClean="0"/>
              <a:t>= ∑ {</a:t>
            </a:r>
            <a:r>
              <a:rPr lang="en-US" sz="1600" b="1" i="1" dirty="0" err="1" smtClean="0"/>
              <a:t>RhymeScore</a:t>
            </a:r>
            <a:r>
              <a:rPr lang="en-US" sz="1600" b="1" i="1" baseline="-25000" dirty="0" err="1" smtClean="0"/>
              <a:t>word</a:t>
            </a:r>
            <a:r>
              <a:rPr lang="en-US" sz="1600" b="1" i="1" dirty="0" smtClean="0"/>
              <a:t>}</a:t>
            </a:r>
          </a:p>
          <a:p>
            <a:r>
              <a:rPr lang="en-US" sz="1600" dirty="0" smtClean="0"/>
              <a:t>Normalization</a:t>
            </a:r>
            <a:r>
              <a:rPr lang="en-US" sz="1600" b="1" dirty="0" smtClean="0"/>
              <a:t> </a:t>
            </a:r>
            <a:r>
              <a:rPr lang="en-US" sz="1600" dirty="0" smtClean="0"/>
              <a:t>needs to be done for this score, so that a longer poem does not have advantage over a shorter one.</a:t>
            </a:r>
          </a:p>
          <a:p>
            <a:pPr>
              <a:buNone/>
            </a:pPr>
            <a:r>
              <a:rPr lang="en-US" sz="1600" b="1" i="1" dirty="0" smtClean="0"/>
              <a:t>		</a:t>
            </a:r>
            <a:r>
              <a:rPr lang="en-US" sz="1600" b="1" i="1" dirty="0" err="1" smtClean="0"/>
              <a:t>RhymeScore</a:t>
            </a:r>
            <a:r>
              <a:rPr lang="en-US" sz="1600" b="1" i="1" baseline="-25000" dirty="0" err="1" smtClean="0"/>
              <a:t>norm</a:t>
            </a:r>
            <a:r>
              <a:rPr lang="en-US" sz="1600" b="1" i="1" baseline="-25000" dirty="0" smtClean="0"/>
              <a:t> </a:t>
            </a:r>
            <a:r>
              <a:rPr lang="en-US" sz="1600" b="1" i="1" dirty="0" smtClean="0"/>
              <a:t>=  </a:t>
            </a:r>
            <a:r>
              <a:rPr lang="en-US" sz="1600" b="1" i="1" dirty="0" err="1" smtClean="0"/>
              <a:t>RhymeScore</a:t>
            </a:r>
            <a:r>
              <a:rPr lang="en-US" sz="1600" b="1" i="1" baseline="-25000" dirty="0" err="1" smtClean="0"/>
              <a:t>total</a:t>
            </a:r>
            <a:r>
              <a:rPr lang="en-US" sz="1600" b="1" i="1" baseline="-25000" dirty="0" smtClean="0"/>
              <a:t> </a:t>
            </a:r>
            <a:r>
              <a:rPr lang="en-US" sz="1600" b="1" i="1" dirty="0" smtClean="0"/>
              <a:t>/ </a:t>
            </a:r>
            <a:r>
              <a:rPr lang="en-US" sz="1600" b="1" i="1" dirty="0" err="1" smtClean="0"/>
              <a:t>norm</a:t>
            </a:r>
            <a:r>
              <a:rPr lang="en-US" sz="1600" b="1" i="1" baseline="-25000" dirty="0" err="1" smtClean="0"/>
              <a:t>f</a:t>
            </a:r>
            <a:endParaRPr lang="en-IN" sz="1600" dirty="0" smtClean="0"/>
          </a:p>
          <a:p>
            <a:endParaRPr lang="en-IN" sz="1600" dirty="0" smtClean="0"/>
          </a:p>
        </p:txBody>
      </p:sp>
      <p:pic>
        <p:nvPicPr>
          <p:cNvPr id="4" name="Picture 3" descr="Untitled.png"/>
          <p:cNvPicPr>
            <a:picLocks noChangeAspect="1"/>
          </p:cNvPicPr>
          <p:nvPr/>
        </p:nvPicPr>
        <p:blipFill>
          <a:blip r:embed="rId2"/>
          <a:stretch>
            <a:fillRect/>
          </a:stretch>
        </p:blipFill>
        <p:spPr>
          <a:xfrm>
            <a:off x="2996069" y="2992825"/>
            <a:ext cx="4555290" cy="785818"/>
          </a:xfrm>
          <a:prstGeom prst="rect">
            <a:avLst/>
          </a:prstGeom>
        </p:spPr>
      </p:pic>
      <p:sp>
        <p:nvSpPr>
          <p:cNvPr id="6" name="Footer Placeholder 5"/>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IN" dirty="0" smtClean="0"/>
              <a:t>Classification</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r>
              <a:rPr lang="en-US" dirty="0" smtClean="0"/>
              <a:t>Classes used for classification: full, slant, identical, rich, eye, internal</a:t>
            </a:r>
          </a:p>
          <a:p>
            <a:r>
              <a:rPr lang="en-US" dirty="0" smtClean="0"/>
              <a:t>Dataset contains 12,831 poems from Poetry Foundation</a:t>
            </a:r>
          </a:p>
          <a:p>
            <a:r>
              <a:rPr lang="en-CA" dirty="0" smtClean="0"/>
              <a:t>“</a:t>
            </a:r>
            <a:r>
              <a:rPr lang="en-CA" dirty="0" err="1" smtClean="0"/>
              <a:t>Plotly</a:t>
            </a:r>
            <a:r>
              <a:rPr lang="en-CA" dirty="0" smtClean="0"/>
              <a:t>” visualization framework used for graph visualization</a:t>
            </a:r>
            <a:endParaRPr lang="en-US" dirty="0" smtClean="0"/>
          </a:p>
          <a:p>
            <a:r>
              <a:rPr lang="en-CA" dirty="0" smtClean="0"/>
              <a:t>Visualization done on 2D/3D scatter plots for each poem based on the </a:t>
            </a:r>
            <a:r>
              <a:rPr lang="en-CA" dirty="0" err="1" smtClean="0"/>
              <a:t>RhymeScore</a:t>
            </a:r>
            <a:r>
              <a:rPr lang="en-CA" dirty="0" smtClean="0"/>
              <a:t> metric</a:t>
            </a:r>
          </a:p>
          <a:p>
            <a:endParaRPr lang="en-IN" dirty="0" smtClean="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CA" dirty="0" smtClean="0"/>
              <a:t>“Impossible” Goals for Future Work</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r>
              <a:rPr lang="en-CA" dirty="0" smtClean="0"/>
              <a:t>Process all sonic techniques—alliteration, consonance, assonance, echoic features, etc.</a:t>
            </a:r>
          </a:p>
          <a:p>
            <a:r>
              <a:rPr lang="en-CA" dirty="0" smtClean="0"/>
              <a:t>Quantify euphony</a:t>
            </a:r>
          </a:p>
          <a:p>
            <a:r>
              <a:rPr lang="en-CA" dirty="0" smtClean="0"/>
              <a:t>Automated distinction between euphony and cacophony</a:t>
            </a:r>
          </a:p>
          <a:p>
            <a:r>
              <a:rPr lang="en-CA" dirty="0" smtClean="0"/>
              <a:t>Consolidating numerical and non-numerical sound-based commonalities</a:t>
            </a:r>
            <a:endParaRPr lang="en-CA"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239982" y="2750128"/>
            <a:ext cx="6765925" cy="914400"/>
          </a:xfrm>
        </p:spPr>
        <p:txBody>
          <a:bodyPr/>
          <a:lstStyle/>
          <a:p>
            <a:pPr algn="ctr"/>
            <a:r>
              <a:rPr lang="en-IN" dirty="0" smtClean="0"/>
              <a:t>Web Application Demo</a:t>
            </a:r>
            <a:endParaRPr lang="en-US" altLang="en-US" dirty="0" smtClean="0">
              <a:latin typeface="Verdana" pitchFamily="34" charset="0"/>
              <a:ea typeface="ＭＳ Ｐゴシック" pitchFamily="34" charset="-128"/>
              <a:cs typeface="Verdana" pitchFamily="34" charset="0"/>
            </a:endParaRPr>
          </a:p>
        </p:txBody>
      </p:sp>
      <p:sp>
        <p:nvSpPr>
          <p:cNvPr id="4" name="Footer Placeholder 3"/>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91" y="365126"/>
            <a:ext cx="8850703" cy="1015101"/>
          </a:xfrm>
        </p:spPr>
        <p:txBody>
          <a:bodyPr>
            <a:normAutofit/>
          </a:bodyPr>
          <a:lstStyle/>
          <a:p>
            <a:r>
              <a:rPr lang="en-CA" sz="3600" dirty="0"/>
              <a:t>Graph Theory Essentials</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86951" y="1768416"/>
            <a:ext cx="5814204" cy="4261449"/>
          </a:xfrm>
        </p:spPr>
      </p:pic>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981692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381000"/>
            <a:ext cx="6765925" cy="914400"/>
          </a:xfrm>
        </p:spPr>
        <p:txBody>
          <a:bodyPr/>
          <a:lstStyle/>
          <a:p>
            <a:r>
              <a:rPr lang="en-CA" dirty="0" smtClean="0"/>
              <a:t>Meter Classifier</a:t>
            </a:r>
            <a:endParaRPr lang="en-US" altLang="en-US" dirty="0" smtClean="0">
              <a:latin typeface="Verdana" pitchFamily="34" charset="0"/>
              <a:ea typeface="ＭＳ Ｐゴシック" pitchFamily="34" charset="-128"/>
              <a:cs typeface="Verdana" pitchFamily="34" charset="0"/>
            </a:endParaRPr>
          </a:p>
        </p:txBody>
      </p:sp>
      <p:sp>
        <p:nvSpPr>
          <p:cNvPr id="3" name="Content Placeholder 2"/>
          <p:cNvSpPr>
            <a:spLocks noGrp="1"/>
          </p:cNvSpPr>
          <p:nvPr>
            <p:ph idx="1"/>
          </p:nvPr>
        </p:nvSpPr>
        <p:spPr>
          <a:xfrm>
            <a:off x="685800" y="1524000"/>
            <a:ext cx="7342188" cy="3921125"/>
          </a:xfrm>
        </p:spPr>
        <p:txBody>
          <a:bodyPr/>
          <a:lstStyle/>
          <a:p>
            <a:endParaRPr lang="en-CA" dirty="0"/>
          </a:p>
        </p:txBody>
      </p:sp>
      <p:sp>
        <p:nvSpPr>
          <p:cNvPr id="5" name="Footer Placeholder 4"/>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i="1" dirty="0" smtClean="0"/>
              <a:t>The </a:t>
            </a:r>
            <a:r>
              <a:rPr lang="en-CA" sz="3600" i="1" dirty="0" err="1" smtClean="0"/>
              <a:t>GraphPoem</a:t>
            </a:r>
            <a:r>
              <a:rPr lang="en-CA" sz="3600" i="1" dirty="0" smtClean="0"/>
              <a:t> </a:t>
            </a:r>
            <a:r>
              <a:rPr lang="en-CA" sz="3600" dirty="0" smtClean="0"/>
              <a:t>as Cross-</a:t>
            </a:r>
            <a:r>
              <a:rPr lang="en-CA" sz="3600" dirty="0" err="1" smtClean="0"/>
              <a:t>artform</a:t>
            </a:r>
            <a:r>
              <a:rPr lang="en-CA" sz="3600" dirty="0" smtClean="0"/>
              <a:t> Performance</a:t>
            </a:r>
            <a:endParaRPr lang="en-CA" sz="3600" dirty="0"/>
          </a:p>
        </p:txBody>
      </p:sp>
      <p:pic>
        <p:nvPicPr>
          <p:cNvPr id="5" name="TXLbPj38MUY"/>
          <p:cNvPicPr>
            <a:picLocks noGrp="1" noRot="1" noChangeAspect="1"/>
          </p:cNvPicPr>
          <p:nvPr>
            <p:ph idx="1"/>
            <a:videoFile r:link="rId1"/>
          </p:nvPr>
        </p:nvPicPr>
        <p:blipFill>
          <a:blip r:embed="rId3"/>
          <a:stretch>
            <a:fillRect/>
          </a:stretch>
        </p:blipFill>
        <p:spPr>
          <a:xfrm>
            <a:off x="628650" y="1910751"/>
            <a:ext cx="4581705" cy="2577209"/>
          </a:xfrm>
          <a:prstGeom prst="rect">
            <a:avLst/>
          </a:prstGeom>
        </p:spPr>
      </p:pic>
      <p:sp>
        <p:nvSpPr>
          <p:cNvPr id="3" name="TextBox 2"/>
          <p:cNvSpPr txBox="1"/>
          <p:nvPr/>
        </p:nvSpPr>
        <p:spPr>
          <a:xfrm>
            <a:off x="5529532" y="1910751"/>
            <a:ext cx="3286664" cy="1477328"/>
          </a:xfrm>
          <a:prstGeom prst="rect">
            <a:avLst/>
          </a:prstGeom>
          <a:noFill/>
        </p:spPr>
        <p:txBody>
          <a:bodyPr wrap="square" rtlCol="0">
            <a:spAutoFit/>
          </a:bodyPr>
          <a:lstStyle/>
          <a:p>
            <a:r>
              <a:rPr lang="en-CA" dirty="0" smtClean="0"/>
              <a:t>The 1</a:t>
            </a:r>
            <a:r>
              <a:rPr lang="en-CA" baseline="30000" dirty="0" smtClean="0"/>
              <a:t>st</a:t>
            </a:r>
            <a:r>
              <a:rPr lang="en-CA" dirty="0" smtClean="0"/>
              <a:t> European Poetry Slam Festival, Berlin 2009; festival opening performance</a:t>
            </a:r>
          </a:p>
          <a:p>
            <a:r>
              <a:rPr lang="en-CA" dirty="0">
                <a:hlinkClick r:id="rId4"/>
              </a:rPr>
              <a:t>https://</a:t>
            </a:r>
            <a:r>
              <a:rPr lang="en-CA" dirty="0" smtClean="0">
                <a:hlinkClick r:id="rId4"/>
              </a:rPr>
              <a:t>www.youtube.com/watch?v=TXLbPj38MUY</a:t>
            </a:r>
            <a:r>
              <a:rPr lang="en-CA" dirty="0" smtClean="0"/>
              <a:t> </a:t>
            </a:r>
            <a:endParaRPr lang="en-CA" dirty="0"/>
          </a:p>
        </p:txBody>
      </p:sp>
      <p:sp>
        <p:nvSpPr>
          <p:cNvPr id="7" name="Footer Placeholder 6"/>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80981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smtClean="0"/>
              <a:t>The Graph as Inter(-Re)Mediated (Post)Digital (Re)Performance Poetry </a:t>
            </a:r>
            <a:endParaRPr lang="en-CA" sz="3600" dirty="0"/>
          </a:p>
        </p:txBody>
      </p:sp>
      <p:pic>
        <p:nvPicPr>
          <p:cNvPr id="4" name="NJ2G_4OmJ_c"/>
          <p:cNvPicPr>
            <a:picLocks noGrp="1" noRot="1" noChangeAspect="1"/>
          </p:cNvPicPr>
          <p:nvPr>
            <p:ph idx="1"/>
            <a:videoFile r:link="rId1"/>
          </p:nvPr>
        </p:nvPicPr>
        <p:blipFill>
          <a:blip r:embed="rId3"/>
          <a:stretch>
            <a:fillRect/>
          </a:stretch>
        </p:blipFill>
        <p:spPr>
          <a:xfrm>
            <a:off x="628650" y="2091905"/>
            <a:ext cx="4853797" cy="2730261"/>
          </a:xfrm>
          <a:prstGeom prst="rect">
            <a:avLst/>
          </a:prstGeom>
        </p:spPr>
      </p:pic>
      <p:sp>
        <p:nvSpPr>
          <p:cNvPr id="3" name="TextBox 2"/>
          <p:cNvSpPr txBox="1"/>
          <p:nvPr/>
        </p:nvSpPr>
        <p:spPr>
          <a:xfrm>
            <a:off x="5684808" y="1690689"/>
            <a:ext cx="3252158" cy="5355312"/>
          </a:xfrm>
          <a:prstGeom prst="rect">
            <a:avLst/>
          </a:prstGeom>
          <a:noFill/>
        </p:spPr>
        <p:txBody>
          <a:bodyPr wrap="square" rtlCol="0">
            <a:spAutoFit/>
          </a:bodyPr>
          <a:lstStyle/>
          <a:p>
            <a:r>
              <a:rPr lang="en-CA" dirty="0" smtClean="0"/>
              <a:t>The Electronic Poetry Conference, Kingston U, London, 2013</a:t>
            </a:r>
            <a:endParaRPr lang="en-CA" dirty="0"/>
          </a:p>
          <a:p>
            <a:r>
              <a:rPr lang="en-CA" dirty="0"/>
              <a:t>Re-performance and re-enactment involving re/dis-placement  </a:t>
            </a:r>
            <a:r>
              <a:rPr lang="en-CA" dirty="0" smtClean="0"/>
              <a:t>&amp; remediation </a:t>
            </a:r>
            <a:r>
              <a:rPr lang="en-CA" dirty="0"/>
              <a:t>that translates the graph poem as a </a:t>
            </a:r>
            <a:r>
              <a:rPr lang="en-CA" dirty="0" smtClean="0"/>
              <a:t>processual </a:t>
            </a:r>
            <a:r>
              <a:rPr lang="en-CA" dirty="0"/>
              <a:t>corpus into postdigital </a:t>
            </a:r>
            <a:r>
              <a:rPr lang="en-CA" dirty="0" smtClean="0"/>
              <a:t>negotiations, alternations, </a:t>
            </a:r>
            <a:r>
              <a:rPr lang="en-CA" dirty="0"/>
              <a:t>and </a:t>
            </a:r>
            <a:r>
              <a:rPr lang="en-CA" dirty="0" smtClean="0"/>
              <a:t>con-fusion(s) </a:t>
            </a:r>
            <a:r>
              <a:rPr lang="en-CA" dirty="0"/>
              <a:t>between real and documented, between the artificially (and therefore mediated) </a:t>
            </a:r>
            <a:r>
              <a:rPr lang="en-CA" dirty="0" smtClean="0"/>
              <a:t>“unmediated” </a:t>
            </a:r>
            <a:r>
              <a:rPr lang="en-CA" dirty="0"/>
              <a:t>and successive layers/stages of gradated and hybridized </a:t>
            </a:r>
            <a:r>
              <a:rPr lang="en-CA" dirty="0" smtClean="0"/>
              <a:t>inter(-and-re)-mediation. </a:t>
            </a:r>
          </a:p>
          <a:p>
            <a:r>
              <a:rPr lang="en-CA" dirty="0">
                <a:hlinkClick r:id="rId4"/>
              </a:rPr>
              <a:t>https://</a:t>
            </a:r>
            <a:r>
              <a:rPr lang="en-CA" dirty="0" smtClean="0">
                <a:hlinkClick r:id="rId4"/>
              </a:rPr>
              <a:t>www.youtube.com/watch?v=NJ2G_4OmJ_c</a:t>
            </a:r>
            <a:r>
              <a:rPr lang="en-CA" dirty="0" smtClean="0"/>
              <a:t> </a:t>
            </a:r>
            <a:endParaRPr lang="en-CA" dirty="0"/>
          </a:p>
        </p:txBody>
      </p:sp>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3139393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000" dirty="0" smtClean="0"/>
              <a:t>CROWD (</a:t>
            </a:r>
            <a:r>
              <a:rPr lang="en-CA" sz="4000" dirty="0" err="1" smtClean="0">
                <a:solidFill>
                  <a:srgbClr val="FF0000"/>
                </a:solidFill>
              </a:rPr>
              <a:t>CR</a:t>
            </a:r>
            <a:r>
              <a:rPr lang="en-CA" sz="4000" dirty="0" err="1" smtClean="0"/>
              <a:t>eating</a:t>
            </a:r>
            <a:r>
              <a:rPr lang="en-CA" sz="4000" dirty="0" smtClean="0"/>
              <a:t> </a:t>
            </a:r>
            <a:r>
              <a:rPr lang="en-CA" sz="4000" dirty="0" smtClean="0">
                <a:solidFill>
                  <a:srgbClr val="FF0000"/>
                </a:solidFill>
              </a:rPr>
              <a:t>O</a:t>
            </a:r>
            <a:r>
              <a:rPr lang="en-CA" sz="4000" dirty="0" smtClean="0"/>
              <a:t>ther </a:t>
            </a:r>
            <a:r>
              <a:rPr lang="en-CA" sz="4000" dirty="0" smtClean="0">
                <a:solidFill>
                  <a:srgbClr val="FF0000"/>
                </a:solidFill>
              </a:rPr>
              <a:t>W</a:t>
            </a:r>
            <a:r>
              <a:rPr lang="en-CA" sz="4000" dirty="0" smtClean="0"/>
              <a:t>ays of </a:t>
            </a:r>
            <a:r>
              <a:rPr lang="en-CA" sz="4000" dirty="0" smtClean="0">
                <a:solidFill>
                  <a:srgbClr val="FF0000"/>
                </a:solidFill>
              </a:rPr>
              <a:t>D</a:t>
            </a:r>
            <a:r>
              <a:rPr lang="en-CA" sz="4000" dirty="0" smtClean="0"/>
              <a:t>issemination) Omnibus Literary Tour </a:t>
            </a:r>
            <a:r>
              <a:rPr lang="en-CA" sz="2200" dirty="0" smtClean="0"/>
              <a:t>(2016) </a:t>
            </a:r>
            <a:r>
              <a:rPr lang="en-CA" sz="2200" dirty="0">
                <a:hlinkClick r:id="rId2"/>
              </a:rPr>
              <a:t>http://crowdlitbus.eu/#/</a:t>
            </a:r>
            <a:r>
              <a:rPr lang="en-CA" sz="2200" dirty="0" smtClean="0">
                <a:hlinkClick r:id="rId2"/>
              </a:rPr>
              <a:t>start</a:t>
            </a:r>
            <a:r>
              <a:rPr lang="en-CA" sz="3600" dirty="0" smtClean="0"/>
              <a:t>  </a:t>
            </a:r>
            <a:endParaRPr lang="en-CA" sz="3600"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526211" y="1759789"/>
            <a:ext cx="8186467" cy="4658263"/>
          </a:xfrm>
        </p:spPr>
      </p:pic>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3252661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4112"/>
          </a:xfrm>
        </p:spPr>
        <p:txBody>
          <a:bodyPr>
            <a:normAutofit fontScale="90000"/>
          </a:bodyPr>
          <a:lstStyle/>
          <a:p>
            <a:r>
              <a:rPr lang="en-CA" dirty="0"/>
              <a:t>CROWD </a:t>
            </a:r>
            <a:r>
              <a:rPr lang="en-CA" sz="3100" dirty="0">
                <a:hlinkClick r:id="rId2"/>
              </a:rPr>
              <a:t>http://crowd-literature.eu/one-is-a-crowd-margento</a:t>
            </a:r>
            <a:r>
              <a:rPr lang="en-CA" sz="3100" dirty="0" smtClean="0">
                <a:hlinkClick r:id="rId2"/>
              </a:rPr>
              <a:t>/</a:t>
            </a:r>
            <a:r>
              <a:rPr lang="en-CA" dirty="0" smtClean="0"/>
              <a:t> </a:t>
            </a:r>
            <a:endParaRPr lang="en-CA"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628649" y="1647645"/>
            <a:ext cx="8084029" cy="4649638"/>
          </a:xfrm>
        </p:spPr>
      </p:pic>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514648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92738"/>
          </a:xfrm>
        </p:spPr>
        <p:txBody>
          <a:bodyPr/>
          <a:lstStyle/>
          <a:p>
            <a:r>
              <a:rPr lang="en-CA" dirty="0" smtClean="0"/>
              <a:t>Access… to Data</a:t>
            </a:r>
            <a:endParaRPr lang="en-CA" dirty="0"/>
          </a:p>
        </p:txBody>
      </p:sp>
      <p:sp>
        <p:nvSpPr>
          <p:cNvPr id="3" name="Content Placeholder 2"/>
          <p:cNvSpPr>
            <a:spLocks noGrp="1"/>
          </p:cNvSpPr>
          <p:nvPr>
            <p:ph idx="1"/>
          </p:nvPr>
        </p:nvSpPr>
        <p:spPr>
          <a:xfrm>
            <a:off x="628650" y="1880557"/>
            <a:ext cx="7886700" cy="4296405"/>
          </a:xfrm>
        </p:spPr>
        <p:txBody>
          <a:bodyPr>
            <a:normAutofit fontScale="92500" lnSpcReduction="20000"/>
          </a:bodyPr>
          <a:lstStyle/>
          <a:p>
            <a:r>
              <a:rPr lang="en-CA" dirty="0" smtClean="0"/>
              <a:t>Access to/assemblage and critique of corpora/datasets/databases:</a:t>
            </a:r>
          </a:p>
          <a:p>
            <a:r>
              <a:rPr lang="en-CA" dirty="0" smtClean="0"/>
              <a:t>What is the data intensive threshold in poetry (difference between 100, 12,000, and 100,000 poems)?</a:t>
            </a:r>
          </a:p>
          <a:p>
            <a:r>
              <a:rPr lang="en-CA" dirty="0" smtClean="0"/>
              <a:t>Some researchers’ account of data collection is opaque (“various sources”); others uncritically </a:t>
            </a:r>
            <a:r>
              <a:rPr lang="en-CA" dirty="0"/>
              <a:t>employ </a:t>
            </a:r>
            <a:r>
              <a:rPr lang="en-CA" dirty="0" smtClean="0"/>
              <a:t>the same (small) datasets as others (e.g. </a:t>
            </a:r>
            <a:r>
              <a:rPr lang="en-CA" dirty="0" err="1" smtClean="0"/>
              <a:t>Dalvean</a:t>
            </a:r>
            <a:r>
              <a:rPr lang="en-CA" dirty="0" smtClean="0"/>
              <a:t> after Kao &amp; </a:t>
            </a:r>
            <a:r>
              <a:rPr lang="en-CA" dirty="0" err="1" smtClean="0"/>
              <a:t>Jurafsky</a:t>
            </a:r>
            <a:r>
              <a:rPr lang="en-CA" dirty="0" smtClean="0"/>
              <a:t>);</a:t>
            </a:r>
          </a:p>
          <a:p>
            <a:r>
              <a:rPr lang="en-CA" dirty="0" smtClean="0"/>
              <a:t>Significant exceptions (Lisa </a:t>
            </a:r>
            <a:r>
              <a:rPr lang="en-US" dirty="0"/>
              <a:t>Marie </a:t>
            </a:r>
            <a:r>
              <a:rPr lang="en-US" dirty="0" err="1" smtClean="0"/>
              <a:t>Rhody</a:t>
            </a:r>
            <a:r>
              <a:rPr lang="en-CA" dirty="0" smtClean="0"/>
              <a:t>: “</a:t>
            </a:r>
            <a:r>
              <a:rPr lang="en-US" dirty="0" smtClean="0"/>
              <a:t>[B]</a:t>
            </a:r>
            <a:r>
              <a:rPr lang="en-US" dirty="0" err="1" smtClean="0"/>
              <a:t>alancing</a:t>
            </a:r>
            <a:r>
              <a:rPr lang="en-US" dirty="0" smtClean="0"/>
              <a:t> </a:t>
            </a:r>
            <a:r>
              <a:rPr lang="en-US" dirty="0"/>
              <a:t>recuperative strategies for including </a:t>
            </a:r>
            <a:r>
              <a:rPr lang="en-US" i="1" dirty="0"/>
              <a:t>much higher representations of poetry by women</a:t>
            </a:r>
            <a:r>
              <a:rPr lang="en-US" dirty="0"/>
              <a:t> with a competing acknowledgment that the representation of work by women in the collection remains </a:t>
            </a:r>
            <a:r>
              <a:rPr lang="en-US" dirty="0" smtClean="0"/>
              <a:t>unsatisfactory.”)</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055977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Made “Accessible”</a:t>
            </a:r>
            <a:endParaRPr lang="en-CA" dirty="0"/>
          </a:p>
        </p:txBody>
      </p:sp>
      <p:sp>
        <p:nvSpPr>
          <p:cNvPr id="3" name="Content Placeholder 2"/>
          <p:cNvSpPr>
            <a:spLocks noGrp="1"/>
          </p:cNvSpPr>
          <p:nvPr>
            <p:ph idx="1"/>
          </p:nvPr>
        </p:nvSpPr>
        <p:spPr>
          <a:xfrm>
            <a:off x="628650" y="1440611"/>
            <a:ext cx="7886700" cy="4736352"/>
          </a:xfrm>
        </p:spPr>
        <p:txBody>
          <a:bodyPr>
            <a:normAutofit/>
          </a:bodyPr>
          <a:lstStyle/>
          <a:p>
            <a:r>
              <a:rPr lang="en-CA" dirty="0" smtClean="0"/>
              <a:t>Raw data is an oxymoron; data is rhetorical (L. </a:t>
            </a:r>
            <a:r>
              <a:rPr lang="en-CA" dirty="0" err="1" smtClean="0"/>
              <a:t>Gitelman</a:t>
            </a:r>
            <a:r>
              <a:rPr lang="en-CA" dirty="0" smtClean="0"/>
              <a:t>); the </a:t>
            </a:r>
            <a:r>
              <a:rPr lang="en-CA" i="1" dirty="0" err="1" smtClean="0"/>
              <a:t>GraphPoem</a:t>
            </a:r>
            <a:r>
              <a:rPr lang="en-CA" i="1" dirty="0" smtClean="0"/>
              <a:t>: </a:t>
            </a:r>
            <a:r>
              <a:rPr lang="en-CA" dirty="0" smtClean="0"/>
              <a:t>critique of the </a:t>
            </a:r>
            <a:r>
              <a:rPr lang="en-CA" dirty="0" err="1" smtClean="0"/>
              <a:t>PoFo</a:t>
            </a:r>
            <a:r>
              <a:rPr lang="en-CA" dirty="0" smtClean="0"/>
              <a:t> database, annotation, and browser;</a:t>
            </a:r>
          </a:p>
          <a:p>
            <a:r>
              <a:rPr lang="en-CA" dirty="0" smtClean="0"/>
              <a:t>Critique of the algorithmic and the computational (K. Bode); “making, critique” (N.K. </a:t>
            </a:r>
            <a:r>
              <a:rPr lang="en-CA" dirty="0" err="1" smtClean="0"/>
              <a:t>Hayles</a:t>
            </a:r>
            <a:r>
              <a:rPr lang="en-CA" dirty="0" smtClean="0"/>
              <a:t> &amp; J. Pressman)—in the </a:t>
            </a:r>
            <a:r>
              <a:rPr lang="en-CA" i="1" dirty="0" err="1" smtClean="0"/>
              <a:t>GraphPoem</a:t>
            </a:r>
            <a:r>
              <a:rPr lang="en-CA" dirty="0" smtClean="0"/>
              <a:t> we developed our own (poetry-based) word </a:t>
            </a:r>
            <a:r>
              <a:rPr lang="en-CA" dirty="0" err="1" smtClean="0"/>
              <a:t>embeddings</a:t>
            </a:r>
            <a:r>
              <a:rPr lang="en-CA" dirty="0" smtClean="0"/>
              <a:t>, while critiquing open-access tools like </a:t>
            </a:r>
            <a:r>
              <a:rPr lang="en-CA" dirty="0" err="1" smtClean="0"/>
              <a:t>GloVe</a:t>
            </a:r>
            <a:r>
              <a:rPr lang="en-CA" dirty="0" smtClean="0"/>
              <a:t>;</a:t>
            </a:r>
          </a:p>
          <a:p>
            <a:r>
              <a:rPr lang="en-CA" dirty="0" smtClean="0"/>
              <a:t>Data—scraped and cleaned: conversion to and curation of </a:t>
            </a:r>
            <a:r>
              <a:rPr lang="en-CA" dirty="0"/>
              <a:t>computationally friendly/(re)formatted/remediated </a:t>
            </a:r>
            <a:r>
              <a:rPr lang="en-CA" dirty="0" smtClean="0"/>
              <a:t>data</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617212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79002"/>
          </a:xfrm>
        </p:spPr>
        <p:txBody>
          <a:bodyPr>
            <a:normAutofit fontScale="90000"/>
          </a:bodyPr>
          <a:lstStyle/>
          <a:p>
            <a:r>
              <a:rPr lang="en-CA" dirty="0" smtClean="0"/>
              <a:t>“Accessible” Tools &amp; Projects; New Media—New Genre(s)? </a:t>
            </a:r>
            <a:endParaRPr lang="en-CA" dirty="0"/>
          </a:p>
        </p:txBody>
      </p:sp>
      <p:sp>
        <p:nvSpPr>
          <p:cNvPr id="3" name="Content Placeholder 2"/>
          <p:cNvSpPr>
            <a:spLocks noGrp="1"/>
          </p:cNvSpPr>
          <p:nvPr>
            <p:ph idx="1"/>
          </p:nvPr>
        </p:nvSpPr>
        <p:spPr>
          <a:xfrm>
            <a:off x="628650" y="1544129"/>
            <a:ext cx="7886700" cy="4632834"/>
          </a:xfrm>
        </p:spPr>
        <p:txBody>
          <a:bodyPr>
            <a:normAutofit fontScale="92500"/>
          </a:bodyPr>
          <a:lstStyle/>
          <a:p>
            <a:r>
              <a:rPr lang="en-CA" dirty="0" smtClean="0"/>
              <a:t>C. </a:t>
            </a:r>
            <a:r>
              <a:rPr lang="en-CA" dirty="0" err="1"/>
              <a:t>Rybak</a:t>
            </a:r>
            <a:r>
              <a:rPr lang="en-CA" dirty="0"/>
              <a:t>, </a:t>
            </a:r>
            <a:r>
              <a:rPr lang="en-CA" dirty="0" smtClean="0"/>
              <a:t>“Poetry” in </a:t>
            </a:r>
            <a:r>
              <a:rPr lang="en-CA" i="1" dirty="0" smtClean="0"/>
              <a:t>Digital Pedagogy…</a:t>
            </a:r>
            <a:r>
              <a:rPr lang="en-CA" dirty="0" smtClean="0"/>
              <a:t>; poetry projects in </a:t>
            </a:r>
            <a:r>
              <a:rPr lang="en-CA" i="1" dirty="0" smtClean="0"/>
              <a:t>Reading Modernism w| Machines </a:t>
            </a:r>
            <a:r>
              <a:rPr lang="en-CA" dirty="0" smtClean="0"/>
              <a:t>(eds. Ross &amp; O’Sullivan); </a:t>
            </a:r>
            <a:r>
              <a:rPr lang="en-CA" dirty="0" err="1" smtClean="0"/>
              <a:t>Poemage</a:t>
            </a:r>
            <a:r>
              <a:rPr lang="en-CA" dirty="0" smtClean="0"/>
              <a:t>; “born digital” poetry—“</a:t>
            </a:r>
            <a:r>
              <a:rPr lang="en-US" dirty="0" smtClean="0"/>
              <a:t>messy </a:t>
            </a:r>
            <a:r>
              <a:rPr lang="en-US" dirty="0"/>
              <a:t>and antithetical (automated, computer-generated poetry?), but offers students fresh entry points into interpreting the algorithmic as </a:t>
            </a:r>
            <a:r>
              <a:rPr lang="en-US" dirty="0" smtClean="0"/>
              <a:t>creative” (</a:t>
            </a:r>
            <a:r>
              <a:rPr lang="en-US" dirty="0" err="1" smtClean="0"/>
              <a:t>Rybak</a:t>
            </a:r>
            <a:r>
              <a:rPr lang="en-US" dirty="0" smtClean="0"/>
              <a:t>);</a:t>
            </a:r>
          </a:p>
          <a:p>
            <a:r>
              <a:rPr lang="en-CA" dirty="0" smtClean="0"/>
              <a:t>The </a:t>
            </a:r>
            <a:r>
              <a:rPr lang="en-CA" dirty="0" err="1" smtClean="0"/>
              <a:t>txtual</a:t>
            </a:r>
            <a:r>
              <a:rPr lang="en-CA" dirty="0" smtClean="0"/>
              <a:t> condition (M. Kirschenbaum)—the challenges of storing and managing e-lit in library collections; for the </a:t>
            </a:r>
            <a:r>
              <a:rPr lang="en-CA" i="1" dirty="0" err="1" smtClean="0"/>
              <a:t>GraphPoem</a:t>
            </a:r>
            <a:r>
              <a:rPr lang="en-CA" i="1" dirty="0" smtClean="0"/>
              <a:t>,</a:t>
            </a:r>
            <a:r>
              <a:rPr lang="en-CA" dirty="0" smtClean="0"/>
              <a:t> the challenge of processing and applying graph theory in digital poetry;</a:t>
            </a:r>
          </a:p>
          <a:p>
            <a:r>
              <a:rPr lang="en-CA" dirty="0" smtClean="0"/>
              <a:t>(Non)access in digital poetry; Chris T. </a:t>
            </a:r>
            <a:r>
              <a:rPr lang="en-CA" dirty="0" err="1" smtClean="0"/>
              <a:t>Funkhouser</a:t>
            </a:r>
            <a:r>
              <a:rPr lang="en-CA" dirty="0" smtClean="0"/>
              <a:t>, IBM poetry--</a:t>
            </a:r>
            <a:r>
              <a:rPr lang="en-CA" i="1" dirty="0" smtClean="0"/>
              <a:t>restriction</a:t>
            </a:r>
            <a:r>
              <a:rPr lang="en-CA" dirty="0" smtClean="0"/>
              <a:t> in computer poems.</a:t>
            </a:r>
            <a:endParaRPr lang="en-CA" dirty="0"/>
          </a:p>
          <a:p>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797147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 DH+1 Doable in Computational Poetry?</a:t>
            </a:r>
            <a:endParaRPr lang="en-CA" dirty="0"/>
          </a:p>
        </p:txBody>
      </p:sp>
      <p:sp>
        <p:nvSpPr>
          <p:cNvPr id="3" name="Content Placeholder 2"/>
          <p:cNvSpPr>
            <a:spLocks noGrp="1"/>
          </p:cNvSpPr>
          <p:nvPr>
            <p:ph idx="1"/>
          </p:nvPr>
        </p:nvSpPr>
        <p:spPr>
          <a:xfrm>
            <a:off x="628650" y="1690689"/>
            <a:ext cx="7886700" cy="4486274"/>
          </a:xfrm>
        </p:spPr>
        <p:txBody>
          <a:bodyPr>
            <a:normAutofit fontScale="92500" lnSpcReduction="10000"/>
          </a:bodyPr>
          <a:lstStyle/>
          <a:p>
            <a:r>
              <a:rPr lang="en-CA" dirty="0" smtClean="0"/>
              <a:t>“N+1”— </a:t>
            </a:r>
            <a:r>
              <a:rPr lang="en-CA" sz="2000" dirty="0" smtClean="0"/>
              <a:t>“</a:t>
            </a:r>
            <a:r>
              <a:rPr lang="en-US" sz="2000" dirty="0"/>
              <a:t>So here is my program for the digital humanities. I hope digital humanists can build more experimental, cross-domain corpora designed on purpose to be </a:t>
            </a:r>
            <a:r>
              <a:rPr lang="en-US" sz="2000" i="1" dirty="0"/>
              <a:t>other</a:t>
            </a:r>
            <a:r>
              <a:rPr lang="en-US" sz="2000" dirty="0"/>
              <a:t> than tidy. Digital humanists should make corpora that mix disciplines, provenances, formats, metadata structures, and so on to remix the evidence of the human</a:t>
            </a:r>
            <a:r>
              <a:rPr lang="en-US" sz="2000" dirty="0" smtClean="0"/>
              <a:t>.” (A. Liu)  </a:t>
            </a:r>
            <a:r>
              <a:rPr lang="en-US" dirty="0" smtClean="0"/>
              <a:t>How do we do this in ways other than simply concatenating projects?  How would, for instance, “Modeling Dialogism in </a:t>
            </a:r>
            <a:r>
              <a:rPr lang="en-US" i="1" dirty="0" smtClean="0"/>
              <a:t>The Waste Land</a:t>
            </a:r>
            <a:r>
              <a:rPr lang="en-US" dirty="0" smtClean="0"/>
              <a:t>” (A. Hammond et al) converge with </a:t>
            </a:r>
            <a:r>
              <a:rPr lang="en-US" i="1" dirty="0" smtClean="0"/>
              <a:t>The </a:t>
            </a:r>
            <a:r>
              <a:rPr lang="en-US" i="1" dirty="0" err="1" smtClean="0"/>
              <a:t>GraphPoem</a:t>
            </a:r>
            <a:r>
              <a:rPr lang="en-US" i="1" dirty="0" smtClean="0"/>
              <a:t>?</a:t>
            </a:r>
          </a:p>
          <a:p>
            <a:r>
              <a:rPr lang="en-US" sz="2400" dirty="0" smtClean="0"/>
              <a:t>How could </a:t>
            </a:r>
            <a:r>
              <a:rPr lang="en-US" sz="2600" b="1" i="1" dirty="0" err="1" smtClean="0"/>
              <a:t>hyperobjects</a:t>
            </a:r>
            <a:r>
              <a:rPr lang="en-US" sz="2000" dirty="0" smtClean="0"/>
              <a:t> (T. Morton) </a:t>
            </a:r>
            <a:r>
              <a:rPr lang="en-US" sz="2400" dirty="0" smtClean="0"/>
              <a:t>exceeding the established interpretive lens frames of the </a:t>
            </a:r>
            <a:r>
              <a:rPr lang="en-US" sz="2400" i="1" dirty="0" smtClean="0"/>
              <a:t>author, work, generation, movement,</a:t>
            </a:r>
            <a:r>
              <a:rPr lang="en-US" sz="2400" dirty="0" smtClean="0"/>
              <a:t> etc.</a:t>
            </a:r>
            <a:r>
              <a:rPr lang="en-CA" sz="2400" dirty="0" smtClean="0"/>
              <a:t>,</a:t>
            </a:r>
            <a:r>
              <a:rPr lang="en-CA" sz="2000" dirty="0" smtClean="0"/>
              <a:t> </a:t>
            </a:r>
            <a:r>
              <a:rPr lang="en-CA" sz="2400" dirty="0" smtClean="0"/>
              <a:t>converge with</a:t>
            </a:r>
            <a:r>
              <a:rPr lang="en-CA" sz="2000" dirty="0" smtClean="0"/>
              <a:t> </a:t>
            </a:r>
            <a:r>
              <a:rPr lang="en-CA" sz="2400" dirty="0" smtClean="0"/>
              <a:t>“poems as</a:t>
            </a:r>
            <a:r>
              <a:rPr lang="en-CA" sz="2400" dirty="0"/>
              <a:t> </a:t>
            </a:r>
            <a:r>
              <a:rPr lang="en-CA" sz="2400" dirty="0" smtClean="0"/>
              <a:t>non-textual</a:t>
            </a:r>
            <a:r>
              <a:rPr lang="en-CA" sz="2400" dirty="0"/>
              <a:t> </a:t>
            </a:r>
            <a:r>
              <a:rPr lang="en-CA" sz="2400" dirty="0" smtClean="0"/>
              <a:t>and </a:t>
            </a:r>
            <a:r>
              <a:rPr lang="en-CA" sz="2400" dirty="0"/>
              <a:t>even </a:t>
            </a:r>
            <a:r>
              <a:rPr lang="en-CA" sz="2400" dirty="0" smtClean="0"/>
              <a:t>non-cultural</a:t>
            </a:r>
            <a:r>
              <a:rPr lang="en-CA" sz="2000" dirty="0" smtClean="0"/>
              <a:t> </a:t>
            </a:r>
            <a:r>
              <a:rPr lang="en-CA" sz="2600" b="1" i="1" dirty="0" smtClean="0"/>
              <a:t>objects</a:t>
            </a:r>
            <a:r>
              <a:rPr lang="en-CA" sz="2400" dirty="0" smtClean="0"/>
              <a:t>—that </a:t>
            </a:r>
            <a:r>
              <a:rPr lang="en-CA" sz="2400" dirty="0"/>
              <a:t>is, as things in the </a:t>
            </a:r>
            <a:r>
              <a:rPr lang="en-CA" sz="2400" dirty="0" smtClean="0"/>
              <a:t>world divorced </a:t>
            </a:r>
            <a:r>
              <a:rPr lang="en-CA" sz="2400" dirty="0"/>
              <a:t>from the human agents that created them and outside of the </a:t>
            </a:r>
            <a:r>
              <a:rPr lang="en-CA" sz="2400" dirty="0" smtClean="0"/>
              <a:t>human agents </a:t>
            </a:r>
            <a:r>
              <a:rPr lang="en-CA" sz="2400" dirty="0"/>
              <a:t>that experience </a:t>
            </a:r>
            <a:r>
              <a:rPr lang="en-CA" sz="2400" dirty="0" smtClean="0"/>
              <a:t>them.” </a:t>
            </a:r>
            <a:r>
              <a:rPr lang="en-CA" sz="2000" dirty="0" smtClean="0"/>
              <a:t>(B.K. </a:t>
            </a:r>
            <a:r>
              <a:rPr lang="en-CA" sz="2000" dirty="0" err="1" smtClean="0"/>
              <a:t>Stefans</a:t>
            </a:r>
            <a:r>
              <a:rPr lang="en-CA" sz="2000" dirty="0" smtClean="0"/>
              <a:t>)</a:t>
            </a:r>
          </a:p>
          <a:p>
            <a:endParaRPr lang="en-CA" sz="2000" i="1"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104435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(Non-)Accessible Qualitative; the </a:t>
            </a:r>
            <a:r>
              <a:rPr lang="en-CA" dirty="0" err="1" smtClean="0"/>
              <a:t>Aporetic</a:t>
            </a:r>
            <a:r>
              <a:rPr lang="en-CA" dirty="0" smtClean="0"/>
              <a:t> or Sophistic Meaning </a:t>
            </a:r>
            <a:endParaRPr lang="en-CA" dirty="0"/>
          </a:p>
        </p:txBody>
      </p:sp>
      <p:sp>
        <p:nvSpPr>
          <p:cNvPr id="3" name="Content Placeholder 2"/>
          <p:cNvSpPr>
            <a:spLocks noGrp="1"/>
          </p:cNvSpPr>
          <p:nvPr>
            <p:ph idx="1"/>
          </p:nvPr>
        </p:nvSpPr>
        <p:spPr>
          <a:xfrm>
            <a:off x="628650" y="1690689"/>
            <a:ext cx="7886700" cy="4486273"/>
          </a:xfrm>
        </p:spPr>
        <p:txBody>
          <a:bodyPr>
            <a:normAutofit fontScale="77500" lnSpcReduction="20000"/>
          </a:bodyPr>
          <a:lstStyle/>
          <a:p>
            <a:r>
              <a:rPr lang="en-CA" dirty="0" smtClean="0"/>
              <a:t>Are the qualitative and the quantitative always the two sides of the coin?  “Either/or” or informing each other? </a:t>
            </a:r>
            <a:r>
              <a:rPr lang="en-CA" sz="2200" dirty="0" smtClean="0"/>
              <a:t>“</a:t>
            </a:r>
            <a:r>
              <a:rPr lang="en-US" sz="2200" dirty="0" smtClean="0"/>
              <a:t>Sociologists </a:t>
            </a:r>
            <a:r>
              <a:rPr lang="en-US" sz="2200" dirty="0"/>
              <a:t>who use QNA [quantitative narrative analysis] approach the challenge of the context of textual data by focusing on the qualitative decisions in quantitative text analysis. I could not find an analog among distant reading approaches as currently used by Moretti, but </a:t>
            </a:r>
            <a:r>
              <a:rPr lang="en-US" sz="2200" dirty="0" err="1"/>
              <a:t>Roel</a:t>
            </a:r>
            <a:r>
              <a:rPr lang="en-US" sz="2200" dirty="0"/>
              <a:t> Popping argues that mechanized and manual </a:t>
            </a:r>
            <a:r>
              <a:rPr lang="en-US" sz="2200" dirty="0" smtClean="0"/>
              <a:t>‘coding </a:t>
            </a:r>
            <a:r>
              <a:rPr lang="en-US" sz="2200" dirty="0"/>
              <a:t>is based on a qualitative decision that everybody should </a:t>
            </a:r>
            <a:r>
              <a:rPr lang="en-US" sz="2200" dirty="0" smtClean="0"/>
              <a:t>understand’.” </a:t>
            </a:r>
            <a:r>
              <a:rPr lang="en-US" sz="2200" dirty="0"/>
              <a:t>(</a:t>
            </a:r>
            <a:r>
              <a:rPr lang="en-US" sz="2200" dirty="0" smtClean="0"/>
              <a:t>T. </a:t>
            </a:r>
            <a:r>
              <a:rPr lang="en-US" sz="2200" dirty="0"/>
              <a:t>McMillan </a:t>
            </a:r>
            <a:r>
              <a:rPr lang="en-US" sz="2200" dirty="0" err="1"/>
              <a:t>Cottom</a:t>
            </a:r>
            <a:r>
              <a:rPr lang="en-US" sz="2200" dirty="0" smtClean="0"/>
              <a:t>)</a:t>
            </a:r>
          </a:p>
          <a:p>
            <a:r>
              <a:rPr lang="en-US" dirty="0" smtClean="0"/>
              <a:t>“But digital humanists also have </a:t>
            </a:r>
            <a:r>
              <a:rPr lang="en-US" dirty="0" err="1" smtClean="0"/>
              <a:t>nonquantitative</a:t>
            </a:r>
            <a:r>
              <a:rPr lang="en-US" dirty="0" smtClean="0"/>
              <a:t> ways of putting the meaning problem. One is the idea of models...</a:t>
            </a:r>
            <a:r>
              <a:rPr lang="en-US" b="1" dirty="0"/>
              <a:t> </a:t>
            </a:r>
            <a:r>
              <a:rPr lang="en-US" dirty="0" smtClean="0"/>
              <a:t>[L]</a:t>
            </a:r>
            <a:r>
              <a:rPr lang="en-US" dirty="0" err="1" smtClean="0"/>
              <a:t>arge</a:t>
            </a:r>
            <a:r>
              <a:rPr lang="en-US" dirty="0" smtClean="0"/>
              <a:t> discourse </a:t>
            </a:r>
            <a:r>
              <a:rPr lang="en-US" dirty="0"/>
              <a:t>networks (visualized  through such </a:t>
            </a:r>
            <a:r>
              <a:rPr lang="en-US" dirty="0" smtClean="0"/>
              <a:t>tools </a:t>
            </a:r>
            <a:r>
              <a:rPr lang="en-US" dirty="0"/>
              <a:t>as </a:t>
            </a:r>
            <a:r>
              <a:rPr lang="en-US" dirty="0" err="1"/>
              <a:t>Gephi</a:t>
            </a:r>
            <a:r>
              <a:rPr lang="en-US" dirty="0"/>
              <a:t>) are comprehensible when their </a:t>
            </a:r>
            <a:r>
              <a:rPr lang="en-US" dirty="0" smtClean="0"/>
              <a:t>scope </a:t>
            </a:r>
            <a:r>
              <a:rPr lang="en-US" dirty="0"/>
              <a:t>or detail is kept low but otherwise grow </a:t>
            </a:r>
            <a:r>
              <a:rPr lang="en-US" dirty="0" smtClean="0"/>
              <a:t>into </a:t>
            </a:r>
            <a:r>
              <a:rPr lang="en-US" dirty="0"/>
              <a:t>beautifully mystifying galaxies of nodes </a:t>
            </a:r>
            <a:r>
              <a:rPr lang="en-US" dirty="0" smtClean="0"/>
              <a:t>and </a:t>
            </a:r>
            <a:r>
              <a:rPr lang="en-US" dirty="0"/>
              <a:t>links</a:t>
            </a:r>
            <a:r>
              <a:rPr lang="en-US" dirty="0" smtClean="0"/>
              <a:t>.”</a:t>
            </a:r>
            <a:r>
              <a:rPr lang="en-US" dirty="0"/>
              <a:t>  </a:t>
            </a:r>
            <a:r>
              <a:rPr lang="en-US" dirty="0" smtClean="0"/>
              <a:t>(A. Liu</a:t>
            </a:r>
            <a:r>
              <a:rPr lang="en-US" dirty="0"/>
              <a:t>)</a:t>
            </a:r>
            <a:r>
              <a:rPr lang="en-CA" dirty="0"/>
              <a:t>  </a:t>
            </a:r>
          </a:p>
          <a:p>
            <a:r>
              <a:rPr lang="en-US" dirty="0" smtClean="0"/>
              <a:t> </a:t>
            </a:r>
            <a:r>
              <a:rPr lang="en-US" dirty="0"/>
              <a:t>N</a:t>
            </a:r>
            <a:r>
              <a:rPr lang="en-US" dirty="0" smtClean="0"/>
              <a:t>etwork graphs are developed with quantitative or quantified data; in the </a:t>
            </a:r>
            <a:r>
              <a:rPr lang="en-US" i="1" dirty="0" err="1" smtClean="0"/>
              <a:t>GraphPoem</a:t>
            </a:r>
            <a:r>
              <a:rPr lang="en-US" i="1" dirty="0" smtClean="0"/>
              <a:t>,</a:t>
            </a:r>
            <a:r>
              <a:rPr lang="en-US" dirty="0" smtClean="0"/>
              <a:t> the edges represent both quantified and non-quantified/non-numerical commonalities.  Analyzing the mathematical features of graphs in corpus analysis—is that quantitative or qualitative?</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525704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365126"/>
            <a:ext cx="8764437" cy="1213508"/>
          </a:xfrm>
        </p:spPr>
        <p:txBody>
          <a:bodyPr/>
          <a:lstStyle/>
          <a:p>
            <a:r>
              <a:rPr lang="en-CA" dirty="0" smtClean="0"/>
              <a:t>Why Apply Graph Theory in Poetry?</a:t>
            </a:r>
            <a:endParaRPr lang="en-CA" dirty="0"/>
          </a:p>
        </p:txBody>
      </p:sp>
      <p:sp>
        <p:nvSpPr>
          <p:cNvPr id="3" name="Content Placeholder 2"/>
          <p:cNvSpPr>
            <a:spLocks noGrp="1"/>
          </p:cNvSpPr>
          <p:nvPr>
            <p:ph idx="1"/>
          </p:nvPr>
        </p:nvSpPr>
        <p:spPr>
          <a:xfrm>
            <a:off x="628650" y="1682151"/>
            <a:ext cx="7886700" cy="4494812"/>
          </a:xfrm>
        </p:spPr>
        <p:txBody>
          <a:bodyPr>
            <a:normAutofit fontScale="85000" lnSpcReduction="20000"/>
          </a:bodyPr>
          <a:lstStyle/>
          <a:p>
            <a:r>
              <a:rPr lang="en-CA" dirty="0" smtClean="0"/>
              <a:t>Find a formalized way to represent and analyze poems within and across poetry corpora</a:t>
            </a:r>
          </a:p>
          <a:p>
            <a:r>
              <a:rPr lang="en-CA" dirty="0" smtClean="0"/>
              <a:t>Process automatically large poetry datasets in the age of big data/data-intensive research, distant reading, “the big unread,” etc.</a:t>
            </a:r>
          </a:p>
          <a:p>
            <a:r>
              <a:rPr lang="en-CA" dirty="0" smtClean="0"/>
              <a:t>By studying specific features of a poetry graph we will find out extremely useful and sometimes surprising things about various poetry corpora potentially relevant to researchers in lit criticism &amp; theory, poetics, lit history, DH, computational linguistics, cultural studies, cultural analytics, etc.</a:t>
            </a:r>
          </a:p>
          <a:p>
            <a:r>
              <a:rPr lang="en-CA" dirty="0" smtClean="0"/>
              <a:t>Developing apps useful in creative writing</a:t>
            </a:r>
          </a:p>
          <a:p>
            <a:r>
              <a:rPr lang="en-CA" dirty="0" smtClean="0"/>
              <a:t>Also (or mainly), because I had this crazy idea back in 2010</a:t>
            </a:r>
          </a:p>
          <a:p>
            <a:r>
              <a:rPr lang="en-CA" dirty="0" smtClean="0"/>
              <a:t>Well, SSHRC gave us funding to do it…</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797142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Non-accessibility of the Poem</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Figures of “speculative prosody.” </a:t>
            </a:r>
            <a:r>
              <a:rPr lang="en-CA" sz="2400" dirty="0" smtClean="0"/>
              <a:t>“[W]</a:t>
            </a:r>
            <a:r>
              <a:rPr lang="en-CA" sz="2400" dirty="0" err="1" smtClean="0"/>
              <a:t>hile</a:t>
            </a:r>
            <a:r>
              <a:rPr lang="en-CA" sz="2400" dirty="0" smtClean="0"/>
              <a:t> […] explaining </a:t>
            </a:r>
            <a:r>
              <a:rPr lang="en-CA" sz="2400" dirty="0"/>
              <a:t>some aspects of a </a:t>
            </a:r>
            <a:r>
              <a:rPr lang="en-CA" sz="2400" dirty="0" smtClean="0"/>
              <a:t>poem’s power—its </a:t>
            </a:r>
            <a:r>
              <a:rPr lang="en-CA" sz="2400" dirty="0"/>
              <a:t>reality effects—most likely the absence or presence of these </a:t>
            </a:r>
            <a:r>
              <a:rPr lang="en-CA" sz="2400" dirty="0" smtClean="0"/>
              <a:t>features does </a:t>
            </a:r>
            <a:r>
              <a:rPr lang="en-CA" sz="2400" dirty="0"/>
              <a:t>not intersect with any element of the poem’s </a:t>
            </a:r>
            <a:r>
              <a:rPr lang="en-CA" sz="2400" dirty="0" smtClean="0"/>
              <a:t>‘meaning’.” (B.K. </a:t>
            </a:r>
            <a:r>
              <a:rPr lang="en-CA" sz="2400" dirty="0" err="1" smtClean="0"/>
              <a:t>Stefans</a:t>
            </a:r>
            <a:r>
              <a:rPr lang="en-CA" sz="2400" dirty="0" smtClean="0"/>
              <a:t>) Categories </a:t>
            </a:r>
            <a:r>
              <a:rPr lang="en-CA" sz="2400" dirty="0"/>
              <a:t>of poetic operation that exist </a:t>
            </a:r>
            <a:r>
              <a:rPr lang="en-CA" sz="2400" i="1" dirty="0"/>
              <a:t>outside of</a:t>
            </a:r>
            <a:r>
              <a:rPr lang="en-CA" sz="2400" dirty="0" smtClean="0"/>
              <a:t>, even </a:t>
            </a:r>
            <a:r>
              <a:rPr lang="en-CA" sz="2400" dirty="0"/>
              <a:t>as they </a:t>
            </a:r>
            <a:r>
              <a:rPr lang="en-CA" sz="2400" i="1" dirty="0"/>
              <a:t>intersect </a:t>
            </a:r>
            <a:r>
              <a:rPr lang="en-CA" sz="2400" i="1" dirty="0" smtClean="0"/>
              <a:t>with</a:t>
            </a:r>
            <a:r>
              <a:rPr lang="en-CA" sz="2400" dirty="0" smtClean="0"/>
              <a:t>, the tradition of </a:t>
            </a:r>
            <a:r>
              <a:rPr lang="en-CA" sz="2400" dirty="0"/>
              <a:t>schematizing the production of meaning through analyses of the lexical</a:t>
            </a:r>
            <a:r>
              <a:rPr lang="en-CA" sz="2400" dirty="0" smtClean="0"/>
              <a:t>, grammatical</a:t>
            </a:r>
            <a:r>
              <a:rPr lang="en-CA" sz="2400" dirty="0"/>
              <a:t>, and phonological activities of </a:t>
            </a:r>
            <a:r>
              <a:rPr lang="en-CA" sz="2400" dirty="0" smtClean="0"/>
              <a:t>individual poems. </a:t>
            </a:r>
            <a:r>
              <a:rPr lang="en-CA" dirty="0" smtClean="0"/>
              <a:t>Can we commit the “sacrilege” of computing that? Computing </a:t>
            </a:r>
            <a:r>
              <a:rPr lang="en-CA" dirty="0" err="1" smtClean="0"/>
              <a:t>undecidability</a:t>
            </a:r>
            <a:r>
              <a:rPr lang="en-CA" dirty="0" smtClean="0"/>
              <a:t>, indeterminacy, and recursion. But they’re already a part of our algorithms &amp; (statistical) computational methods…</a:t>
            </a:r>
          </a:p>
          <a:p>
            <a:r>
              <a:rPr lang="en-CA" sz="2400" dirty="0" smtClean="0"/>
              <a:t>“In information ecology the basis for cooperation and survival is differentiation and not similarity. This is the difference between a network and a collective.” (F. </a:t>
            </a:r>
            <a:r>
              <a:rPr lang="en-CA" sz="2400" dirty="0" err="1" smtClean="0"/>
              <a:t>Stalder</a:t>
            </a:r>
            <a:r>
              <a:rPr lang="en-CA" sz="2400" dirty="0" smtClean="0"/>
              <a:t>)</a:t>
            </a:r>
            <a:r>
              <a:rPr lang="en-CA" dirty="0" smtClean="0"/>
              <a:t>  We track down special poem-nodes by means of computing commonalities.</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02488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(Non-)Access Problematized</a:t>
            </a:r>
            <a:r>
              <a:rPr lang="en-CA" dirty="0"/>
              <a:t> </a:t>
            </a:r>
            <a:r>
              <a:rPr lang="en-CA" dirty="0" smtClean="0"/>
              <a:t>as the Unconscious…</a:t>
            </a:r>
            <a:endParaRPr lang="en-CA" dirty="0"/>
          </a:p>
        </p:txBody>
      </p:sp>
      <p:sp>
        <p:nvSpPr>
          <p:cNvPr id="3" name="Content Placeholder 2"/>
          <p:cNvSpPr>
            <a:spLocks noGrp="1"/>
          </p:cNvSpPr>
          <p:nvPr>
            <p:ph idx="1"/>
          </p:nvPr>
        </p:nvSpPr>
        <p:spPr/>
        <p:txBody>
          <a:bodyPr/>
          <a:lstStyle/>
          <a:p>
            <a:r>
              <a:rPr lang="en-CA" dirty="0" smtClean="0"/>
              <a:t>… Of natural language, in traumas of code (N.K. </a:t>
            </a:r>
            <a:r>
              <a:rPr lang="en-CA" dirty="0" err="1" smtClean="0"/>
              <a:t>Hayles</a:t>
            </a:r>
            <a:r>
              <a:rPr lang="en-CA" dirty="0" smtClean="0"/>
              <a:t>)</a:t>
            </a:r>
          </a:p>
          <a:p>
            <a:r>
              <a:rPr lang="en-CA" dirty="0" smtClean="0"/>
              <a:t>… Of the internet.  “The internet is a work </a:t>
            </a:r>
            <a:r>
              <a:rPr lang="en-CA" dirty="0"/>
              <a:t>of literature.” </a:t>
            </a:r>
            <a:r>
              <a:rPr lang="en-CA" dirty="0" smtClean="0"/>
              <a:t>(S. Baldwin) The great beyond [the screen]. “The </a:t>
            </a:r>
            <a:r>
              <a:rPr lang="en-CA" dirty="0" err="1" smtClean="0"/>
              <a:t>googlization</a:t>
            </a:r>
            <a:r>
              <a:rPr lang="en-CA" dirty="0" smtClean="0"/>
              <a:t> of literature.” (L. Emerson)</a:t>
            </a:r>
          </a:p>
          <a:p>
            <a:r>
              <a:rPr lang="en-CA" dirty="0" smtClean="0"/>
              <a:t>Processing all digital space as a graph(poem); will the </a:t>
            </a:r>
            <a:r>
              <a:rPr lang="en-CA" i="1" dirty="0" err="1" smtClean="0"/>
              <a:t>GraphPoem</a:t>
            </a:r>
            <a:r>
              <a:rPr lang="en-CA" dirty="0" smtClean="0"/>
              <a:t> have to cover/become the WWW?</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858761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To be continued…</a:t>
            </a:r>
          </a:p>
          <a:p>
            <a:r>
              <a:rPr lang="en-CA" dirty="0">
                <a:hlinkClick r:id="rId2"/>
              </a:rPr>
              <a:t>http://artsites.uottawa.ca/margento/en</a:t>
            </a:r>
            <a:r>
              <a:rPr lang="en-CA" dirty="0" smtClean="0">
                <a:hlinkClick r:id="rId2"/>
              </a:rPr>
              <a:t>/</a:t>
            </a:r>
            <a:r>
              <a:rPr lang="en-CA" dirty="0" smtClean="0"/>
              <a:t> </a:t>
            </a:r>
          </a:p>
          <a:p>
            <a:r>
              <a:rPr lang="en-CA" dirty="0" smtClean="0"/>
              <a:t>Thank you </a:t>
            </a:r>
            <a:r>
              <a:rPr lang="en-CA" dirty="0" smtClean="0">
                <a:sym typeface="Wingdings" panose="05000000000000000000" pitchFamily="2" charset="2"/>
              </a:rPr>
              <a:t>  Questions and comments?</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796963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03" y="365126"/>
            <a:ext cx="7886700" cy="1325563"/>
          </a:xfrm>
        </p:spPr>
        <p:txBody>
          <a:bodyPr>
            <a:normAutofit fontScale="90000"/>
          </a:bodyPr>
          <a:lstStyle/>
          <a:p>
            <a:r>
              <a:rPr lang="en-US" sz="3600" b="1" dirty="0" smtClean="0"/>
              <a:t>“The Graph Poem </a:t>
            </a:r>
            <a:br>
              <a:rPr lang="en-US" sz="3600" b="1" dirty="0" smtClean="0"/>
            </a:br>
            <a:r>
              <a:rPr lang="en-US" sz="3600" b="1" dirty="0" smtClean="0"/>
              <a:t>(Four Poems and a Note on the Poetics</a:t>
            </a:r>
            <a:r>
              <a:rPr lang="en-US" sz="3600" b="1" dirty="0"/>
              <a:t>)” </a:t>
            </a:r>
            <a:r>
              <a:rPr lang="en-US" sz="1800" b="1" dirty="0">
                <a:hlinkClick r:id="rId2"/>
              </a:rPr>
              <a:t>http://</a:t>
            </a:r>
            <a:r>
              <a:rPr lang="en-US" sz="1800" b="1" dirty="0" smtClean="0">
                <a:hlinkClick r:id="rId2"/>
              </a:rPr>
              <a:t>poemsandpoetics.blogspot.ca/2011/03/chris-tanasescu-graph-poem-four-poems.html</a:t>
            </a:r>
            <a:r>
              <a:rPr lang="en-US" sz="3600" b="1" dirty="0" smtClean="0"/>
              <a:t> </a:t>
            </a:r>
            <a:endParaRPr lang="en-CA" sz="3600"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766846" y="1845964"/>
            <a:ext cx="5386020" cy="4497537"/>
          </a:xfrm>
        </p:spPr>
      </p:pic>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493121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manually assembled graph poem</a:t>
            </a:r>
            <a:endParaRPr lang="en-CA" dirty="0"/>
          </a:p>
        </p:txBody>
      </p:sp>
      <p:sp>
        <p:nvSpPr>
          <p:cNvPr id="3" name="Content Placeholder 2"/>
          <p:cNvSpPr>
            <a:spLocks noGrp="1"/>
          </p:cNvSpPr>
          <p:nvPr>
            <p:ph idx="1"/>
          </p:nvPr>
        </p:nvSpPr>
        <p:spPr>
          <a:xfrm>
            <a:off x="628650" y="1690689"/>
            <a:ext cx="7886700" cy="4351338"/>
          </a:xfrm>
        </p:spPr>
        <p:txBody>
          <a:bodyPr/>
          <a:lstStyle/>
          <a:p>
            <a:pPr algn="just"/>
            <a:r>
              <a:rPr lang="en-US" dirty="0"/>
              <a:t>MARGENTO. (2012). </a:t>
            </a:r>
            <a:r>
              <a:rPr lang="en-US" i="1" dirty="0" err="1"/>
              <a:t>Nomadosofia</a:t>
            </a:r>
            <a:r>
              <a:rPr lang="en-US" i="1" dirty="0"/>
              <a:t> (poem </a:t>
            </a:r>
            <a:r>
              <a:rPr lang="en-US" i="1" dirty="0" err="1"/>
              <a:t>graf</a:t>
            </a:r>
            <a:r>
              <a:rPr lang="en-US" i="1" dirty="0"/>
              <a:t>) /</a:t>
            </a:r>
            <a:r>
              <a:rPr lang="en-US" i="1" dirty="0" err="1"/>
              <a:t>Nomadosophy</a:t>
            </a:r>
            <a:r>
              <a:rPr lang="en-US" i="1" dirty="0"/>
              <a:t> (a graph poem). </a:t>
            </a:r>
            <a:r>
              <a:rPr lang="en-US" dirty="0"/>
              <a:t>Max </a:t>
            </a:r>
            <a:r>
              <a:rPr lang="en-US" dirty="0" err="1"/>
              <a:t>Blecher</a:t>
            </a:r>
            <a:r>
              <a:rPr lang="en-US" dirty="0"/>
              <a:t> Press.</a:t>
            </a:r>
          </a:p>
          <a:p>
            <a:pPr marL="0" indent="0">
              <a:buNone/>
            </a:pPr>
            <a:endParaRPr lang="en-US" dirty="0"/>
          </a:p>
          <a:p>
            <a:pPr marL="0" indent="0">
              <a:buNone/>
            </a:pPr>
            <a:endParaRPr lang="en-US" dirty="0"/>
          </a:p>
          <a:p>
            <a:endParaRPr lang="en-US" dirty="0"/>
          </a:p>
          <a:p>
            <a:endParaRPr lang="en-CA"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8800" y="2715006"/>
            <a:ext cx="5562600" cy="3838194"/>
          </a:xfrm>
          <a:prstGeom prst="rect">
            <a:avLst/>
          </a:prstGeom>
        </p:spPr>
      </p:pic>
      <p:sp>
        <p:nvSpPr>
          <p:cNvPr id="6" name="Footer Placeholder 5"/>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254152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smtClean="0"/>
              <a:t>MARGENTO--</a:t>
            </a:r>
            <a:r>
              <a:rPr lang="en-CA" sz="3600" i="1" dirty="0" err="1" smtClean="0"/>
              <a:t>Nomadosophy</a:t>
            </a:r>
            <a:endParaRPr lang="en-CA" sz="3600" i="1" dirty="0"/>
          </a:p>
        </p:txBody>
      </p:sp>
      <p:sp>
        <p:nvSpPr>
          <p:cNvPr id="3" name="Content Placeholder 2"/>
          <p:cNvSpPr>
            <a:spLocks noGrp="1"/>
          </p:cNvSpPr>
          <p:nvPr>
            <p:ph idx="1"/>
          </p:nvPr>
        </p:nvSpPr>
        <p:spPr>
          <a:xfrm>
            <a:off x="628650" y="1825625"/>
            <a:ext cx="7886700" cy="4419900"/>
          </a:xfrm>
        </p:spPr>
        <p:txBody>
          <a:bodyPr>
            <a:normAutofit fontScale="70000" lnSpcReduction="20000"/>
          </a:bodyPr>
          <a:lstStyle/>
          <a:p>
            <a:r>
              <a:rPr lang="en-CA" dirty="0"/>
              <a:t>"</a:t>
            </a:r>
            <a:r>
              <a:rPr lang="en-CA" dirty="0" err="1"/>
              <a:t>Margento</a:t>
            </a:r>
            <a:r>
              <a:rPr lang="en-CA" dirty="0"/>
              <a:t> is a caravan, a circus, a symphony, and a brawl.  It is a global, multi-</a:t>
            </a:r>
            <a:r>
              <a:rPr lang="en-CA" dirty="0" err="1"/>
              <a:t>languaged</a:t>
            </a:r>
            <a:r>
              <a:rPr lang="en-CA" dirty="0"/>
              <a:t>, powerful performance troupe made of more than fifty poets (from </a:t>
            </a:r>
            <a:r>
              <a:rPr lang="en-CA" dirty="0" err="1"/>
              <a:t>Darwish</a:t>
            </a:r>
            <a:r>
              <a:rPr lang="en-CA" dirty="0"/>
              <a:t> to Ly </a:t>
            </a:r>
            <a:r>
              <a:rPr lang="en-CA" dirty="0" err="1"/>
              <a:t>Doi</a:t>
            </a:r>
            <a:r>
              <a:rPr lang="en-CA" dirty="0"/>
              <a:t>, Levine to Ng to </a:t>
            </a:r>
            <a:r>
              <a:rPr lang="en-CA" dirty="0" err="1"/>
              <a:t>Oeur</a:t>
            </a:r>
            <a:r>
              <a:rPr lang="en-CA" dirty="0"/>
              <a:t>) working in a brand-new kind of theater.  And its conductor, impresario, and visionary puppet-master is the brilliant Romanian poet and performer Chris Tanasescu. In his hands, in his head, and with his orchestration, poetry comes vitally alive in a shared, communal, polyphonic, and charged new way - rich with political aptitude and buzzing with lyrical pizzazz - as it seeks to remember our many origins, roaming on toboggans, fishing boats, and taxicabs alike, and searching for a place for the night.  Songs alongside footnotes, tiny imagist poems loaded like bombs inside rangy prose documents, lyrics within dramatics within call-and-response meta-texts, the four primary "poems" of </a:t>
            </a:r>
            <a:r>
              <a:rPr lang="en-CA" i="1" dirty="0" err="1"/>
              <a:t>Nomadosofia</a:t>
            </a:r>
            <a:r>
              <a:rPr lang="en-CA" dirty="0"/>
              <a:t> cover the globe with poetry that leaps over borders, from erotic to elegiac, holy to profane, formal to wildly improvised, ancient yet as new as the latest zip-drive.  If you want to hear a poetry as representative, as capacious, and as timely as is humanly possible, turn on </a:t>
            </a:r>
            <a:r>
              <a:rPr lang="en-CA" i="1" dirty="0" err="1"/>
              <a:t>Nomadosofia</a:t>
            </a:r>
            <a:r>
              <a:rPr lang="en-CA" dirty="0"/>
              <a:t> and, I predict, soon you'll be singing along.  Everyone's welcome." David Baker</a:t>
            </a:r>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3309571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Computational Tools and Apps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Topic classifier: “</a:t>
            </a:r>
            <a:r>
              <a:rPr lang="en-CA" dirty="0" err="1"/>
              <a:t>Multilabel</a:t>
            </a:r>
            <a:r>
              <a:rPr lang="en-CA" dirty="0"/>
              <a:t> Subject-Based Classification of Poetry</a:t>
            </a:r>
            <a:r>
              <a:rPr lang="en-CA" dirty="0" smtClean="0"/>
              <a:t>.” </a:t>
            </a:r>
            <a:r>
              <a:rPr lang="en-CA" dirty="0"/>
              <a:t>Andrés Lou, Diana </a:t>
            </a:r>
            <a:r>
              <a:rPr lang="en-CA" dirty="0" err="1" smtClean="0"/>
              <a:t>Inkpen</a:t>
            </a:r>
            <a:r>
              <a:rPr lang="en-CA" dirty="0" smtClean="0"/>
              <a:t>, </a:t>
            </a:r>
            <a:r>
              <a:rPr lang="en-CA" dirty="0"/>
              <a:t>and Chris </a:t>
            </a:r>
            <a:r>
              <a:rPr lang="en-CA" dirty="0" smtClean="0"/>
              <a:t>Tanasescu (</a:t>
            </a:r>
            <a:r>
              <a:rPr lang="en-CA" dirty="0" err="1" smtClean="0"/>
              <a:t>Margento</a:t>
            </a:r>
            <a:r>
              <a:rPr lang="en-CA" dirty="0" smtClean="0"/>
              <a:t>) (2015) </a:t>
            </a:r>
            <a:r>
              <a:rPr lang="en-CA" dirty="0" smtClean="0">
                <a:hlinkClick r:id="rId2"/>
              </a:rPr>
              <a:t>http</a:t>
            </a:r>
            <a:r>
              <a:rPr lang="en-CA" dirty="0">
                <a:hlinkClick r:id="rId2"/>
              </a:rPr>
              <a:t>://</a:t>
            </a:r>
            <a:r>
              <a:rPr lang="en-CA" dirty="0" smtClean="0">
                <a:hlinkClick r:id="rId2"/>
              </a:rPr>
              <a:t>www.aaai.org/ocs/index.php/FLAIRS/FLAIRS15/paper/viewFile/10372/10322</a:t>
            </a:r>
            <a:endParaRPr lang="en-CA" dirty="0" smtClean="0"/>
          </a:p>
          <a:p>
            <a:r>
              <a:rPr lang="en-CA" dirty="0" smtClean="0"/>
              <a:t>Meter and rhyme: “Automatic Classification of Poetry by Meter and Rhyme.” </a:t>
            </a:r>
            <a:r>
              <a:rPr lang="en-CA" dirty="0"/>
              <a:t>Chris Tanasescu (</a:t>
            </a:r>
            <a:r>
              <a:rPr lang="en-CA" dirty="0" err="1"/>
              <a:t>Margento</a:t>
            </a:r>
            <a:r>
              <a:rPr lang="en-CA" dirty="0" smtClean="0"/>
              <a:t>), Bryan Paget, and Diana </a:t>
            </a:r>
            <a:r>
              <a:rPr lang="en-CA" dirty="0" err="1" smtClean="0"/>
              <a:t>Inkpen</a:t>
            </a:r>
            <a:r>
              <a:rPr lang="en-CA" dirty="0" smtClean="0"/>
              <a:t> (2016) </a:t>
            </a:r>
            <a:r>
              <a:rPr lang="en-CA" dirty="0" smtClean="0">
                <a:hlinkClick r:id="rId3"/>
              </a:rPr>
              <a:t>www.aaai.org/ocs/index.php/FLAIRS/FLAIRS16/paper/download/12923/12883</a:t>
            </a:r>
            <a:r>
              <a:rPr lang="en-CA" dirty="0" smtClean="0"/>
              <a:t> </a:t>
            </a:r>
            <a:r>
              <a:rPr lang="en-CA" i="1" dirty="0" smtClean="0"/>
              <a:t> </a:t>
            </a:r>
          </a:p>
          <a:p>
            <a:r>
              <a:rPr lang="en-CA" dirty="0" smtClean="0"/>
              <a:t>Metaphor detection and processing: “Metaphor Detection in a Poetry Corpus” by </a:t>
            </a:r>
            <a:r>
              <a:rPr lang="en-CA" dirty="0" err="1" smtClean="0"/>
              <a:t>Kesarwani</a:t>
            </a:r>
            <a:r>
              <a:rPr lang="en-CA" dirty="0" smtClean="0"/>
              <a:t>, </a:t>
            </a:r>
            <a:r>
              <a:rPr lang="en-CA" dirty="0" err="1" smtClean="0"/>
              <a:t>Inkpen</a:t>
            </a:r>
            <a:r>
              <a:rPr lang="en-CA" dirty="0" smtClean="0"/>
              <a:t>, </a:t>
            </a:r>
            <a:r>
              <a:rPr lang="en-CA" dirty="0" err="1" smtClean="0"/>
              <a:t>Szpakowicz</a:t>
            </a:r>
            <a:r>
              <a:rPr lang="en-CA" dirty="0" smtClean="0"/>
              <a:t>, and Tanasescu (</a:t>
            </a:r>
            <a:r>
              <a:rPr lang="en-CA" dirty="0" err="1" smtClean="0"/>
              <a:t>Margento</a:t>
            </a:r>
            <a:r>
              <a:rPr lang="en-CA" dirty="0" smtClean="0"/>
              <a:t>) presented at ACL2017</a:t>
            </a:r>
          </a:p>
          <a:p>
            <a:r>
              <a:rPr lang="en-CA" dirty="0" smtClean="0"/>
              <a:t>Rhyme classifier and visualization app: </a:t>
            </a:r>
            <a:r>
              <a:rPr lang="en-CA" dirty="0" err="1" smtClean="0"/>
              <a:t>Vaibhav</a:t>
            </a:r>
            <a:r>
              <a:rPr lang="en-CA" dirty="0" smtClean="0"/>
              <a:t> </a:t>
            </a:r>
            <a:r>
              <a:rPr lang="en-CA" dirty="0" err="1" smtClean="0"/>
              <a:t>Kesarwani</a:t>
            </a:r>
            <a:endParaRPr lang="en-CA" dirty="0" smtClean="0"/>
          </a:p>
          <a:p>
            <a:r>
              <a:rPr lang="en-CA" dirty="0" smtClean="0"/>
              <a:t>Syntax classifier, enjambment processing: Blair Drummond</a:t>
            </a:r>
            <a:endParaRPr lang="en-CA" dirty="0"/>
          </a:p>
        </p:txBody>
      </p:sp>
      <p:sp>
        <p:nvSpPr>
          <p:cNvPr id="5" name="Footer Placeholder 4"/>
          <p:cNvSpPr>
            <a:spLocks noGrp="1"/>
          </p:cNvSpPr>
          <p:nvPr>
            <p:ph type="ftr" sz="quarter" idx="11"/>
          </p:nvPr>
        </p:nvSpPr>
        <p:spPr/>
        <p:txBody>
          <a:bodyPr/>
          <a:lstStyle/>
          <a:p>
            <a:r>
              <a:rPr lang="en-CA" smtClean="0"/>
              <a:t>GraphPoem Project</a:t>
            </a:r>
            <a:endParaRPr lang="en-CA"/>
          </a:p>
        </p:txBody>
      </p:sp>
    </p:spTree>
    <p:extLst>
      <p:ext uri="{BB962C8B-B14F-4D97-AF65-F5344CB8AC3E}">
        <p14:creationId xmlns="" xmlns:p14="http://schemas.microsoft.com/office/powerpoint/2010/main" val="1190177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94509" y="1738745"/>
            <a:ext cx="7342909" cy="914400"/>
          </a:xfrm>
        </p:spPr>
        <p:txBody>
          <a:bodyPr/>
          <a:lstStyle/>
          <a:p>
            <a:r>
              <a:rPr lang="en-CA" altLang="en-US" dirty="0" smtClean="0">
                <a:latin typeface="Verdana" pitchFamily="34" charset="0"/>
                <a:ea typeface="ＭＳ Ｐゴシック" pitchFamily="34" charset="-128"/>
                <a:cs typeface="Verdana" pitchFamily="34" charset="0"/>
              </a:rPr>
              <a:t>Metaphor Detection in a Poetry Corpus</a:t>
            </a:r>
            <a:endParaRPr lang="en-US" altLang="en-US" dirty="0" smtClean="0">
              <a:latin typeface="Verdana" pitchFamily="34" charset="0"/>
              <a:ea typeface="ＭＳ Ｐゴシック" pitchFamily="34" charset="-128"/>
              <a:cs typeface="Verdana" pitchFamily="34" charset="0"/>
            </a:endParaRPr>
          </a:p>
        </p:txBody>
      </p:sp>
      <p:sp>
        <p:nvSpPr>
          <p:cNvPr id="5" name="Text Placeholder 5"/>
          <p:cNvSpPr txBox="1">
            <a:spLocks/>
          </p:cNvSpPr>
          <p:nvPr/>
        </p:nvSpPr>
        <p:spPr bwMode="auto">
          <a:xfrm>
            <a:off x="730106" y="3704648"/>
            <a:ext cx="7993062" cy="106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Vaibhav Kesarwani, Diana </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Inkpen</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a:t>
            </a:r>
          </a:p>
          <a:p>
            <a:pPr marL="342900" marR="0" lvl="0" indent="-342900" algn="ctr" defTabSz="914400" rtl="0" eaLnBrk="0" fontAlgn="base" latinLnBrk="0" hangingPunct="0">
              <a:lnSpc>
                <a:spcPct val="100000"/>
              </a:lnSpc>
              <a:spcBef>
                <a:spcPct val="20000"/>
              </a:spcBef>
              <a:spcAft>
                <a:spcPct val="0"/>
              </a:spcAft>
              <a:buClrTx/>
              <a:buSzTx/>
              <a:tabLst/>
              <a:defRPr/>
            </a:pPr>
            <a:r>
              <a:rPr kumimoji="0" lang="en-US"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Stan </a:t>
            </a:r>
            <a:r>
              <a:rPr kumimoji="0" lang="en-US"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Szpakowicz</a:t>
            </a:r>
            <a:r>
              <a:rPr kumimoji="0" lang="en-US"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 and Chris T</a:t>
            </a:r>
            <a:r>
              <a:rPr kumimoji="0" lang="vi-VN"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ă</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n</a:t>
            </a:r>
            <a:r>
              <a:rPr kumimoji="0" lang="vi-VN"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ă</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sescu</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 (</a:t>
            </a:r>
            <a:r>
              <a:rPr kumimoji="0" lang="en-CA" altLang="en-US" sz="2400" b="0" i="0" u="none" strike="noStrike" kern="0" cap="none" spc="0" normalizeH="0" baseline="0" noProof="0" dirty="0" err="1" smtClean="0">
                <a:ln>
                  <a:noFill/>
                </a:ln>
                <a:solidFill>
                  <a:schemeClr val="tx1"/>
                </a:solidFill>
                <a:effectLst/>
                <a:uLnTx/>
                <a:uFillTx/>
                <a:latin typeface="Verdana" pitchFamily="34" charset="0"/>
                <a:ea typeface="ＭＳ Ｐゴシック" pitchFamily="34" charset="-128"/>
                <a:cs typeface="Verdana" pitchFamily="34" charset="0"/>
              </a:rPr>
              <a:t>Margento</a:t>
            </a:r>
            <a:r>
              <a:rPr kumimoji="0" lang="en-CA" altLang="en-US" sz="2400" b="0" i="0" u="none" strike="noStrike" kern="0" cap="none" spc="0" normalizeH="0" baseline="0" noProof="0" dirty="0" smtClean="0">
                <a:ln>
                  <a:noFill/>
                </a:ln>
                <a:solidFill>
                  <a:schemeClr val="tx1"/>
                </a:solidFill>
                <a:effectLst/>
                <a:uLnTx/>
                <a:uFillTx/>
                <a:latin typeface="Verdana" pitchFamily="34" charset="0"/>
                <a:ea typeface="ＭＳ Ｐゴシック" pitchFamily="34" charset="-128"/>
                <a:cs typeface="Verdana" pitchFamily="34" charset="0"/>
              </a:rPr>
              <a:t>) </a:t>
            </a:r>
          </a:p>
        </p:txBody>
      </p:sp>
      <p:sp>
        <p:nvSpPr>
          <p:cNvPr id="6" name="Footer Placeholder 5"/>
          <p:cNvSpPr>
            <a:spLocks noGrp="1"/>
          </p:cNvSpPr>
          <p:nvPr>
            <p:ph type="ftr" sz="quarter" idx="10"/>
          </p:nvPr>
        </p:nvSpPr>
        <p:spPr/>
        <p:txBody>
          <a:bodyPr/>
          <a:lstStyle/>
          <a:p>
            <a:pPr>
              <a:defRPr/>
            </a:pPr>
            <a:r>
              <a:rPr lang="en-US" smtClean="0"/>
              <a:t>GraphPoem Project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Ottawa_PPT_FINALtest2">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990</TotalTime>
  <Words>2485</Words>
  <Application>Microsoft Office PowerPoint</Application>
  <PresentationFormat>On-screen Show (4:3)</PresentationFormat>
  <Paragraphs>311</Paragraphs>
  <Slides>42</Slides>
  <Notes>2</Notes>
  <HiddenSlides>0</HiddenSlides>
  <MMClips>2</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uOttawa_PPT_FINALtest2</vt:lpstr>
      <vt:lpstr>Access(ed) Poetry. The Graph Poem Project and the Place of Poetry in Digital Humanities</vt:lpstr>
      <vt:lpstr>Graph Theory Essentials</vt:lpstr>
      <vt:lpstr>Graph Theory Essentials</vt:lpstr>
      <vt:lpstr>Why Apply Graph Theory in Poetry?</vt:lpstr>
      <vt:lpstr>“The Graph Poem  (Four Poems and a Note on the Poetics)” http://poemsandpoetics.blogspot.ca/2011/03/chris-tanasescu-graph-poem-four-poems.html </vt:lpstr>
      <vt:lpstr>A manually assembled graph poem</vt:lpstr>
      <vt:lpstr>MARGENTO--Nomadosophy</vt:lpstr>
      <vt:lpstr>Computational Tools and Apps</vt:lpstr>
      <vt:lpstr>Metaphor Detection in a Poetry Corpus</vt:lpstr>
      <vt:lpstr>Type 1 Metaphor</vt:lpstr>
      <vt:lpstr>Type 2 Metaphor</vt:lpstr>
      <vt:lpstr>Type 3 Metaphor</vt:lpstr>
      <vt:lpstr>New Manually Annotated Dataset: Metaphor in Poetry</vt:lpstr>
      <vt:lpstr>Metaphor Examples in Poetry</vt:lpstr>
      <vt:lpstr>Rule Based Method (Neuman et al.)</vt:lpstr>
      <vt:lpstr>Our Method: Use Word Embeddings</vt:lpstr>
      <vt:lpstr>Results</vt:lpstr>
      <vt:lpstr>Direct comparison with related work</vt:lpstr>
      <vt:lpstr>Challenges</vt:lpstr>
      <vt:lpstr>“Impossible” Goals for Future Work</vt:lpstr>
      <vt:lpstr>In-house Word Embeddings</vt:lpstr>
      <vt:lpstr>Automatic Poetry Classification  by Rhyme</vt:lpstr>
      <vt:lpstr>Types of Rhymes Identified</vt:lpstr>
      <vt:lpstr>Method</vt:lpstr>
      <vt:lpstr>Poem Phoneme Matching</vt:lpstr>
      <vt:lpstr>Rhyme Score</vt:lpstr>
      <vt:lpstr>Classification</vt:lpstr>
      <vt:lpstr>“Impossible” Goals for Future Work</vt:lpstr>
      <vt:lpstr>Web Application Demo</vt:lpstr>
      <vt:lpstr>Meter Classifier</vt:lpstr>
      <vt:lpstr>The GraphPoem as Cross-artform Performance</vt:lpstr>
      <vt:lpstr>The Graph as Inter(-Re)Mediated (Post)Digital (Re)Performance Poetry </vt:lpstr>
      <vt:lpstr>CROWD (CReating Other Ways of Dissemination) Omnibus Literary Tour (2016) http://crowdlitbus.eu/#/start  </vt:lpstr>
      <vt:lpstr>CROWD http://crowd-literature.eu/one-is-a-crowd-margento/ </vt:lpstr>
      <vt:lpstr>Access… to Data</vt:lpstr>
      <vt:lpstr>Data Made “Accessible”</vt:lpstr>
      <vt:lpstr>“Accessible” Tools &amp; Projects; New Media—New Genre(s)? </vt:lpstr>
      <vt:lpstr>Is DH+1 Doable in Computational Poetry?</vt:lpstr>
      <vt:lpstr>The (Non-)Accessible Qualitative; the Aporetic or Sophistic Meaning </vt:lpstr>
      <vt:lpstr>The Non-accessibility of the Poem</vt:lpstr>
      <vt:lpstr>(Non-)Access Problematized as the Unconscious…</vt:lpstr>
      <vt:lpstr>Slide 42</vt:lpstr>
    </vt:vector>
  </TitlesOfParts>
  <Company>University of Ottawa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APPS IN COMPUTATIONAL POETRY ANALYSIS</dc:title>
  <dc:creator>ctanasescu</dc:creator>
  <cp:lastModifiedBy>vk</cp:lastModifiedBy>
  <cp:revision>127</cp:revision>
  <dcterms:created xsi:type="dcterms:W3CDTF">2017-03-09T02:42:36Z</dcterms:created>
  <dcterms:modified xsi:type="dcterms:W3CDTF">2017-08-10T16:35:51Z</dcterms:modified>
</cp:coreProperties>
</file>