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4" r:id="rId3"/>
    <p:sldMasterId id="2147483676" r:id="rId4"/>
    <p:sldMasterId id="2147483678" r:id="rId5"/>
    <p:sldMasterId id="2147483680" r:id="rId6"/>
    <p:sldMasterId id="2147483682" r:id="rId7"/>
    <p:sldMasterId id="2147483684" r:id="rId8"/>
    <p:sldMasterId id="2147483686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4" r:id="rId32"/>
    <p:sldId id="282" r:id="rId33"/>
    <p:sldId id="264" r:id="rId34"/>
    <p:sldId id="265" r:id="rId35"/>
    <p:sldId id="266" r:id="rId36"/>
    <p:sldId id="267" r:id="rId37"/>
    <p:sldId id="28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presProps" Target="presProps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0AF4-BD09-4B1F-AA11-27EE7A9D81E8}" type="datetimeFigureOut">
              <a:rPr lang="en-CA" smtClean="0"/>
              <a:t>12/07/2017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E58C-6C88-4759-962E-A65FFA810F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883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0AF4-BD09-4B1F-AA11-27EE7A9D81E8}" type="datetimeFigureOut">
              <a:rPr lang="en-CA" smtClean="0"/>
              <a:t>12/07/2017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E58C-6C88-4759-962E-A65FFA810F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256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0AF4-BD09-4B1F-AA11-27EE7A9D81E8}" type="datetimeFigureOut">
              <a:rPr lang="en-CA" smtClean="0"/>
              <a:t>12/07/2017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E58C-6C88-4759-962E-A65FFA810F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916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A7643D2-4D6C-491A-BB7B-AE1408072ECD}" type="datetimeFigureOut">
              <a:rPr lang="en-US" smtClean="0">
                <a:solidFill>
                  <a:srgbClr val="438086"/>
                </a:solidFill>
              </a:rPr>
              <a:pPr/>
              <a:t>7/12/2017</a:t>
            </a:fld>
            <a:endParaRPr lang="en-IN">
              <a:solidFill>
                <a:srgbClr val="438086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>
              <a:solidFill>
                <a:srgbClr val="438086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FC07ECF-2C76-4821-A240-2CAB2266F3AB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95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3D2-4D6C-491A-BB7B-AE1408072ECD}" type="datetimeFigureOut">
              <a:rPr lang="en-US" smtClean="0">
                <a:solidFill>
                  <a:srgbClr val="438086"/>
                </a:solidFill>
              </a:rPr>
              <a:pPr/>
              <a:t>7/12/2017</a:t>
            </a:fld>
            <a:endParaRPr lang="en-IN">
              <a:solidFill>
                <a:srgbClr val="43808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7ECF-2C76-4821-A240-2CAB2266F3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558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3D2-4D6C-491A-BB7B-AE1408072ECD}" type="datetimeFigureOut">
              <a:rPr lang="en-US" smtClean="0">
                <a:solidFill>
                  <a:srgbClr val="438086"/>
                </a:solidFill>
              </a:rPr>
              <a:pPr/>
              <a:t>7/12/2017</a:t>
            </a:fld>
            <a:endParaRPr lang="en-IN">
              <a:solidFill>
                <a:srgbClr val="43808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7ECF-2C76-4821-A240-2CAB2266F3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661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3D2-4D6C-491A-BB7B-AE1408072ECD}" type="datetimeFigureOut">
              <a:rPr lang="en-US" smtClean="0">
                <a:solidFill>
                  <a:srgbClr val="438086"/>
                </a:solidFill>
              </a:rPr>
              <a:pPr/>
              <a:t>7/12/2017</a:t>
            </a:fld>
            <a:endParaRPr lang="en-IN">
              <a:solidFill>
                <a:srgbClr val="43808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7ECF-2C76-4821-A240-2CAB2266F3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059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3D2-4D6C-491A-BB7B-AE1408072ECD}" type="datetimeFigureOut">
              <a:rPr lang="en-US" smtClean="0">
                <a:solidFill>
                  <a:srgbClr val="438086"/>
                </a:solidFill>
              </a:rPr>
              <a:pPr/>
              <a:t>7/12/2017</a:t>
            </a:fld>
            <a:endParaRPr lang="en-IN">
              <a:solidFill>
                <a:srgbClr val="43808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7ECF-2C76-4821-A240-2CAB2266F3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00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3D2-4D6C-491A-BB7B-AE1408072ECD}" type="datetimeFigureOut">
              <a:rPr lang="en-US" smtClean="0">
                <a:solidFill>
                  <a:srgbClr val="438086"/>
                </a:solidFill>
              </a:rPr>
              <a:pPr/>
              <a:t>7/12/2017</a:t>
            </a:fld>
            <a:endParaRPr lang="en-IN">
              <a:solidFill>
                <a:srgbClr val="43808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7ECF-2C76-4821-A240-2CAB2266F3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3649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3D2-4D6C-491A-BB7B-AE1408072ECD}" type="datetimeFigureOut">
              <a:rPr lang="en-US" smtClean="0">
                <a:solidFill>
                  <a:srgbClr val="438086"/>
                </a:solidFill>
              </a:rPr>
              <a:pPr/>
              <a:t>7/12/2017</a:t>
            </a:fld>
            <a:endParaRPr lang="en-IN">
              <a:solidFill>
                <a:srgbClr val="43808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7ECF-2C76-4821-A240-2CAB2266F3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2140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A7643D2-4D6C-491A-BB7B-AE1408072ECD}" type="datetimeFigureOut">
              <a:rPr lang="en-US" smtClean="0">
                <a:solidFill>
                  <a:srgbClr val="438086"/>
                </a:solidFill>
              </a:rPr>
              <a:pPr/>
              <a:t>7/12/2017</a:t>
            </a:fld>
            <a:endParaRPr lang="en-IN">
              <a:solidFill>
                <a:srgbClr val="438086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>
              <a:solidFill>
                <a:srgbClr val="438086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FC07ECF-2C76-4821-A240-2CAB2266F3AB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03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0AF4-BD09-4B1F-AA11-27EE7A9D81E8}" type="datetimeFigureOut">
              <a:rPr lang="en-CA" smtClean="0"/>
              <a:t>12/07/2017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E58C-6C88-4759-962E-A65FFA810F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38826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3D2-4D6C-491A-BB7B-AE1408072ECD}" type="datetimeFigureOut">
              <a:rPr lang="en-US" smtClean="0"/>
              <a:pPr/>
              <a:t>7/12/2017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7ECF-2C76-4821-A240-2CAB2266F3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685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3D2-4D6C-491A-BB7B-AE1408072ECD}" type="datetimeFigureOut">
              <a:rPr lang="en-US" smtClean="0"/>
              <a:pPr/>
              <a:t>7/12/2017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7ECF-2C76-4821-A240-2CAB2266F3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61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0AF4-BD09-4B1F-AA11-27EE7A9D81E8}" type="datetimeFigureOut">
              <a:rPr lang="en-CA" smtClean="0"/>
              <a:t>12/07/2017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E58C-6C88-4759-962E-A65FFA810F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746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0AF4-BD09-4B1F-AA11-27EE7A9D81E8}" type="datetimeFigureOut">
              <a:rPr lang="en-CA" smtClean="0"/>
              <a:t>12/07/2017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E58C-6C88-4759-962E-A65FFA810F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68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0AF4-BD09-4B1F-AA11-27EE7A9D81E8}" type="datetimeFigureOut">
              <a:rPr lang="en-CA" smtClean="0"/>
              <a:t>12/07/2017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E58C-6C88-4759-962E-A65FFA810F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584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0AF4-BD09-4B1F-AA11-27EE7A9D81E8}" type="datetimeFigureOut">
              <a:rPr lang="en-CA" smtClean="0"/>
              <a:t>12/07/2017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E58C-6C88-4759-962E-A65FFA810F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423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0AF4-BD09-4B1F-AA11-27EE7A9D81E8}" type="datetimeFigureOut">
              <a:rPr lang="en-CA" smtClean="0"/>
              <a:t>12/07/2017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E58C-6C88-4759-962E-A65FFA810F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139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0AF4-BD09-4B1F-AA11-27EE7A9D81E8}" type="datetimeFigureOut">
              <a:rPr lang="en-CA" smtClean="0"/>
              <a:t>12/07/2017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E58C-6C88-4759-962E-A65FFA810F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785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0AF4-BD09-4B1F-AA11-27EE7A9D81E8}" type="datetimeFigureOut">
              <a:rPr lang="en-CA" smtClean="0"/>
              <a:t>12/07/2017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E58C-6C88-4759-962E-A65FFA810F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46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90AF4-BD09-4B1F-AA11-27EE7A9D81E8}" type="datetimeFigureOut">
              <a:rPr lang="en-CA" smtClean="0"/>
              <a:t>12/07/2017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7E58C-6C88-4759-962E-A65FFA810F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719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A7643D2-4D6C-491A-BB7B-AE1408072ECD}" type="datetimeFigureOut">
              <a:rPr lang="en-US" smtClean="0">
                <a:solidFill>
                  <a:srgbClr val="438086"/>
                </a:solidFill>
              </a:rPr>
              <a:pPr/>
              <a:t>7/12/2017</a:t>
            </a:fld>
            <a:endParaRPr lang="en-IN">
              <a:solidFill>
                <a:srgbClr val="43808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>
              <a:solidFill>
                <a:srgbClr val="438086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FC07ECF-2C76-4821-A240-2CAB2266F3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53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A7643D2-4D6C-491A-BB7B-AE1408072ECD}" type="datetimeFigureOut">
              <a:rPr lang="en-US" smtClean="0">
                <a:solidFill>
                  <a:srgbClr val="438086"/>
                </a:solidFill>
              </a:rPr>
              <a:pPr/>
              <a:t>7/12/2017</a:t>
            </a:fld>
            <a:endParaRPr lang="en-IN">
              <a:solidFill>
                <a:srgbClr val="43808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>
              <a:solidFill>
                <a:srgbClr val="438086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FC07ECF-2C76-4821-A240-2CAB2266F3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04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A7643D2-4D6C-491A-BB7B-AE1408072ECD}" type="datetimeFigureOut">
              <a:rPr lang="en-US" smtClean="0">
                <a:solidFill>
                  <a:srgbClr val="438086"/>
                </a:solidFill>
              </a:rPr>
              <a:pPr/>
              <a:t>7/12/2017</a:t>
            </a:fld>
            <a:endParaRPr lang="en-IN">
              <a:solidFill>
                <a:srgbClr val="43808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>
              <a:solidFill>
                <a:srgbClr val="438086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FC07ECF-2C76-4821-A240-2CAB2266F3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61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A7643D2-4D6C-491A-BB7B-AE1408072ECD}" type="datetimeFigureOut">
              <a:rPr lang="en-US" smtClean="0">
                <a:solidFill>
                  <a:srgbClr val="438086"/>
                </a:solidFill>
              </a:rPr>
              <a:pPr/>
              <a:t>7/12/2017</a:t>
            </a:fld>
            <a:endParaRPr lang="en-IN">
              <a:solidFill>
                <a:srgbClr val="43808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>
              <a:solidFill>
                <a:srgbClr val="438086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FC07ECF-2C76-4821-A240-2CAB2266F3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13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A7643D2-4D6C-491A-BB7B-AE1408072ECD}" type="datetimeFigureOut">
              <a:rPr lang="en-US" smtClean="0">
                <a:solidFill>
                  <a:srgbClr val="438086"/>
                </a:solidFill>
              </a:rPr>
              <a:pPr/>
              <a:t>7/12/2017</a:t>
            </a:fld>
            <a:endParaRPr lang="en-IN">
              <a:solidFill>
                <a:srgbClr val="43808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>
              <a:solidFill>
                <a:srgbClr val="438086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FC07ECF-2C76-4821-A240-2CAB2266F3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21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A7643D2-4D6C-491A-BB7B-AE1408072ECD}" type="datetimeFigureOut">
              <a:rPr lang="en-US" smtClean="0">
                <a:solidFill>
                  <a:srgbClr val="438086"/>
                </a:solidFill>
              </a:rPr>
              <a:pPr/>
              <a:t>7/12/2017</a:t>
            </a:fld>
            <a:endParaRPr lang="en-IN">
              <a:solidFill>
                <a:srgbClr val="43808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>
              <a:solidFill>
                <a:srgbClr val="438086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FC07ECF-2C76-4821-A240-2CAB2266F3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42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A7643D2-4D6C-491A-BB7B-AE1408072ECD}" type="datetimeFigureOut">
              <a:rPr lang="en-US" smtClean="0">
                <a:solidFill>
                  <a:srgbClr val="438086"/>
                </a:solidFill>
              </a:rPr>
              <a:pPr/>
              <a:t>7/12/2017</a:t>
            </a:fld>
            <a:endParaRPr lang="en-IN">
              <a:solidFill>
                <a:srgbClr val="43808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>
              <a:solidFill>
                <a:srgbClr val="438086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FC07ECF-2C76-4821-A240-2CAB2266F3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0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A7643D2-4D6C-491A-BB7B-AE1408072ECD}" type="datetimeFigureOut">
              <a:rPr lang="en-US" smtClean="0">
                <a:solidFill>
                  <a:srgbClr val="438086"/>
                </a:solidFill>
              </a:rPr>
              <a:pPr/>
              <a:t>7/12/2017</a:t>
            </a:fld>
            <a:endParaRPr lang="en-IN">
              <a:solidFill>
                <a:srgbClr val="43808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>
              <a:solidFill>
                <a:srgbClr val="438086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FC07ECF-2C76-4821-A240-2CAB2266F3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96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t_(mathematics)" TargetMode="External"/><Relationship Id="rId2" Type="http://schemas.openxmlformats.org/officeDocument/2006/relationships/hyperlink" Target="https://en.wikipedia.org/wiki/Ordered_pai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imple_graph" TargetMode="External"/><Relationship Id="rId5" Type="http://schemas.openxmlformats.org/officeDocument/2006/relationships/hyperlink" Target="https://en.wikipedia.org/wiki/Undirected_graph" TargetMode="External"/><Relationship Id="rId4" Type="http://schemas.openxmlformats.org/officeDocument/2006/relationships/hyperlink" Target="https://en.wikipedia.org/wiki/Unordered_pair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XLbPj38MUY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J2G_4OmJ_c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://crowdlitbus.eu/#/star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://crowd-literature.eu/one-is-a-crowd-margento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artsites.uottawa.ca/margento/e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oemsandpoetics.blogspot.ca/2011/03/chris-tanasescu-graph-poem-four-poem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aai.org/ocs/index.php/FLAIRS/FLAIRS16/paper/download/12923/12883" TargetMode="External"/><Relationship Id="rId2" Type="http://schemas.openxmlformats.org/officeDocument/2006/relationships/hyperlink" Target="http://www.aaai.org/ocs/index.php/FLAIRS/FLAIRS15/paper/viewFile/10372/1032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GRAPH THEORY APPS IN COMPUTATIONAL POETRY ANALYSIS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02037"/>
            <a:ext cx="9144000" cy="1953374"/>
          </a:xfrm>
        </p:spPr>
        <p:txBody>
          <a:bodyPr>
            <a:normAutofit fontScale="70000" lnSpcReduction="20000"/>
          </a:bodyPr>
          <a:lstStyle/>
          <a:p>
            <a:r>
              <a:rPr lang="en-CA" b="1" dirty="0" smtClean="0"/>
              <a:t>The </a:t>
            </a:r>
            <a:r>
              <a:rPr lang="en-CA" b="1" dirty="0"/>
              <a:t>Graph Poem </a:t>
            </a:r>
            <a:r>
              <a:rPr lang="en-CA" b="1" dirty="0" smtClean="0"/>
              <a:t>Team </a:t>
            </a:r>
            <a:r>
              <a:rPr lang="en-CA" dirty="0" smtClean="0"/>
              <a:t>(School of Electrical Engineering and Computer Science &amp; Faculty of Arts)</a:t>
            </a:r>
            <a:r>
              <a:rPr lang="en-CA" b="1" dirty="0" smtClean="0"/>
              <a:t>:</a:t>
            </a:r>
          </a:p>
          <a:p>
            <a:r>
              <a:rPr lang="en-CA" b="1" dirty="0" smtClean="0"/>
              <a:t>Chris Tanasescu (MARGENTO)</a:t>
            </a:r>
          </a:p>
          <a:p>
            <a:r>
              <a:rPr lang="en-CA" b="1" dirty="0" smtClean="0"/>
              <a:t>Diana </a:t>
            </a:r>
            <a:r>
              <a:rPr lang="en-CA" b="1" dirty="0" err="1" smtClean="0"/>
              <a:t>Inkpen</a:t>
            </a:r>
            <a:endParaRPr lang="en-CA" b="1" dirty="0" smtClean="0"/>
          </a:p>
          <a:p>
            <a:r>
              <a:rPr lang="en-CA" b="1" dirty="0" err="1" smtClean="0"/>
              <a:t>Vaibhav</a:t>
            </a:r>
            <a:r>
              <a:rPr lang="en-CA" b="1" dirty="0" smtClean="0"/>
              <a:t> </a:t>
            </a:r>
            <a:r>
              <a:rPr lang="en-CA" b="1" dirty="0" err="1" smtClean="0"/>
              <a:t>Kesarwani</a:t>
            </a:r>
            <a:endParaRPr lang="en-CA" b="1" dirty="0" smtClean="0"/>
          </a:p>
          <a:p>
            <a:r>
              <a:rPr lang="en-CA" b="1" dirty="0" smtClean="0"/>
              <a:t>Bryan Paget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3543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Metaphors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smtClean="0"/>
              <a:t>Type 1 </a:t>
            </a:r>
            <a:r>
              <a:rPr lang="en-IN" dirty="0" smtClean="0"/>
              <a:t>: Noun-verb-noun, where verb is copula verb like [is, are, was, were, be, am]. 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err="1" smtClean="0"/>
              <a:t>Eg</a:t>
            </a:r>
            <a:r>
              <a:rPr lang="en-IN" dirty="0" smtClean="0"/>
              <a:t> : Eyes are lakes</a:t>
            </a:r>
          </a:p>
          <a:p>
            <a:r>
              <a:rPr lang="en-IN" b="1" dirty="0" smtClean="0"/>
              <a:t>Type 2 </a:t>
            </a:r>
            <a:r>
              <a:rPr lang="en-IN" dirty="0" smtClean="0"/>
              <a:t>: Noun-verb-noun, where verb is any non-copular verb like [eats, runs, played, etc..]. 	</a:t>
            </a:r>
            <a:r>
              <a:rPr lang="en-IN" dirty="0" err="1" smtClean="0"/>
              <a:t>Eg</a:t>
            </a:r>
            <a:r>
              <a:rPr lang="en-IN" dirty="0" smtClean="0"/>
              <a:t> : Car drinks gasoline.</a:t>
            </a:r>
          </a:p>
          <a:p>
            <a:r>
              <a:rPr lang="en-IN" b="1" dirty="0" smtClean="0"/>
              <a:t>Type 3 </a:t>
            </a:r>
            <a:r>
              <a:rPr lang="en-IN" dirty="0" smtClean="0"/>
              <a:t>: Adjective-noun sequence. 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err="1" smtClean="0"/>
              <a:t>Eg</a:t>
            </a:r>
            <a:r>
              <a:rPr lang="en-IN" dirty="0" smtClean="0"/>
              <a:t> : Dark thoughts. </a:t>
            </a:r>
          </a:p>
          <a:p>
            <a:r>
              <a:rPr lang="en-IN" b="1" dirty="0" smtClean="0"/>
              <a:t>Type 4 </a:t>
            </a:r>
            <a:r>
              <a:rPr lang="en-IN" dirty="0" smtClean="0"/>
              <a:t>: Noun-verb sequence.</a:t>
            </a:r>
          </a:p>
          <a:p>
            <a:r>
              <a:rPr lang="en-IN" b="1" dirty="0" smtClean="0"/>
              <a:t>Type 5 </a:t>
            </a:r>
            <a:r>
              <a:rPr lang="en-IN" dirty="0" smtClean="0"/>
              <a:t>: Verb-verb sequence.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1066800"/>
          </a:xfrm>
        </p:spPr>
        <p:txBody>
          <a:bodyPr>
            <a:normAutofit/>
          </a:bodyPr>
          <a:lstStyle/>
          <a:p>
            <a:r>
              <a:rPr lang="en-IN" dirty="0" smtClean="0"/>
              <a:t>Rule Based Method (</a:t>
            </a:r>
            <a:r>
              <a:rPr lang="en-IN" dirty="0" err="1" smtClean="0"/>
              <a:t>Neuman</a:t>
            </a:r>
            <a:r>
              <a:rPr lang="en-IN" dirty="0" smtClean="0"/>
              <a:t> et al.)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smtClean="0"/>
              <a:t>Concrete-Abstract rule : </a:t>
            </a:r>
            <a:r>
              <a:rPr lang="en-IN" dirty="0" smtClean="0"/>
              <a:t>Noun1 is concrete &amp; noun2 is abstract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err="1" smtClean="0"/>
              <a:t>Eg</a:t>
            </a:r>
            <a:r>
              <a:rPr lang="en-IN" dirty="0" smtClean="0"/>
              <a:t> : Eyes are strangers</a:t>
            </a:r>
          </a:p>
          <a:p>
            <a:r>
              <a:rPr lang="en-IN" b="1" dirty="0" smtClean="0"/>
              <a:t>Concrete-Class Overlap rule : </a:t>
            </a:r>
            <a:r>
              <a:rPr lang="en-IN" dirty="0" smtClean="0"/>
              <a:t>If both noun are of concrete class, check for hypernym overlap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err="1" smtClean="0"/>
              <a:t>Eg</a:t>
            </a:r>
            <a:r>
              <a:rPr lang="en-IN" dirty="0" smtClean="0"/>
              <a:t> : My lawyer is a shark</a:t>
            </a:r>
          </a:p>
          <a:p>
            <a:pPr>
              <a:buNone/>
            </a:pPr>
            <a:r>
              <a:rPr lang="en-IN" b="1" dirty="0" smtClean="0"/>
              <a:t>WordNet</a:t>
            </a:r>
            <a:r>
              <a:rPr lang="en-IN" dirty="0" smtClean="0"/>
              <a:t> is used to find the noun classes and the </a:t>
            </a:r>
            <a:r>
              <a:rPr lang="en-IN" dirty="0" err="1" smtClean="0"/>
              <a:t>hypernyms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Word Embeddings Based Method (</a:t>
            </a:r>
            <a:r>
              <a:rPr lang="en-IN" sz="3100" dirty="0" smtClean="0"/>
              <a:t>Working Hypotheses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 smtClean="0"/>
              <a:t>Word2Vec model </a:t>
            </a:r>
            <a:r>
              <a:rPr lang="en-IN" dirty="0" smtClean="0"/>
              <a:t>(trained on </a:t>
            </a:r>
            <a:r>
              <a:rPr lang="en-IN" dirty="0" err="1" smtClean="0"/>
              <a:t>Gigaword</a:t>
            </a:r>
            <a:r>
              <a:rPr lang="en-IN" dirty="0" smtClean="0"/>
              <a:t> corpus)</a:t>
            </a:r>
            <a:r>
              <a:rPr lang="en-IN" b="1" dirty="0" smtClean="0"/>
              <a:t> </a:t>
            </a:r>
            <a:r>
              <a:rPr lang="en-IN" dirty="0" smtClean="0"/>
              <a:t>used to get word vectors of noun1 &amp; noun2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b="1" dirty="0" smtClean="0"/>
              <a:t>Features Used:</a:t>
            </a:r>
          </a:p>
          <a:p>
            <a:r>
              <a:rPr lang="en-IN" b="1" dirty="0" smtClean="0"/>
              <a:t>Cosine Similarity </a:t>
            </a:r>
            <a:r>
              <a:rPr lang="en-IN" dirty="0" smtClean="0"/>
              <a:t>of both vectors</a:t>
            </a:r>
          </a:p>
          <a:p>
            <a:r>
              <a:rPr lang="en-IN" b="1" dirty="0" smtClean="0"/>
              <a:t>Vector Difference </a:t>
            </a:r>
            <a:r>
              <a:rPr lang="en-IN" dirty="0" smtClean="0"/>
              <a:t>of both vectors (with 100 dimensions) to capture contextual contrast</a:t>
            </a:r>
          </a:p>
          <a:p>
            <a:r>
              <a:rPr lang="en-IN" b="1" dirty="0" smtClean="0"/>
              <a:t>PMI (</a:t>
            </a:r>
            <a:r>
              <a:rPr lang="en-IN" b="1" dirty="0" err="1" smtClean="0"/>
              <a:t>Pointwise</a:t>
            </a:r>
            <a:r>
              <a:rPr lang="en-IN" b="1" dirty="0" smtClean="0"/>
              <a:t> Mutual Information) </a:t>
            </a:r>
            <a:r>
              <a:rPr lang="en-IN" dirty="0" smtClean="0"/>
              <a:t>of both words (trained on British National Corpus)</a:t>
            </a:r>
          </a:p>
          <a:p>
            <a:r>
              <a:rPr lang="en-IN" b="1" dirty="0" err="1" smtClean="0"/>
              <a:t>ConceptNet</a:t>
            </a:r>
            <a:r>
              <a:rPr lang="en-IN" b="1" dirty="0" smtClean="0"/>
              <a:t> Overlap </a:t>
            </a:r>
            <a:r>
              <a:rPr lang="en-IN" dirty="0" smtClean="0"/>
              <a:t>computed from </a:t>
            </a:r>
            <a:r>
              <a:rPr lang="en-IN" dirty="0" err="1" smtClean="0"/>
              <a:t>SurfaceText</a:t>
            </a:r>
            <a:r>
              <a:rPr lang="en-IN" dirty="0" smtClean="0"/>
              <a:t> entities of </a:t>
            </a:r>
            <a:r>
              <a:rPr lang="en-IN" dirty="0" err="1" smtClean="0"/>
              <a:t>ConceptNet</a:t>
            </a:r>
            <a:r>
              <a:rPr lang="en-IN" dirty="0" smtClean="0"/>
              <a:t> knowledge base</a:t>
            </a:r>
            <a:endParaRPr lang="en-IN" b="1" dirty="0" smtClean="0"/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dirty="0" smtClean="0"/>
              <a:t>	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(Preliminary)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Rule-based methods (baseline): 69.10%</a:t>
            </a:r>
          </a:p>
          <a:p>
            <a:r>
              <a:rPr lang="en-US" dirty="0" err="1" smtClean="0"/>
              <a:t>WordEmbeddings</a:t>
            </a:r>
            <a:r>
              <a:rPr lang="en-US" dirty="0" smtClean="0"/>
              <a:t> on Poetry Foundation poems: 74.40%</a:t>
            </a:r>
          </a:p>
          <a:p>
            <a:r>
              <a:rPr lang="en-US" dirty="0" err="1" smtClean="0"/>
              <a:t>WordEmbeddings</a:t>
            </a:r>
            <a:r>
              <a:rPr lang="en-US" dirty="0" smtClean="0"/>
              <a:t> on </a:t>
            </a:r>
            <a:r>
              <a:rPr lang="en-US" dirty="0" err="1" smtClean="0"/>
              <a:t>Shutova</a:t>
            </a:r>
            <a:r>
              <a:rPr lang="en-US" dirty="0" smtClean="0"/>
              <a:t> data: 75.58%</a:t>
            </a:r>
          </a:p>
          <a:p>
            <a:r>
              <a:rPr lang="en-US" dirty="0" err="1" smtClean="0"/>
              <a:t>WordEmbeddings</a:t>
            </a:r>
            <a:r>
              <a:rPr lang="en-US" dirty="0" smtClean="0"/>
              <a:t> on TROFI data: 79.00%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917848"/>
          </a:xfrm>
        </p:spPr>
        <p:txBody>
          <a:bodyPr>
            <a:normAutofit/>
          </a:bodyPr>
          <a:lstStyle/>
          <a:p>
            <a:r>
              <a:rPr lang="en-IN" sz="3600" dirty="0" smtClean="0"/>
              <a:t>Challenges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44168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Distinguish between common-speech and “poetic” metaphors</a:t>
            </a:r>
          </a:p>
          <a:p>
            <a:r>
              <a:rPr lang="en-IN" sz="2000" dirty="0" smtClean="0"/>
              <a:t>Identify metaphor networks within poems and across corpora based on: </a:t>
            </a:r>
          </a:p>
          <a:p>
            <a:r>
              <a:rPr lang="en-IN" sz="2000" dirty="0" smtClean="0"/>
              <a:t>(related) words shared, </a:t>
            </a:r>
          </a:p>
          <a:p>
            <a:r>
              <a:rPr lang="en-IN" sz="2000" dirty="0" smtClean="0"/>
              <a:t>syntactic structure (models 1-5 above), </a:t>
            </a:r>
          </a:p>
          <a:p>
            <a:r>
              <a:rPr lang="en-IN" sz="2000" dirty="0" smtClean="0"/>
              <a:t>vector difference between tenor and vehicle (basis for quantification)</a:t>
            </a:r>
          </a:p>
        </p:txBody>
      </p:sp>
    </p:spTree>
    <p:extLst>
      <p:ext uri="{BB962C8B-B14F-4D97-AF65-F5344CB8AC3E}">
        <p14:creationId xmlns:p14="http://schemas.microsoft.com/office/powerpoint/2010/main" val="303605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864096"/>
          </a:xfrm>
        </p:spPr>
        <p:txBody>
          <a:bodyPr>
            <a:normAutofit/>
          </a:bodyPr>
          <a:lstStyle/>
          <a:p>
            <a:r>
              <a:rPr lang="en-CA" sz="3600" dirty="0" smtClean="0"/>
              <a:t>“Impossible” Goals for Future Work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3650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CA" sz="1800" dirty="0" smtClean="0"/>
              <a:t>“But</a:t>
            </a:r>
            <a:r>
              <a:rPr lang="en-CA" sz="1800" dirty="0"/>
              <a:t>, soft! What light through yonder window breaks</a:t>
            </a:r>
            <a:r>
              <a:rPr lang="en-CA" sz="1800" dirty="0" smtClean="0"/>
              <a:t>?/ It </a:t>
            </a:r>
            <a:r>
              <a:rPr lang="en-CA" sz="1800" dirty="0"/>
              <a:t>is the east, and Juliet is the </a:t>
            </a:r>
            <a:r>
              <a:rPr lang="en-CA" sz="1800" i="1" dirty="0" smtClean="0"/>
              <a:t>sun</a:t>
            </a:r>
            <a:r>
              <a:rPr lang="en-CA" sz="1800" dirty="0" smtClean="0"/>
              <a:t>.”</a:t>
            </a:r>
            <a:endParaRPr lang="en-CA" sz="1800" dirty="0"/>
          </a:p>
          <a:p>
            <a:pPr marL="109728" indent="0">
              <a:buNone/>
            </a:pPr>
            <a:r>
              <a:rPr lang="en-CA" sz="1800" dirty="0" smtClean="0"/>
              <a:t>				( </a:t>
            </a:r>
            <a:r>
              <a:rPr lang="en-CA" sz="1800" i="1" dirty="0" smtClean="0"/>
              <a:t>Romeo </a:t>
            </a:r>
            <a:r>
              <a:rPr lang="en-CA" sz="1800" i="1" dirty="0"/>
              <a:t>and </a:t>
            </a:r>
            <a:r>
              <a:rPr lang="en-CA" sz="1800" i="1" dirty="0" smtClean="0"/>
              <a:t>Juliet</a:t>
            </a:r>
            <a:r>
              <a:rPr lang="en-CA" sz="1800" dirty="0" smtClean="0"/>
              <a:t>, </a:t>
            </a:r>
            <a:r>
              <a:rPr lang="en-CA" sz="1800" dirty="0"/>
              <a:t>Act 2, Scene 2</a:t>
            </a:r>
            <a:r>
              <a:rPr lang="en-CA" sz="1800" dirty="0" smtClean="0"/>
              <a:t>)</a:t>
            </a:r>
          </a:p>
          <a:p>
            <a:pPr marL="109728" indent="0">
              <a:buNone/>
            </a:pPr>
            <a:endParaRPr lang="en-CA" sz="2000" dirty="0" smtClean="0"/>
          </a:p>
          <a:p>
            <a:pPr marL="109728" indent="0">
              <a:buNone/>
            </a:pPr>
            <a:r>
              <a:rPr lang="en-CA" sz="2000" dirty="0" smtClean="0"/>
              <a:t>“[A]</a:t>
            </a:r>
            <a:r>
              <a:rPr lang="en-CA" sz="2000" dirty="0" err="1" smtClean="0"/>
              <a:t>lthough</a:t>
            </a:r>
            <a:r>
              <a:rPr lang="en-CA" sz="2000" dirty="0" smtClean="0"/>
              <a:t> </a:t>
            </a:r>
            <a:r>
              <a:rPr lang="en-CA" sz="2000" dirty="0"/>
              <a:t>these metaphors, including </a:t>
            </a:r>
            <a:r>
              <a:rPr lang="en-CA" sz="2000" dirty="0" smtClean="0"/>
              <a:t>“</a:t>
            </a:r>
            <a:r>
              <a:rPr lang="en-CA" sz="2000" i="1" dirty="0" smtClean="0"/>
              <a:t>Juliet </a:t>
            </a:r>
            <a:r>
              <a:rPr lang="en-CA" sz="2000" i="1" dirty="0"/>
              <a:t>is the </a:t>
            </a:r>
            <a:r>
              <a:rPr lang="en-CA" sz="2000" i="1" dirty="0" smtClean="0"/>
              <a:t>sun</a:t>
            </a:r>
            <a:r>
              <a:rPr lang="en-CA" sz="2000" dirty="0" smtClean="0"/>
              <a:t>” can </a:t>
            </a:r>
            <a:r>
              <a:rPr lang="en-CA" sz="2000" dirty="0"/>
              <a:t>be interpreted in the local context of the lines in which </a:t>
            </a:r>
            <a:r>
              <a:rPr lang="en-CA" sz="2000" dirty="0" smtClean="0"/>
              <a:t>they appear</a:t>
            </a:r>
            <a:r>
              <a:rPr lang="en-CA" sz="2000" dirty="0"/>
              <a:t>, they are much more meaningful when interpreted in </a:t>
            </a:r>
            <a:r>
              <a:rPr lang="en-CA" sz="2000" dirty="0" smtClean="0"/>
              <a:t>the broader </a:t>
            </a:r>
            <a:r>
              <a:rPr lang="en-CA" sz="2000" dirty="0"/>
              <a:t>context of Act 2, the entire </a:t>
            </a:r>
            <a:r>
              <a:rPr lang="en-CA" sz="2000" dirty="0" smtClean="0"/>
              <a:t>play, </a:t>
            </a:r>
            <a:r>
              <a:rPr lang="en-CA" sz="2000" dirty="0"/>
              <a:t>and cultural </a:t>
            </a:r>
            <a:r>
              <a:rPr lang="en-CA" sz="2000" dirty="0" smtClean="0"/>
              <a:t>conventions associated </a:t>
            </a:r>
            <a:r>
              <a:rPr lang="en-CA" sz="2000" dirty="0"/>
              <a:t>with the metaphor </a:t>
            </a:r>
            <a:r>
              <a:rPr lang="en-CA" sz="2000" dirty="0" smtClean="0"/>
              <a:t>field</a:t>
            </a:r>
            <a:r>
              <a:rPr lang="en-CA" sz="2000" dirty="0"/>
              <a:t>, X IS </a:t>
            </a:r>
            <a:r>
              <a:rPr lang="en-CA" sz="2000" dirty="0" smtClean="0"/>
              <a:t>LIGHT.” (L. David Ritchie 2013)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94566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Automatic Poetry Classification by Rhyme (</a:t>
            </a:r>
            <a:r>
              <a:rPr lang="en-IN" dirty="0" err="1" smtClean="0"/>
              <a:t>GraphPoem</a:t>
            </a:r>
            <a:r>
              <a:rPr lang="en-IN" smtClean="0"/>
              <a:t> Project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80656"/>
            <a:ext cx="3898776" cy="1752600"/>
          </a:xfrm>
        </p:spPr>
        <p:txBody>
          <a:bodyPr/>
          <a:lstStyle/>
          <a:p>
            <a:r>
              <a:rPr lang="en-IN" dirty="0" err="1" smtClean="0"/>
              <a:t>Vaibhav</a:t>
            </a:r>
            <a:r>
              <a:rPr lang="en-IN" dirty="0" smtClean="0"/>
              <a:t> </a:t>
            </a:r>
            <a:r>
              <a:rPr lang="en-IN" dirty="0" err="1" smtClean="0"/>
              <a:t>Kesarwani</a:t>
            </a:r>
            <a:endParaRPr lang="en-IN" dirty="0" smtClean="0"/>
          </a:p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Margento</a:t>
            </a:r>
            <a:endParaRPr lang="en-IN" dirty="0" smtClean="0"/>
          </a:p>
          <a:p>
            <a:r>
              <a:rPr lang="en-IN" dirty="0" err="1" smtClean="0"/>
              <a:t>Dr.</a:t>
            </a:r>
            <a:r>
              <a:rPr lang="en-IN" dirty="0" smtClean="0"/>
              <a:t> Diana </a:t>
            </a:r>
            <a:r>
              <a:rPr lang="en-IN" dirty="0" err="1" smtClean="0"/>
              <a:t>Inkpen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928670"/>
            <a:ext cx="8229600" cy="1066800"/>
          </a:xfrm>
        </p:spPr>
        <p:txBody>
          <a:bodyPr/>
          <a:lstStyle/>
          <a:p>
            <a:r>
              <a:rPr lang="en-IN" dirty="0" smtClean="0"/>
              <a:t>Types of Rhymes Identified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Positional:</a:t>
            </a:r>
          </a:p>
          <a:p>
            <a:r>
              <a:rPr lang="en-IN" dirty="0" smtClean="0"/>
              <a:t>End rhyme</a:t>
            </a:r>
          </a:p>
          <a:p>
            <a:r>
              <a:rPr lang="en-IN" dirty="0" smtClean="0"/>
              <a:t>Internal rhyme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Phonemic:</a:t>
            </a:r>
          </a:p>
          <a:p>
            <a:r>
              <a:rPr lang="en-IN" dirty="0" smtClean="0"/>
              <a:t>Full rhyme</a:t>
            </a:r>
          </a:p>
          <a:p>
            <a:r>
              <a:rPr lang="en-IN" dirty="0" smtClean="0"/>
              <a:t>Slant rhyme</a:t>
            </a:r>
          </a:p>
          <a:p>
            <a:r>
              <a:rPr lang="en-IN" dirty="0" smtClean="0"/>
              <a:t>Identical rhyme</a:t>
            </a:r>
          </a:p>
          <a:p>
            <a:r>
              <a:rPr lang="en-IN" dirty="0" smtClean="0"/>
              <a:t>Eye rhyme</a:t>
            </a:r>
          </a:p>
          <a:p>
            <a:r>
              <a:rPr lang="en-IN" dirty="0" smtClean="0"/>
              <a:t>Rich rhyme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1066800"/>
          </a:xfrm>
        </p:spPr>
        <p:txBody>
          <a:bodyPr/>
          <a:lstStyle/>
          <a:p>
            <a:r>
              <a:rPr lang="en-IN" dirty="0" smtClean="0"/>
              <a:t>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 smtClean="0"/>
              <a:t>CMUDict</a:t>
            </a:r>
            <a:r>
              <a:rPr lang="en-IN" dirty="0" smtClean="0"/>
              <a:t> (CMU Pronouncing Dictionary) is an open-source machine-readable pronunciation dictionary for North American English that contains over 134,000 words and their pronunciations.</a:t>
            </a:r>
          </a:p>
          <a:p>
            <a:r>
              <a:rPr lang="en-IN" dirty="0" smtClean="0"/>
              <a:t>Pronunciation is fetched for all words in a poem:</a:t>
            </a:r>
          </a:p>
          <a:p>
            <a:pPr>
              <a:buNone/>
            </a:pPr>
            <a:r>
              <a:rPr lang="en-IN" dirty="0" smtClean="0"/>
              <a:t>		PROCESS  	       P R AA1 S EH2 S</a:t>
            </a:r>
          </a:p>
          <a:p>
            <a:pPr>
              <a:buNone/>
            </a:pPr>
            <a:r>
              <a:rPr lang="en-IN" dirty="0" smtClean="0"/>
              <a:t>		PROCESS(1)     P R AO1 S EH2 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Graph Theory Essentials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A </a:t>
            </a:r>
            <a:r>
              <a:rPr lang="en-CA" i="1" dirty="0" smtClean="0"/>
              <a:t>graph</a:t>
            </a:r>
            <a:r>
              <a:rPr lang="en-CA" dirty="0" smtClean="0"/>
              <a:t> is a collection of vertices (points) that are connected by edges (lines).</a:t>
            </a:r>
          </a:p>
          <a:p>
            <a:r>
              <a:rPr lang="en-CA" dirty="0" smtClean="0"/>
              <a:t>Formally: A </a:t>
            </a:r>
            <a:r>
              <a:rPr lang="en-CA" b="1" dirty="0" smtClean="0"/>
              <a:t>graph</a:t>
            </a:r>
            <a:r>
              <a:rPr lang="en-CA" dirty="0" smtClean="0"/>
              <a:t> is an </a:t>
            </a:r>
            <a:r>
              <a:rPr lang="en-CA" dirty="0" smtClean="0">
                <a:hlinkClick r:id="rId2" tooltip="Ordered pair"/>
              </a:rPr>
              <a:t>ordered pair</a:t>
            </a:r>
            <a:r>
              <a:rPr lang="en-CA" dirty="0" smtClean="0"/>
              <a:t> </a:t>
            </a:r>
            <a:r>
              <a:rPr lang="en-CA" i="1" dirty="0" smtClean="0"/>
              <a:t>G</a:t>
            </a:r>
            <a:r>
              <a:rPr lang="en-CA" dirty="0" smtClean="0"/>
              <a:t> = (</a:t>
            </a:r>
            <a:r>
              <a:rPr lang="en-CA" i="1" dirty="0" smtClean="0"/>
              <a:t>V</a:t>
            </a:r>
            <a:r>
              <a:rPr lang="en-CA" dirty="0" smtClean="0"/>
              <a:t>, </a:t>
            </a:r>
            <a:r>
              <a:rPr lang="en-CA" i="1" dirty="0" smtClean="0"/>
              <a:t>E</a:t>
            </a:r>
            <a:r>
              <a:rPr lang="en-CA" dirty="0" smtClean="0"/>
              <a:t>) comprising a </a:t>
            </a:r>
            <a:r>
              <a:rPr lang="en-CA" dirty="0" smtClean="0">
                <a:hlinkClick r:id="rId3" tooltip="Set (mathematics)"/>
              </a:rPr>
              <a:t>set</a:t>
            </a:r>
            <a:r>
              <a:rPr lang="en-CA" dirty="0" smtClean="0"/>
              <a:t> </a:t>
            </a:r>
            <a:r>
              <a:rPr lang="en-CA" i="1" dirty="0" smtClean="0"/>
              <a:t>V</a:t>
            </a:r>
            <a:r>
              <a:rPr lang="en-CA" dirty="0" smtClean="0"/>
              <a:t> of </a:t>
            </a:r>
            <a:r>
              <a:rPr lang="en-CA" i="1" dirty="0" smtClean="0"/>
              <a:t>vertices</a:t>
            </a:r>
            <a:r>
              <a:rPr lang="en-CA" dirty="0" smtClean="0"/>
              <a:t> or </a:t>
            </a:r>
            <a:r>
              <a:rPr lang="en-CA" i="1" dirty="0" smtClean="0"/>
              <a:t>nodes</a:t>
            </a:r>
            <a:r>
              <a:rPr lang="en-CA" dirty="0" smtClean="0"/>
              <a:t> or </a:t>
            </a:r>
            <a:r>
              <a:rPr lang="en-CA" i="1" dirty="0" smtClean="0"/>
              <a:t>points</a:t>
            </a:r>
            <a:r>
              <a:rPr lang="en-CA" dirty="0" smtClean="0"/>
              <a:t> together with a set </a:t>
            </a:r>
            <a:r>
              <a:rPr lang="en-CA" i="1" dirty="0" smtClean="0"/>
              <a:t>E</a:t>
            </a:r>
            <a:r>
              <a:rPr lang="en-CA" dirty="0" smtClean="0"/>
              <a:t> of </a:t>
            </a:r>
            <a:r>
              <a:rPr lang="en-CA" i="1" dirty="0" smtClean="0"/>
              <a:t>edges</a:t>
            </a:r>
            <a:r>
              <a:rPr lang="en-CA" dirty="0" smtClean="0"/>
              <a:t> or </a:t>
            </a:r>
            <a:r>
              <a:rPr lang="en-CA" i="1" dirty="0" smtClean="0"/>
              <a:t>arcs</a:t>
            </a:r>
            <a:r>
              <a:rPr lang="en-CA" dirty="0" smtClean="0"/>
              <a:t> or </a:t>
            </a:r>
            <a:r>
              <a:rPr lang="en-CA" i="1" dirty="0" smtClean="0"/>
              <a:t>lines</a:t>
            </a:r>
            <a:r>
              <a:rPr lang="en-CA" dirty="0" smtClean="0"/>
              <a:t>, which are 2-element subsets of </a:t>
            </a:r>
            <a:r>
              <a:rPr lang="en-CA" i="1" dirty="0" smtClean="0"/>
              <a:t>V</a:t>
            </a:r>
            <a:r>
              <a:rPr lang="en-CA" dirty="0" smtClean="0"/>
              <a:t> (i.e. an edge is associated with two vertices, and that association takes the form of the </a:t>
            </a:r>
            <a:r>
              <a:rPr lang="en-CA" dirty="0" smtClean="0">
                <a:hlinkClick r:id="rId4" tooltip="Unordered pair"/>
              </a:rPr>
              <a:t>unordered pair</a:t>
            </a:r>
            <a:r>
              <a:rPr lang="en-CA" dirty="0" smtClean="0"/>
              <a:t> comprising those two vertices). To avoid ambiguity, this type of graph may be described precisely as </a:t>
            </a:r>
            <a:r>
              <a:rPr lang="en-CA" dirty="0" smtClean="0">
                <a:hlinkClick r:id="rId5" tooltip="Undirected graph"/>
              </a:rPr>
              <a:t>undirected</a:t>
            </a:r>
            <a:r>
              <a:rPr lang="en-CA" dirty="0" smtClean="0"/>
              <a:t> and </a:t>
            </a:r>
            <a:r>
              <a:rPr lang="en-CA" dirty="0" smtClean="0">
                <a:hlinkClick r:id="rId6" tooltip="Simple graph"/>
              </a:rPr>
              <a:t>simple</a:t>
            </a:r>
            <a:r>
              <a:rPr lang="en-CA" dirty="0" smtClean="0"/>
              <a:t>.</a:t>
            </a:r>
          </a:p>
          <a:p>
            <a:r>
              <a:rPr lang="en-CA" dirty="0" smtClean="0"/>
              <a:t>Examples: WWW, Social Media, molecules in chemistry, etc.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294257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5720" y="714356"/>
            <a:ext cx="8229600" cy="1066800"/>
          </a:xfrm>
        </p:spPr>
        <p:txBody>
          <a:bodyPr/>
          <a:lstStyle/>
          <a:p>
            <a:r>
              <a:rPr lang="en-IN" dirty="0" smtClean="0"/>
              <a:t>Poem Phoneme Matching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428868"/>
            <a:ext cx="3614734" cy="407196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CA" dirty="0" smtClean="0">
                <a:latin typeface="Calibri" pitchFamily="34" charset="0"/>
              </a:rPr>
              <a:t> "Summer begins to have the look",</a:t>
            </a:r>
          </a:p>
          <a:p>
            <a:pPr>
              <a:buNone/>
            </a:pPr>
            <a:r>
              <a:rPr lang="en-CA" dirty="0" smtClean="0">
                <a:latin typeface="Calibri" pitchFamily="34" charset="0"/>
              </a:rPr>
              <a:t>      "</a:t>
            </a:r>
            <a:r>
              <a:rPr lang="en-CA" dirty="0" err="1" smtClean="0">
                <a:latin typeface="Calibri" pitchFamily="34" charset="0"/>
              </a:rPr>
              <a:t>Peruser</a:t>
            </a:r>
            <a:r>
              <a:rPr lang="en-CA" dirty="0" smtClean="0">
                <a:latin typeface="Calibri" pitchFamily="34" charset="0"/>
              </a:rPr>
              <a:t> of enchanting Book",</a:t>
            </a:r>
          </a:p>
          <a:p>
            <a:pPr>
              <a:buNone/>
            </a:pPr>
            <a:r>
              <a:rPr lang="en-CA" dirty="0" smtClean="0">
                <a:latin typeface="Calibri" pitchFamily="34" charset="0"/>
              </a:rPr>
              <a:t>      "Reluctantly but sure perceives",</a:t>
            </a:r>
          </a:p>
          <a:p>
            <a:pPr>
              <a:buNone/>
            </a:pPr>
            <a:r>
              <a:rPr lang="en-CA" dirty="0" smtClean="0">
                <a:latin typeface="Calibri" pitchFamily="34" charset="0"/>
              </a:rPr>
              <a:t>      "A gain upon the backward leaves ",</a:t>
            </a:r>
          </a:p>
          <a:p>
            <a:pPr>
              <a:buNone/>
            </a:pPr>
            <a:r>
              <a:rPr lang="en-CA" dirty="0" smtClean="0">
                <a:latin typeface="Calibri" pitchFamily="34" charset="0"/>
              </a:rPr>
              <a:t>      </a:t>
            </a:r>
          </a:p>
          <a:p>
            <a:pPr>
              <a:buNone/>
            </a:pPr>
            <a:r>
              <a:rPr lang="en-CA" dirty="0" smtClean="0">
                <a:latin typeface="Calibri" pitchFamily="34" charset="0"/>
              </a:rPr>
              <a:t>      "Autumn begins to be inferred",</a:t>
            </a:r>
          </a:p>
          <a:p>
            <a:pPr>
              <a:buNone/>
            </a:pPr>
            <a:r>
              <a:rPr lang="en-CA" dirty="0" smtClean="0">
                <a:latin typeface="Calibri" pitchFamily="34" charset="0"/>
              </a:rPr>
              <a:t>      "By millinery of the cloud",</a:t>
            </a:r>
          </a:p>
          <a:p>
            <a:pPr>
              <a:buNone/>
            </a:pPr>
            <a:r>
              <a:rPr lang="en-CA" dirty="0" smtClean="0">
                <a:latin typeface="Calibri" pitchFamily="34" charset="0"/>
              </a:rPr>
              <a:t>      "Or deeper color in the shawl",</a:t>
            </a:r>
          </a:p>
          <a:p>
            <a:pPr>
              <a:buNone/>
            </a:pPr>
            <a:r>
              <a:rPr lang="en-CA" dirty="0" smtClean="0">
                <a:latin typeface="Calibri" pitchFamily="34" charset="0"/>
              </a:rPr>
              <a:t>      "That wraps the everlasting hill.",</a:t>
            </a:r>
          </a:p>
          <a:p>
            <a:pPr>
              <a:buNone/>
            </a:pPr>
            <a:r>
              <a:rPr lang="en-CA" dirty="0" smtClean="0">
                <a:latin typeface="Calibri" pitchFamily="34" charset="0"/>
              </a:rPr>
              <a:t>      </a:t>
            </a:r>
          </a:p>
          <a:p>
            <a:pPr>
              <a:buNone/>
            </a:pPr>
            <a:r>
              <a:rPr lang="en-CA" dirty="0" smtClean="0">
                <a:latin typeface="Calibri" pitchFamily="34" charset="0"/>
              </a:rPr>
              <a:t>      "The eye begins its avarice",</a:t>
            </a:r>
          </a:p>
          <a:p>
            <a:pPr>
              <a:buNone/>
            </a:pPr>
            <a:r>
              <a:rPr lang="en-CA" dirty="0" smtClean="0">
                <a:latin typeface="Calibri" pitchFamily="34" charset="0"/>
              </a:rPr>
              <a:t>      "A meditation chastens speech",</a:t>
            </a:r>
          </a:p>
          <a:p>
            <a:pPr>
              <a:buNone/>
            </a:pPr>
            <a:r>
              <a:rPr lang="en-CA" dirty="0" smtClean="0">
                <a:latin typeface="Calibri" pitchFamily="34" charset="0"/>
              </a:rPr>
              <a:t>      "Some Dyer of a distant tree",</a:t>
            </a:r>
          </a:p>
          <a:p>
            <a:pPr>
              <a:buNone/>
            </a:pPr>
            <a:r>
              <a:rPr lang="en-CA" dirty="0" smtClean="0">
                <a:latin typeface="Calibri" pitchFamily="34" charset="0"/>
              </a:rPr>
              <a:t>      "Resumes his gaudy industry.",</a:t>
            </a:r>
          </a:p>
          <a:p>
            <a:pPr>
              <a:buNone/>
            </a:pPr>
            <a:r>
              <a:rPr lang="en-CA" dirty="0" smtClean="0">
                <a:latin typeface="Calibri" pitchFamily="34" charset="0"/>
              </a:rPr>
              <a:t>      </a:t>
            </a:r>
          </a:p>
          <a:p>
            <a:pPr>
              <a:buNone/>
            </a:pPr>
            <a:r>
              <a:rPr lang="en-CA" dirty="0" smtClean="0">
                <a:latin typeface="Calibri" pitchFamily="34" charset="0"/>
              </a:rPr>
              <a:t>      "Conclusion is the course of All",</a:t>
            </a:r>
          </a:p>
          <a:p>
            <a:pPr>
              <a:buNone/>
            </a:pPr>
            <a:r>
              <a:rPr lang="en-CA" dirty="0" smtClean="0">
                <a:latin typeface="Calibri" pitchFamily="34" charset="0"/>
              </a:rPr>
              <a:t>      "At most to be perennial",</a:t>
            </a:r>
          </a:p>
          <a:p>
            <a:pPr>
              <a:buNone/>
            </a:pPr>
            <a:r>
              <a:rPr lang="en-CA" dirty="0" smtClean="0">
                <a:latin typeface="Calibri" pitchFamily="34" charset="0"/>
              </a:rPr>
              <a:t>      "And then elude stability",</a:t>
            </a:r>
          </a:p>
          <a:p>
            <a:pPr>
              <a:buNone/>
            </a:pPr>
            <a:r>
              <a:rPr lang="en-CA" dirty="0" smtClean="0">
                <a:latin typeface="Calibri" pitchFamily="34" charset="0"/>
              </a:rPr>
              <a:t>      "Recalls to immortality."</a:t>
            </a:r>
            <a:endParaRPr lang="en-IN" dirty="0">
              <a:latin typeface="Calibri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000496" y="2428868"/>
            <a:ext cx="4686304" cy="428628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>
                <a:latin typeface="Calibri" pitchFamily="34" charset="0"/>
              </a:rPr>
              <a:t>S_AH1_M_ER0 B_IH0_G_IH1_N_Z T_UW1#T_IH0#T_AH0 HH_AE1_V DH_AH0#DH_AH1#DH_IY0 L_UH1_K </a:t>
            </a:r>
          </a:p>
          <a:p>
            <a:pPr>
              <a:buNone/>
            </a:pPr>
            <a:r>
              <a:rPr lang="en-IN" dirty="0" smtClean="0">
                <a:latin typeface="Calibri" pitchFamily="34" charset="0"/>
              </a:rPr>
              <a:t>AH1_V#AH0_V EH0_N_CH_AE1_N_T_IH0_NG#EH0_N_CH_AE1_N_IH0_NG B_UH1_K </a:t>
            </a:r>
          </a:p>
          <a:p>
            <a:pPr>
              <a:buNone/>
            </a:pPr>
            <a:r>
              <a:rPr lang="en-IN" dirty="0" smtClean="0">
                <a:latin typeface="Calibri" pitchFamily="34" charset="0"/>
              </a:rPr>
              <a:t>R_IH0_L_AH1_K_T_AH0_N_T_L_IY0 B_AH1_T SH_UH1_R P_ER0_S_IY1_V_Z </a:t>
            </a:r>
          </a:p>
          <a:p>
            <a:pPr>
              <a:buNone/>
            </a:pPr>
            <a:r>
              <a:rPr lang="en-IN" dirty="0" smtClean="0">
                <a:latin typeface="Calibri" pitchFamily="34" charset="0"/>
              </a:rPr>
              <a:t>AH0#EY1 G_EY1_N AH0_P_AA1_N DH_AH0#DH_AH1#DH_IY0 B_AE1_K_W_ER0_D L_IY1_V_Z </a:t>
            </a:r>
          </a:p>
          <a:p>
            <a:pPr>
              <a:buNone/>
            </a:pPr>
            <a:endParaRPr lang="en-IN" dirty="0" smtClean="0">
              <a:latin typeface="Calibri" pitchFamily="34" charset="0"/>
            </a:endParaRPr>
          </a:p>
          <a:p>
            <a:pPr>
              <a:buNone/>
            </a:pPr>
            <a:r>
              <a:rPr lang="en-IN" dirty="0" smtClean="0">
                <a:latin typeface="Calibri" pitchFamily="34" charset="0"/>
              </a:rPr>
              <a:t>AO1_T_AH0_M B_IH0_G_IH1_N_Z T_UW1#T_IH0#T_AH0 B_IY1#B_IY0 IH2_N_F_ER1_D </a:t>
            </a:r>
          </a:p>
          <a:p>
            <a:pPr>
              <a:buNone/>
            </a:pPr>
            <a:r>
              <a:rPr lang="en-IN" dirty="0" smtClean="0">
                <a:latin typeface="Calibri" pitchFamily="34" charset="0"/>
              </a:rPr>
              <a:t>B_AY1 AH1_V#AH0_V DH_AH0#DH_AH1#DH_IY0 K_L_AW1_D </a:t>
            </a:r>
          </a:p>
          <a:p>
            <a:pPr>
              <a:buNone/>
            </a:pPr>
            <a:r>
              <a:rPr lang="en-IN" dirty="0" smtClean="0">
                <a:latin typeface="Calibri" pitchFamily="34" charset="0"/>
              </a:rPr>
              <a:t>AO1_R#ER0 D_IY1_P_ER0 K_AH1_L_ER0#K_AO1_L_ER0 IH0_N#IH1_N DH_AH0#DH_AH1#DH_IY0 SH_AO1_L </a:t>
            </a:r>
          </a:p>
          <a:p>
            <a:pPr>
              <a:buNone/>
            </a:pPr>
            <a:r>
              <a:rPr lang="en-IN" dirty="0" smtClean="0">
                <a:latin typeface="Calibri" pitchFamily="34" charset="0"/>
              </a:rPr>
              <a:t>DH_AE1_T#DH_AH0_T R_AE1_P_S DH_AH0#DH_AH1#DH_IY0 EH2_V_ER0_L_AE1_S_T_IH0_NG HH_IH1_L </a:t>
            </a:r>
          </a:p>
          <a:p>
            <a:pPr>
              <a:buNone/>
            </a:pPr>
            <a:endParaRPr lang="en-IN" dirty="0" smtClean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1568223"/>
            <a:ext cx="500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alibri" pitchFamily="34" charset="0"/>
              </a:rPr>
              <a:t>Title : </a:t>
            </a:r>
            <a:r>
              <a:rPr lang="en-CA" dirty="0">
                <a:latin typeface="Calibri" pitchFamily="34" charset="0"/>
              </a:rPr>
              <a:t>Summer begins to have the </a:t>
            </a:r>
            <a:r>
              <a:rPr lang="en-CA" dirty="0" smtClean="0">
                <a:latin typeface="Calibri" pitchFamily="34" charset="0"/>
              </a:rPr>
              <a:t>look</a:t>
            </a:r>
          </a:p>
          <a:p>
            <a:r>
              <a:rPr lang="en-CA" dirty="0" smtClean="0">
                <a:latin typeface="Calibri" pitchFamily="34" charset="0"/>
              </a:rPr>
              <a:t>Author : </a:t>
            </a:r>
            <a:r>
              <a:rPr lang="en-IN" dirty="0">
                <a:latin typeface="Calibri" pitchFamily="34" charset="0"/>
              </a:rPr>
              <a:t>Emily Dickinson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0034" y="857232"/>
            <a:ext cx="8229600" cy="1066800"/>
          </a:xfrm>
        </p:spPr>
        <p:txBody>
          <a:bodyPr/>
          <a:lstStyle/>
          <a:p>
            <a:r>
              <a:rPr lang="en-IN" dirty="0" smtClean="0"/>
              <a:t>Rhyme Score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596" y="1928802"/>
            <a:ext cx="8229600" cy="4592768"/>
          </a:xfrm>
        </p:spPr>
        <p:txBody>
          <a:bodyPr>
            <a:normAutofit/>
          </a:bodyPr>
          <a:lstStyle/>
          <a:p>
            <a:pPr lvl="0"/>
            <a:r>
              <a:rPr lang="en-US" sz="2000" b="1" dirty="0" smtClean="0"/>
              <a:t>Consecutive Rhyme:  </a:t>
            </a:r>
            <a:r>
              <a:rPr lang="en-US" sz="2000" dirty="0" smtClean="0"/>
              <a:t>When rhyme is present in consecutive lines.</a:t>
            </a:r>
            <a:endParaRPr lang="en-IN" sz="2000" dirty="0" smtClean="0"/>
          </a:p>
          <a:p>
            <a:pPr lvl="0"/>
            <a:r>
              <a:rPr lang="en-US" sz="2000" b="1" dirty="0" smtClean="0"/>
              <a:t>Alternate Rhyme: </a:t>
            </a:r>
            <a:r>
              <a:rPr lang="en-US" sz="2000" dirty="0" smtClean="0"/>
              <a:t>When rhyme is present in alternate lines.  </a:t>
            </a:r>
          </a:p>
          <a:p>
            <a:pPr lvl="0"/>
            <a:r>
              <a:rPr lang="en-US" sz="2000" dirty="0" smtClean="0"/>
              <a:t>Distant Rhymes: Separated by more than one line; recurrent rhymes across a poem, a collection, oeuvre(s), corpora.</a:t>
            </a:r>
          </a:p>
          <a:p>
            <a:endParaRPr lang="en-IN" dirty="0" smtClean="0"/>
          </a:p>
          <a:p>
            <a:r>
              <a:rPr lang="en-IN" sz="2000" dirty="0" smtClean="0"/>
              <a:t>For each word :  </a:t>
            </a:r>
          </a:p>
          <a:p>
            <a:endParaRPr lang="en-IN" sz="2000" dirty="0" smtClean="0"/>
          </a:p>
          <a:p>
            <a:r>
              <a:rPr lang="en-US" sz="2000" dirty="0" smtClean="0"/>
              <a:t>Total RhymeScore for a poem: </a:t>
            </a:r>
            <a:endParaRPr lang="en-IN" sz="2000" dirty="0" smtClean="0"/>
          </a:p>
          <a:p>
            <a:pPr>
              <a:buNone/>
            </a:pPr>
            <a:r>
              <a:rPr lang="en-US" sz="2000" b="1" i="1" dirty="0" smtClean="0"/>
              <a:t>		   </a:t>
            </a:r>
            <a:r>
              <a:rPr lang="en-US" sz="2000" b="1" i="1" dirty="0" err="1" smtClean="0"/>
              <a:t>RhymeScore</a:t>
            </a:r>
            <a:r>
              <a:rPr lang="en-US" sz="2000" b="1" i="1" baseline="-25000" dirty="0" err="1" smtClean="0"/>
              <a:t>total</a:t>
            </a:r>
            <a:r>
              <a:rPr lang="en-US" sz="2000" b="1" i="1" baseline="-25000" dirty="0" smtClean="0"/>
              <a:t> </a:t>
            </a:r>
            <a:r>
              <a:rPr lang="en-US" sz="2000" b="1" i="1" dirty="0" smtClean="0"/>
              <a:t>= ∑ {</a:t>
            </a:r>
            <a:r>
              <a:rPr lang="en-US" sz="2000" b="1" i="1" dirty="0" err="1" smtClean="0"/>
              <a:t>RhymeScore</a:t>
            </a:r>
            <a:r>
              <a:rPr lang="en-US" sz="2000" b="1" i="1" baseline="-25000" dirty="0" err="1" smtClean="0"/>
              <a:t>word</a:t>
            </a:r>
            <a:r>
              <a:rPr lang="en-US" sz="2000" b="1" i="1" dirty="0" smtClean="0"/>
              <a:t>}</a:t>
            </a:r>
          </a:p>
          <a:p>
            <a:r>
              <a:rPr lang="en-US" sz="2000" dirty="0" smtClean="0"/>
              <a:t>Normalization</a:t>
            </a:r>
            <a:r>
              <a:rPr lang="en-US" sz="2000" b="1" dirty="0" smtClean="0"/>
              <a:t> </a:t>
            </a:r>
            <a:r>
              <a:rPr lang="en-US" sz="2000" dirty="0" smtClean="0"/>
              <a:t>needs to be done for this score, so that a longer poem does not have advantage over a shorter one.</a:t>
            </a:r>
          </a:p>
          <a:p>
            <a:pPr>
              <a:buNone/>
            </a:pPr>
            <a:r>
              <a:rPr lang="en-US" sz="2000" b="1" i="1" dirty="0" smtClean="0"/>
              <a:t>		</a:t>
            </a:r>
            <a:r>
              <a:rPr lang="en-US" sz="2000" b="1" i="1" dirty="0" err="1" smtClean="0"/>
              <a:t>RhymeScore</a:t>
            </a:r>
            <a:r>
              <a:rPr lang="en-US" sz="2000" b="1" i="1" baseline="-25000" dirty="0" err="1" smtClean="0"/>
              <a:t>norm</a:t>
            </a:r>
            <a:r>
              <a:rPr lang="en-US" sz="2000" b="1" i="1" baseline="-25000" dirty="0" smtClean="0"/>
              <a:t> </a:t>
            </a:r>
            <a:r>
              <a:rPr lang="en-US" sz="2000" b="1" i="1" dirty="0" smtClean="0"/>
              <a:t>=  </a:t>
            </a:r>
            <a:r>
              <a:rPr lang="en-US" sz="2000" b="1" i="1" dirty="0" err="1" smtClean="0"/>
              <a:t>RhymeScore</a:t>
            </a:r>
            <a:r>
              <a:rPr lang="en-US" sz="2000" b="1" i="1" baseline="-25000" dirty="0" err="1" smtClean="0"/>
              <a:t>total</a:t>
            </a:r>
            <a:r>
              <a:rPr lang="en-US" sz="2000" b="1" i="1" baseline="-25000" dirty="0" smtClean="0"/>
              <a:t> </a:t>
            </a:r>
            <a:r>
              <a:rPr lang="en-US" sz="2000" b="1" i="1" dirty="0" smtClean="0"/>
              <a:t>/ norm</a:t>
            </a:r>
            <a:r>
              <a:rPr lang="en-US" sz="2000" b="1" i="1" baseline="-25000" dirty="0" smtClean="0"/>
              <a:t>f</a:t>
            </a:r>
            <a:endParaRPr lang="en-IN" sz="2000" dirty="0" smtClean="0"/>
          </a:p>
          <a:p>
            <a:endParaRPr lang="en-IN" sz="2000" dirty="0" smtClean="0"/>
          </a:p>
        </p:txBody>
      </p:sp>
      <p:pic>
        <p:nvPicPr>
          <p:cNvPr id="13" name="Picture 12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614" y="3907225"/>
            <a:ext cx="4555290" cy="785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Automated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Classes used for classification: full, slant, identical, rich, eye, internal</a:t>
            </a:r>
          </a:p>
          <a:p>
            <a:r>
              <a:rPr lang="en-US" dirty="0" smtClean="0"/>
              <a:t>Dataset contains 12,831 poems from Poetry Foundation</a:t>
            </a:r>
          </a:p>
          <a:p>
            <a:r>
              <a:rPr lang="en-CA" dirty="0" smtClean="0"/>
              <a:t>“</a:t>
            </a:r>
            <a:r>
              <a:rPr lang="en-CA" dirty="0" err="1" smtClean="0"/>
              <a:t>Plotly</a:t>
            </a:r>
            <a:r>
              <a:rPr lang="en-CA" dirty="0" smtClean="0"/>
              <a:t>” visualization framework used for graph visualization</a:t>
            </a:r>
            <a:endParaRPr lang="en-US" dirty="0" smtClean="0"/>
          </a:p>
          <a:p>
            <a:r>
              <a:rPr lang="en-CA" dirty="0" smtClean="0"/>
              <a:t>Visualization done on 2D/3D scatter plots for each poem based on the </a:t>
            </a:r>
            <a:r>
              <a:rPr lang="en-CA" dirty="0" err="1" smtClean="0"/>
              <a:t>RhymeScore</a:t>
            </a:r>
            <a:r>
              <a:rPr lang="en-CA" dirty="0" smtClean="0"/>
              <a:t> metric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“Impossible” Goals for Future Work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Process all sonic techniques—alliteration, consonance, assonance, echoic features, etc.</a:t>
            </a:r>
          </a:p>
          <a:p>
            <a:r>
              <a:rPr lang="en-CA" dirty="0" smtClean="0"/>
              <a:t>Quantify euphony</a:t>
            </a:r>
          </a:p>
          <a:p>
            <a:r>
              <a:rPr lang="en-CA" dirty="0" smtClean="0"/>
              <a:t>Automated distinction between euphony and cacophony</a:t>
            </a:r>
          </a:p>
          <a:p>
            <a:r>
              <a:rPr lang="en-CA" dirty="0" smtClean="0"/>
              <a:t>Consolidating numerical and non-numerical sound-based commonalities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8182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Web Application Demo...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The Graph Poem as Cross-</a:t>
            </a:r>
            <a:r>
              <a:rPr lang="en-CA" sz="3600" dirty="0" err="1" smtClean="0"/>
              <a:t>artform</a:t>
            </a:r>
            <a:r>
              <a:rPr lang="en-CA" sz="3600" dirty="0" smtClean="0"/>
              <a:t> Performance</a:t>
            </a:r>
            <a:endParaRPr lang="en-CA" sz="3600" dirty="0"/>
          </a:p>
        </p:txBody>
      </p:sp>
      <p:pic>
        <p:nvPicPr>
          <p:cNvPr id="5" name="TXLbPj38MUY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28650" y="1910751"/>
            <a:ext cx="4581705" cy="25772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29532" y="1910751"/>
            <a:ext cx="328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The 1</a:t>
            </a:r>
            <a:r>
              <a:rPr lang="en-CA" baseline="30000" dirty="0" smtClean="0"/>
              <a:t>st</a:t>
            </a:r>
            <a:r>
              <a:rPr lang="en-CA" dirty="0" smtClean="0"/>
              <a:t> European Poetry Slam Festival, Berlin 2009; festival opening performance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98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The Graph as Inter(-Re)Mediated (Post)Digital (Re)Performance Poetry </a:t>
            </a:r>
            <a:endParaRPr lang="en-CA" sz="3600" dirty="0"/>
          </a:p>
        </p:txBody>
      </p:sp>
      <p:pic>
        <p:nvPicPr>
          <p:cNvPr id="4" name="NJ2G_4OmJ_c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28650" y="2091905"/>
            <a:ext cx="4853797" cy="27302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10687" y="2091905"/>
            <a:ext cx="32521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The Electronic Poetry Conference, Kingston U, London, 2013</a:t>
            </a:r>
            <a:endParaRPr lang="en-CA" dirty="0"/>
          </a:p>
          <a:p>
            <a:r>
              <a:rPr lang="en-CA" dirty="0"/>
              <a:t>Re-performance and re-enactment involving re/dis-placement  </a:t>
            </a:r>
            <a:r>
              <a:rPr lang="en-CA" dirty="0" smtClean="0"/>
              <a:t>&amp; remediation </a:t>
            </a:r>
            <a:r>
              <a:rPr lang="en-CA" dirty="0"/>
              <a:t>that translates the graph poem as a </a:t>
            </a:r>
            <a:r>
              <a:rPr lang="en-CA" dirty="0" smtClean="0"/>
              <a:t>processual </a:t>
            </a:r>
            <a:r>
              <a:rPr lang="en-CA" dirty="0"/>
              <a:t>corpus into postdigital </a:t>
            </a:r>
            <a:r>
              <a:rPr lang="en-CA" dirty="0" smtClean="0"/>
              <a:t>negotiations, alternations, </a:t>
            </a:r>
            <a:r>
              <a:rPr lang="en-CA" dirty="0"/>
              <a:t>and </a:t>
            </a:r>
            <a:r>
              <a:rPr lang="en-CA" dirty="0" smtClean="0"/>
              <a:t>con-fusion(s) </a:t>
            </a:r>
            <a:r>
              <a:rPr lang="en-CA" dirty="0"/>
              <a:t>between real and documented, between the artificially (and therefore mediated) </a:t>
            </a:r>
            <a:r>
              <a:rPr lang="en-CA" dirty="0" smtClean="0"/>
              <a:t>“unmediated” </a:t>
            </a:r>
            <a:r>
              <a:rPr lang="en-CA" dirty="0"/>
              <a:t>and successive layers/stages of gradated and hybridized </a:t>
            </a:r>
            <a:r>
              <a:rPr lang="en-CA" dirty="0" smtClean="0"/>
              <a:t>inter(-and-re)-mediation.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939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4000" dirty="0" smtClean="0"/>
              <a:t>CROWD (</a:t>
            </a:r>
            <a:r>
              <a:rPr lang="en-CA" sz="4000" dirty="0" err="1" smtClean="0">
                <a:solidFill>
                  <a:srgbClr val="FF0000"/>
                </a:solidFill>
              </a:rPr>
              <a:t>CR</a:t>
            </a:r>
            <a:r>
              <a:rPr lang="en-CA" sz="4000" dirty="0" err="1" smtClean="0"/>
              <a:t>eating</a:t>
            </a:r>
            <a:r>
              <a:rPr lang="en-CA" sz="4000" dirty="0" smtClean="0"/>
              <a:t> </a:t>
            </a:r>
            <a:r>
              <a:rPr lang="en-CA" sz="4000" dirty="0" smtClean="0">
                <a:solidFill>
                  <a:srgbClr val="FF0000"/>
                </a:solidFill>
              </a:rPr>
              <a:t>O</a:t>
            </a:r>
            <a:r>
              <a:rPr lang="en-CA" sz="4000" dirty="0" smtClean="0"/>
              <a:t>ther </a:t>
            </a:r>
            <a:r>
              <a:rPr lang="en-CA" sz="4000" dirty="0" smtClean="0">
                <a:solidFill>
                  <a:srgbClr val="FF0000"/>
                </a:solidFill>
              </a:rPr>
              <a:t>W</a:t>
            </a:r>
            <a:r>
              <a:rPr lang="en-CA" sz="4000" dirty="0" smtClean="0"/>
              <a:t>ays of </a:t>
            </a:r>
            <a:r>
              <a:rPr lang="en-CA" sz="4000" dirty="0" smtClean="0">
                <a:solidFill>
                  <a:srgbClr val="FF0000"/>
                </a:solidFill>
              </a:rPr>
              <a:t>D</a:t>
            </a:r>
            <a:r>
              <a:rPr lang="en-CA" sz="4000" dirty="0" smtClean="0"/>
              <a:t>issemination) Omnibus Literary Tour </a:t>
            </a:r>
            <a:r>
              <a:rPr lang="en-CA" sz="2200" dirty="0" smtClean="0"/>
              <a:t>(2016) </a:t>
            </a:r>
            <a:r>
              <a:rPr lang="en-CA" sz="2200" dirty="0">
                <a:hlinkClick r:id="rId2"/>
              </a:rPr>
              <a:t>http://crowdlitbus.eu/#/</a:t>
            </a:r>
            <a:r>
              <a:rPr lang="en-CA" sz="2200" dirty="0" smtClean="0">
                <a:hlinkClick r:id="rId2"/>
              </a:rPr>
              <a:t>start</a:t>
            </a:r>
            <a:r>
              <a:rPr lang="en-CA" sz="3600" dirty="0" smtClean="0"/>
              <a:t>  </a:t>
            </a:r>
            <a:endParaRPr lang="en-CA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11" y="1759789"/>
            <a:ext cx="8186467" cy="4658263"/>
          </a:xfrm>
        </p:spPr>
      </p:pic>
    </p:spTree>
    <p:extLst>
      <p:ext uri="{BB962C8B-B14F-4D97-AF65-F5344CB8AC3E}">
        <p14:creationId xmlns:p14="http://schemas.microsoft.com/office/powerpoint/2010/main" val="325266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84112"/>
          </a:xfrm>
        </p:spPr>
        <p:txBody>
          <a:bodyPr>
            <a:normAutofit fontScale="90000"/>
          </a:bodyPr>
          <a:lstStyle/>
          <a:p>
            <a:r>
              <a:rPr lang="en-CA" dirty="0"/>
              <a:t>CROWD </a:t>
            </a:r>
            <a:r>
              <a:rPr lang="en-CA" sz="3100" dirty="0">
                <a:hlinkClick r:id="rId2"/>
              </a:rPr>
              <a:t>http://crowd-literature.eu/one-is-a-crowd-margento</a:t>
            </a:r>
            <a:r>
              <a:rPr lang="en-CA" sz="3100" dirty="0" smtClean="0">
                <a:hlinkClick r:id="rId2"/>
              </a:rPr>
              <a:t>/</a:t>
            </a:r>
            <a:r>
              <a:rPr lang="en-CA" dirty="0" smtClean="0"/>
              <a:t> 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1647645"/>
            <a:ext cx="8084029" cy="4649638"/>
          </a:xfrm>
        </p:spPr>
      </p:pic>
    </p:spTree>
    <p:extLst>
      <p:ext uri="{BB962C8B-B14F-4D97-AF65-F5344CB8AC3E}">
        <p14:creationId xmlns:p14="http://schemas.microsoft.com/office/powerpoint/2010/main" val="151464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be continued…</a:t>
            </a:r>
          </a:p>
          <a:p>
            <a:r>
              <a:rPr lang="en-CA" dirty="0">
                <a:hlinkClick r:id="rId2"/>
              </a:rPr>
              <a:t>http://artsites.uottawa.ca/margento/en</a:t>
            </a:r>
            <a:r>
              <a:rPr lang="en-CA" dirty="0" smtClean="0">
                <a:hlinkClick r:id="rId2"/>
              </a:rPr>
              <a:t>/</a:t>
            </a:r>
            <a:r>
              <a:rPr lang="en-CA" dirty="0" smtClean="0"/>
              <a:t> </a:t>
            </a:r>
          </a:p>
          <a:p>
            <a:r>
              <a:rPr lang="en-CA" dirty="0" smtClean="0"/>
              <a:t>Thank you </a:t>
            </a:r>
            <a:r>
              <a:rPr lang="en-CA" dirty="0" smtClean="0">
                <a:sym typeface="Wingdings" panose="05000000000000000000" pitchFamily="2" charset="2"/>
              </a:rPr>
              <a:t>  Questions and comments?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696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16" y="365126"/>
            <a:ext cx="8850703" cy="1015101"/>
          </a:xfrm>
        </p:spPr>
        <p:txBody>
          <a:bodyPr>
            <a:normAutofit/>
          </a:bodyPr>
          <a:lstStyle/>
          <a:p>
            <a:r>
              <a:rPr lang="en-CA" sz="3600" dirty="0"/>
              <a:t>Graph Theory Essentials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951" y="1768416"/>
            <a:ext cx="5814204" cy="4261449"/>
          </a:xfrm>
        </p:spPr>
      </p:pic>
    </p:spTree>
    <p:extLst>
      <p:ext uri="{BB962C8B-B14F-4D97-AF65-F5344CB8AC3E}">
        <p14:creationId xmlns:p14="http://schemas.microsoft.com/office/powerpoint/2010/main" val="98169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08" y="365126"/>
            <a:ext cx="8764437" cy="1213508"/>
          </a:xfrm>
        </p:spPr>
        <p:txBody>
          <a:bodyPr/>
          <a:lstStyle/>
          <a:p>
            <a:r>
              <a:rPr lang="en-CA" dirty="0" smtClean="0"/>
              <a:t>Why Apply Graph Theory in Poetry?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82151"/>
            <a:ext cx="7886700" cy="4494812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Find a formalized way to represent and analyze poems within and across poetry corpora</a:t>
            </a:r>
          </a:p>
          <a:p>
            <a:r>
              <a:rPr lang="en-CA" dirty="0" smtClean="0"/>
              <a:t>Process automatically large poetry datasets in the age of big data/data-intensive research, distant reading, “the big unread,” etc.</a:t>
            </a:r>
          </a:p>
          <a:p>
            <a:r>
              <a:rPr lang="en-CA" dirty="0" smtClean="0"/>
              <a:t>By studying specific features of a poetry graph we will find out extremely useful and sometimes surprising things about various poetry corpora potentially relevant to researchers in lit criticism &amp; theory, poetics, lit history, DH, computational linguistics, cultural studies, cultural analytics, etc.</a:t>
            </a:r>
          </a:p>
          <a:p>
            <a:r>
              <a:rPr lang="en-CA" dirty="0" smtClean="0"/>
              <a:t>Developing apps useful in creative writing</a:t>
            </a:r>
          </a:p>
          <a:p>
            <a:r>
              <a:rPr lang="en-CA" dirty="0" smtClean="0"/>
              <a:t>Also (or mainly), because I had this crazy idea back in 2010</a:t>
            </a:r>
          </a:p>
          <a:p>
            <a:r>
              <a:rPr lang="en-CA" dirty="0" smtClean="0"/>
              <a:t>Well, SSHRC gave us funding to do it…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714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403" y="365126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“The Graph Poem </a:t>
            </a:r>
            <a:br>
              <a:rPr lang="en-US" sz="3600" b="1" dirty="0" smtClean="0"/>
            </a:br>
            <a:r>
              <a:rPr lang="en-US" sz="3600" b="1" dirty="0" smtClean="0"/>
              <a:t>(Four Poems and a Note on the Poetics</a:t>
            </a:r>
            <a:r>
              <a:rPr lang="en-US" sz="3600" b="1" dirty="0"/>
              <a:t>)” </a:t>
            </a:r>
            <a:r>
              <a:rPr lang="en-US" sz="1800" b="1" dirty="0">
                <a:hlinkClick r:id="rId2"/>
              </a:rPr>
              <a:t>http://</a:t>
            </a:r>
            <a:r>
              <a:rPr lang="en-US" sz="1800" b="1" dirty="0" smtClean="0">
                <a:hlinkClick r:id="rId2"/>
              </a:rPr>
              <a:t>poemsandpoetics.blogspot.ca/2011/03/chris-tanasescu-graph-poem-four-poems.html</a:t>
            </a:r>
            <a:r>
              <a:rPr lang="en-US" sz="3600" b="1" dirty="0" smtClean="0"/>
              <a:t> </a:t>
            </a:r>
            <a:endParaRPr lang="en-CA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46" y="1845964"/>
            <a:ext cx="5386020" cy="4497537"/>
          </a:xfrm>
        </p:spPr>
      </p:pic>
    </p:spTree>
    <p:extLst>
      <p:ext uri="{BB962C8B-B14F-4D97-AF65-F5344CB8AC3E}">
        <p14:creationId xmlns:p14="http://schemas.microsoft.com/office/powerpoint/2010/main" val="149312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manually assembled graph poem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 algn="just"/>
            <a:r>
              <a:rPr lang="en-US" dirty="0"/>
              <a:t>MARGENTO. (2012). </a:t>
            </a:r>
            <a:r>
              <a:rPr lang="en-US" i="1" dirty="0" err="1"/>
              <a:t>Nomadosofia</a:t>
            </a:r>
            <a:r>
              <a:rPr lang="en-US" i="1" dirty="0"/>
              <a:t> (poem </a:t>
            </a:r>
            <a:r>
              <a:rPr lang="en-US" i="1" dirty="0" err="1"/>
              <a:t>graf</a:t>
            </a:r>
            <a:r>
              <a:rPr lang="en-US" i="1" dirty="0"/>
              <a:t>) /</a:t>
            </a:r>
            <a:r>
              <a:rPr lang="en-US" i="1" dirty="0" err="1"/>
              <a:t>Nomadosophy</a:t>
            </a:r>
            <a:r>
              <a:rPr lang="en-US" i="1" dirty="0"/>
              <a:t> (a graph poem). </a:t>
            </a:r>
            <a:r>
              <a:rPr lang="en-US" dirty="0"/>
              <a:t>Max </a:t>
            </a:r>
            <a:r>
              <a:rPr lang="en-US" dirty="0" err="1"/>
              <a:t>Blecher</a:t>
            </a:r>
            <a:r>
              <a:rPr lang="en-US" dirty="0"/>
              <a:t> Press.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715006"/>
            <a:ext cx="5562600" cy="383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2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MARGENTO--</a:t>
            </a:r>
            <a:r>
              <a:rPr lang="en-CA" sz="3600" i="1" dirty="0" err="1" smtClean="0"/>
              <a:t>Nomadosophy</a:t>
            </a:r>
            <a:endParaRPr lang="en-CA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19900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"</a:t>
            </a:r>
            <a:r>
              <a:rPr lang="en-CA" dirty="0" err="1"/>
              <a:t>Margento</a:t>
            </a:r>
            <a:r>
              <a:rPr lang="en-CA" dirty="0"/>
              <a:t> is a caravan, a circus, a symphony, and a brawl.  It is a global, multi-</a:t>
            </a:r>
            <a:r>
              <a:rPr lang="en-CA" dirty="0" err="1"/>
              <a:t>languaged</a:t>
            </a:r>
            <a:r>
              <a:rPr lang="en-CA" dirty="0"/>
              <a:t>, powerful performance troupe made of more than fifty poets (from </a:t>
            </a:r>
            <a:r>
              <a:rPr lang="en-CA" dirty="0" err="1"/>
              <a:t>Darwish</a:t>
            </a:r>
            <a:r>
              <a:rPr lang="en-CA" dirty="0"/>
              <a:t> to Ly </a:t>
            </a:r>
            <a:r>
              <a:rPr lang="en-CA" dirty="0" err="1"/>
              <a:t>Doi</a:t>
            </a:r>
            <a:r>
              <a:rPr lang="en-CA" dirty="0"/>
              <a:t>, Levine to Ng to </a:t>
            </a:r>
            <a:r>
              <a:rPr lang="en-CA" dirty="0" err="1"/>
              <a:t>Oeur</a:t>
            </a:r>
            <a:r>
              <a:rPr lang="en-CA" dirty="0"/>
              <a:t>) working in a brand-new kind of theater.  And its conductor, impresario, and visionary puppet-master is the brilliant Romanian poet and performer Chris Tanasescu. In his hands, in his head, and with his orchestration, poetry comes vitally alive in a shared, communal, polyphonic, and charged new way - rich with political aptitude and buzzing with lyrical pizzazz - as it seeks to remember our many origins, roaming on toboggans, fishing boats, and taxicabs alike, and searching for a place for the night.  Songs alongside footnotes, tiny imagist poems loaded like bombs inside rangy prose documents, lyrics within dramatics within call-and-response meta-texts, the four primary "poems" of </a:t>
            </a:r>
            <a:r>
              <a:rPr lang="en-CA" i="1" dirty="0" err="1"/>
              <a:t>Nomadosofia</a:t>
            </a:r>
            <a:r>
              <a:rPr lang="en-CA" dirty="0"/>
              <a:t> cover the globe with poetry that leaps over borders, from erotic to elegiac, holy to profane, formal to wildly improvised, ancient yet as new as the latest zip-drive.  If you want to hear a poetry as representative, as capacious, and as timely as is humanly possible, turn on </a:t>
            </a:r>
            <a:r>
              <a:rPr lang="en-CA" i="1" dirty="0" err="1"/>
              <a:t>Nomadosofia</a:t>
            </a:r>
            <a:r>
              <a:rPr lang="en-CA" dirty="0"/>
              <a:t> and, I predict, soon you'll be singing along.  Everyone's welcome." David Baker</a:t>
            </a:r>
          </a:p>
        </p:txBody>
      </p:sp>
    </p:spTree>
    <p:extLst>
      <p:ext uri="{BB962C8B-B14F-4D97-AF65-F5344CB8AC3E}">
        <p14:creationId xmlns:p14="http://schemas.microsoft.com/office/powerpoint/2010/main" val="3309571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Computational Tools and Apps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Topic classifier: “</a:t>
            </a:r>
            <a:r>
              <a:rPr lang="en-CA" dirty="0" err="1"/>
              <a:t>Multilabel</a:t>
            </a:r>
            <a:r>
              <a:rPr lang="en-CA" dirty="0"/>
              <a:t> Subject-Based Classification of Poetry</a:t>
            </a:r>
            <a:r>
              <a:rPr lang="en-CA" dirty="0" smtClean="0"/>
              <a:t>.” </a:t>
            </a:r>
            <a:r>
              <a:rPr lang="en-CA" dirty="0"/>
              <a:t>Andrés Lou, Diana </a:t>
            </a:r>
            <a:r>
              <a:rPr lang="en-CA" dirty="0" err="1" smtClean="0"/>
              <a:t>Inkpen</a:t>
            </a:r>
            <a:r>
              <a:rPr lang="en-CA" dirty="0" smtClean="0"/>
              <a:t>, </a:t>
            </a:r>
            <a:r>
              <a:rPr lang="en-CA" dirty="0"/>
              <a:t>and Chris </a:t>
            </a:r>
            <a:r>
              <a:rPr lang="en-CA" dirty="0" smtClean="0"/>
              <a:t>Tanasescu (</a:t>
            </a:r>
            <a:r>
              <a:rPr lang="en-CA" dirty="0" err="1" smtClean="0"/>
              <a:t>Margento</a:t>
            </a:r>
            <a:r>
              <a:rPr lang="en-CA" dirty="0" smtClean="0"/>
              <a:t>) (2015) </a:t>
            </a:r>
            <a:r>
              <a:rPr lang="en-CA" dirty="0" smtClean="0">
                <a:hlinkClick r:id="rId2"/>
              </a:rPr>
              <a:t>http</a:t>
            </a:r>
            <a:r>
              <a:rPr lang="en-CA" dirty="0">
                <a:hlinkClick r:id="rId2"/>
              </a:rPr>
              <a:t>://</a:t>
            </a:r>
            <a:r>
              <a:rPr lang="en-CA" dirty="0" smtClean="0">
                <a:hlinkClick r:id="rId2"/>
              </a:rPr>
              <a:t>www.aaai.org/ocs/index.php/FLAIRS/FLAIRS15/paper/viewFile/10372/10322</a:t>
            </a:r>
            <a:endParaRPr lang="en-CA" dirty="0" smtClean="0"/>
          </a:p>
          <a:p>
            <a:r>
              <a:rPr lang="en-CA" dirty="0" smtClean="0"/>
              <a:t>Meter and rhyme: “Automatic Classification of Poetry by Meter and Rhyme.” </a:t>
            </a:r>
            <a:r>
              <a:rPr lang="en-CA" dirty="0"/>
              <a:t>Chris Tanasescu (</a:t>
            </a:r>
            <a:r>
              <a:rPr lang="en-CA" dirty="0" err="1"/>
              <a:t>Margento</a:t>
            </a:r>
            <a:r>
              <a:rPr lang="en-CA" dirty="0" smtClean="0"/>
              <a:t>), Bryan Paget, and Diana </a:t>
            </a:r>
            <a:r>
              <a:rPr lang="en-CA" dirty="0" err="1" smtClean="0"/>
              <a:t>Inkpen</a:t>
            </a:r>
            <a:r>
              <a:rPr lang="en-CA" dirty="0" smtClean="0"/>
              <a:t> (2016) </a:t>
            </a:r>
            <a:r>
              <a:rPr lang="en-CA" dirty="0" smtClean="0">
                <a:hlinkClick r:id="rId3"/>
              </a:rPr>
              <a:t>www.aaai.org/ocs/index.php/FLAIRS/FLAIRS16/paper/download/12923/12883</a:t>
            </a:r>
            <a:r>
              <a:rPr lang="en-CA" dirty="0" smtClean="0"/>
              <a:t> </a:t>
            </a:r>
            <a:r>
              <a:rPr lang="en-CA" i="1" dirty="0" smtClean="0"/>
              <a:t> </a:t>
            </a:r>
          </a:p>
          <a:p>
            <a:r>
              <a:rPr lang="en-CA" dirty="0" smtClean="0"/>
              <a:t>Metaphor detection and processing: </a:t>
            </a:r>
            <a:r>
              <a:rPr lang="en-CA" dirty="0" err="1"/>
              <a:t>Vaibhav</a:t>
            </a:r>
            <a:r>
              <a:rPr lang="en-CA" dirty="0"/>
              <a:t> </a:t>
            </a:r>
            <a:r>
              <a:rPr lang="en-CA" dirty="0" err="1"/>
              <a:t>Kesarwani</a:t>
            </a:r>
            <a:endParaRPr lang="en-CA" dirty="0" smtClean="0"/>
          </a:p>
          <a:p>
            <a:r>
              <a:rPr lang="en-CA" dirty="0" smtClean="0"/>
              <a:t>Rhyme classifier and visualization app: </a:t>
            </a:r>
            <a:r>
              <a:rPr lang="en-CA" dirty="0" err="1" smtClean="0"/>
              <a:t>Vaibhav</a:t>
            </a:r>
            <a:r>
              <a:rPr lang="en-CA" dirty="0" smtClean="0"/>
              <a:t> </a:t>
            </a:r>
            <a:r>
              <a:rPr lang="en-CA" dirty="0" err="1" smtClean="0"/>
              <a:t>Kesarwani</a:t>
            </a:r>
            <a:endParaRPr lang="en-CA" dirty="0" smtClean="0"/>
          </a:p>
          <a:p>
            <a:r>
              <a:rPr lang="en-CA" dirty="0"/>
              <a:t>“Access(</a:t>
            </a:r>
            <a:r>
              <a:rPr lang="en-CA" dirty="0" err="1"/>
              <a:t>ed</a:t>
            </a:r>
            <a:r>
              <a:rPr lang="en-CA" dirty="0"/>
              <a:t>) Poetry. The Graph Poem Project and the Place of Poetry in Digital </a:t>
            </a:r>
            <a:r>
              <a:rPr lang="en-CA" dirty="0" smtClean="0"/>
              <a:t>Humanities” @ DH2017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01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Automatic Poetry Classification by Metaphor (</a:t>
            </a:r>
            <a:r>
              <a:rPr lang="en-IN" dirty="0" err="1" smtClean="0"/>
              <a:t>GraphPoem</a:t>
            </a:r>
            <a:r>
              <a:rPr lang="en-IN" smtClean="0"/>
              <a:t> Project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Vaibhav</a:t>
            </a:r>
            <a:r>
              <a:rPr lang="en-IN" dirty="0" smtClean="0"/>
              <a:t> </a:t>
            </a:r>
            <a:r>
              <a:rPr lang="en-IN" dirty="0" err="1" smtClean="0"/>
              <a:t>Kesarwani</a:t>
            </a:r>
            <a:endParaRPr lang="en-IN" dirty="0" smtClean="0"/>
          </a:p>
          <a:p>
            <a:r>
              <a:rPr lang="en-IN" dirty="0" smtClean="0"/>
              <a:t>Dr Chris Tanasescu (MARGENTO)</a:t>
            </a:r>
          </a:p>
          <a:p>
            <a:r>
              <a:rPr lang="en-IN" dirty="0" smtClean="0"/>
              <a:t>Dr Diana </a:t>
            </a:r>
            <a:r>
              <a:rPr lang="en-IN" dirty="0" err="1" smtClean="0"/>
              <a:t>Inkpen</a:t>
            </a:r>
            <a:endParaRPr lang="en-IN" dirty="0" smtClean="0"/>
          </a:p>
          <a:p>
            <a:r>
              <a:rPr lang="en-IN" dirty="0" smtClean="0"/>
              <a:t>Collaborator: Dr Stan </a:t>
            </a:r>
            <a:r>
              <a:rPr lang="en-IN" dirty="0" err="1" smtClean="0"/>
              <a:t>Szpakowicz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1215</Words>
  <Application>Microsoft Office PowerPoint</Application>
  <PresentationFormat>On-screen Show (4:3)</PresentationFormat>
  <Paragraphs>161</Paragraphs>
  <Slides>29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29</vt:i4>
      </vt:variant>
    </vt:vector>
  </HeadingPairs>
  <TitlesOfParts>
    <vt:vector size="45" baseType="lpstr">
      <vt:lpstr>Arial</vt:lpstr>
      <vt:lpstr>Calibri</vt:lpstr>
      <vt:lpstr>Calibri Light</vt:lpstr>
      <vt:lpstr>Georgia</vt:lpstr>
      <vt:lpstr>Trebuchet MS</vt:lpstr>
      <vt:lpstr>Wingdings</vt:lpstr>
      <vt:lpstr>Wingdings 2</vt:lpstr>
      <vt:lpstr>Office Theme</vt:lpstr>
      <vt:lpstr>Urban</vt:lpstr>
      <vt:lpstr>1_Urban</vt:lpstr>
      <vt:lpstr>2_Urban</vt:lpstr>
      <vt:lpstr>3_Urban</vt:lpstr>
      <vt:lpstr>4_Urban</vt:lpstr>
      <vt:lpstr>5_Urban</vt:lpstr>
      <vt:lpstr>6_Urban</vt:lpstr>
      <vt:lpstr>7_Urban</vt:lpstr>
      <vt:lpstr>GRAPH THEORY APPS IN COMPUTATIONAL POETRY ANALYSIS</vt:lpstr>
      <vt:lpstr>Graph Theory Essentials</vt:lpstr>
      <vt:lpstr>Graph Theory Essentials</vt:lpstr>
      <vt:lpstr>Why Apply Graph Theory in Poetry?</vt:lpstr>
      <vt:lpstr>“The Graph Poem  (Four Poems and a Note on the Poetics)” http://poemsandpoetics.blogspot.ca/2011/03/chris-tanasescu-graph-poem-four-poems.html </vt:lpstr>
      <vt:lpstr>A manually assembled graph poem</vt:lpstr>
      <vt:lpstr>MARGENTO--Nomadosophy</vt:lpstr>
      <vt:lpstr>Computational Tools and Apps</vt:lpstr>
      <vt:lpstr>Automatic Poetry Classification by Metaphor (GraphPoem Project)</vt:lpstr>
      <vt:lpstr>Types of Metaphors</vt:lpstr>
      <vt:lpstr>Rule Based Method (Neuman et al.)</vt:lpstr>
      <vt:lpstr>Word Embeddings Based Method (Working Hypotheses)</vt:lpstr>
      <vt:lpstr>Results (Preliminary)</vt:lpstr>
      <vt:lpstr>Challenges</vt:lpstr>
      <vt:lpstr>“Impossible” Goals for Future Work</vt:lpstr>
      <vt:lpstr>Thanks</vt:lpstr>
      <vt:lpstr>Automatic Poetry Classification by Rhyme (GraphPoem Project)</vt:lpstr>
      <vt:lpstr>Types of Rhymes Identified</vt:lpstr>
      <vt:lpstr>Method</vt:lpstr>
      <vt:lpstr>Poem Phoneme Matching</vt:lpstr>
      <vt:lpstr>Rhyme Score</vt:lpstr>
      <vt:lpstr>Automated Classification</vt:lpstr>
      <vt:lpstr>“Impossible” Goals for Future Work</vt:lpstr>
      <vt:lpstr>Web Application Demo... </vt:lpstr>
      <vt:lpstr>The Graph Poem as Cross-artform Performance</vt:lpstr>
      <vt:lpstr>The Graph as Inter(-Re)Mediated (Post)Digital (Re)Performance Poetry </vt:lpstr>
      <vt:lpstr>CROWD (CReating Other Ways of Dissemination) Omnibus Literary Tour (2016) http://crowdlitbus.eu/#/start  </vt:lpstr>
      <vt:lpstr>CROWD http://crowd-literature.eu/one-is-a-crowd-margento/ </vt:lpstr>
      <vt:lpstr>PowerPoint Presentation</vt:lpstr>
    </vt:vector>
  </TitlesOfParts>
  <Company>University of Ottawa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APPS IN COMPUTATIONAL POETRY ANALYSIS</dc:title>
  <dc:creator>ctanasescu</dc:creator>
  <cp:lastModifiedBy>ctanasescu</cp:lastModifiedBy>
  <cp:revision>37</cp:revision>
  <dcterms:created xsi:type="dcterms:W3CDTF">2017-03-09T02:42:36Z</dcterms:created>
  <dcterms:modified xsi:type="dcterms:W3CDTF">2017-07-12T18:35:15Z</dcterms:modified>
</cp:coreProperties>
</file>