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11"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5742A59-00BF-4564-857D-358248AFDFF4}"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195922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742A59-00BF-4564-857D-358248AFDFF4}"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23063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742A59-00BF-4564-857D-358248AFDFF4}"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32354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742A59-00BF-4564-857D-358248AFDFF4}"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281427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42A59-00BF-4564-857D-358248AFDFF4}"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198960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5742A59-00BF-4564-857D-358248AFDFF4}"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309360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5742A59-00BF-4564-857D-358248AFDFF4}" type="datetimeFigureOut">
              <a:rPr lang="en-CA" smtClean="0"/>
              <a:t>26/07/2017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84299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5742A59-00BF-4564-857D-358248AFDFF4}" type="datetimeFigureOut">
              <a:rPr lang="en-CA" smtClean="0"/>
              <a:t>26/07/2017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51753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42A59-00BF-4564-857D-358248AFDFF4}" type="datetimeFigureOut">
              <a:rPr lang="en-CA" smtClean="0"/>
              <a:t>26/07/2017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331590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42A59-00BF-4564-857D-358248AFDFF4}"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41080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42A59-00BF-4564-857D-358248AFDFF4}"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3F5F57-BEF8-46F4-89F8-7355F9C054F3}" type="slidenum">
              <a:rPr lang="en-CA" smtClean="0"/>
              <a:t>‹#›</a:t>
            </a:fld>
            <a:endParaRPr lang="en-CA"/>
          </a:p>
        </p:txBody>
      </p:sp>
    </p:spTree>
    <p:extLst>
      <p:ext uri="{BB962C8B-B14F-4D97-AF65-F5344CB8AC3E}">
        <p14:creationId xmlns:p14="http://schemas.microsoft.com/office/powerpoint/2010/main" val="364690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2A59-00BF-4564-857D-358248AFDFF4}" type="datetimeFigureOut">
              <a:rPr lang="en-CA" smtClean="0"/>
              <a:t>26/07/2017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F5F57-BEF8-46F4-89F8-7355F9C054F3}" type="slidenum">
              <a:rPr lang="en-CA" smtClean="0"/>
              <a:t>‹#›</a:t>
            </a:fld>
            <a:endParaRPr lang="en-CA"/>
          </a:p>
        </p:txBody>
      </p:sp>
    </p:spTree>
    <p:extLst>
      <p:ext uri="{BB962C8B-B14F-4D97-AF65-F5344CB8AC3E}">
        <p14:creationId xmlns:p14="http://schemas.microsoft.com/office/powerpoint/2010/main" val="339437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oemsandpoetics.blogspot.ca/2011/03/chris-tanasescu-graph-poem-four-poe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aai.org/ocs/index.php/FLAIRS/FLAIRS16/paper/download/12923/12883" TargetMode="External"/><Relationship Id="rId2" Type="http://schemas.openxmlformats.org/officeDocument/2006/relationships/hyperlink" Target="http://www.aaai.org/ocs/index.php/FLAIRS/FLAIRS15/paper/viewFile/10372/10322" TargetMode="External"/><Relationship Id="rId1" Type="http://schemas.openxmlformats.org/officeDocument/2006/relationships/slideLayout" Target="../slideLayouts/slideLayout2.xml"/><Relationship Id="rId4" Type="http://schemas.openxmlformats.org/officeDocument/2006/relationships/hyperlink" Target="https://sighum.wordpress.com/events/latech-clfl-2017/accepted-pap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symptotejournal.tumblr.com/post/25223463160/hora-asymptotica-by-margento-an-animated-pictu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TXLbPj38MUY" TargetMode="External"/><Relationship Id="rId4" Type="http://schemas.openxmlformats.org/officeDocument/2006/relationships/hyperlink" Target="https://www.youtube.com/watch?v=TXLbPj38MUY"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NJ2G_4OmJ_c" TargetMode="External"/><Relationship Id="rId2" Type="http://schemas.openxmlformats.org/officeDocument/2006/relationships/slideLayout" Target="../slideLayouts/slideLayout2.xml"/><Relationship Id="rId1" Type="http://schemas.openxmlformats.org/officeDocument/2006/relationships/video" Target="https://www.youtube.com/embed/NJ2G_4OmJ_c" TargetMode="Externa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crowdlitbus.eu/#/star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crowd-literature.eu/one-is-a-crowd-margent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rriam-webster.com/dictionary/diviner" TargetMode="External"/><Relationship Id="rId2" Type="http://schemas.openxmlformats.org/officeDocument/2006/relationships/hyperlink" Target="https://www.merriam-webster.com/dictionary/augur#h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youtube.com/watch?v=Bkdi6kGOkx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artsites.uottawa.ca/margento/2016/09/07/the-graph-poem-a-manifest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artsites.uottawa.ca/margento/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ionline.wordpress.com/2010/03/01/guest-writers-series-5-chris-tanasesc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nfs.sparknotes.com/lear/page_110.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plumepoetry.com/2017/05/featured-selection-romanian-po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symptotejournal.com/special-feature/serban-foarta-butterflycion/romanian/" TargetMode="External"/><Relationship Id="rId2" Type="http://schemas.openxmlformats.org/officeDocument/2006/relationships/hyperlink" Target="http://www.asymptotejournal.com/special-feature/serban-foarta-butterflycion/"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hyperlink" Target="http://www.asymptotejournal.com/poetry/waly-salomao-jetlagged-po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Co(n)incidence of </a:t>
            </a:r>
            <a:r>
              <a:rPr lang="en-CA" smtClean="0"/>
              <a:t>Poetry ‘n’ </a:t>
            </a:r>
            <a:r>
              <a:rPr lang="en-CA" dirty="0" smtClean="0"/>
              <a:t>Translation</a:t>
            </a:r>
            <a:endParaRPr lang="en-CA" dirty="0"/>
          </a:p>
        </p:txBody>
      </p:sp>
      <p:sp>
        <p:nvSpPr>
          <p:cNvPr id="3" name="Subtitle 2"/>
          <p:cNvSpPr>
            <a:spLocks noGrp="1"/>
          </p:cNvSpPr>
          <p:nvPr>
            <p:ph type="subTitle" idx="1"/>
          </p:nvPr>
        </p:nvSpPr>
        <p:spPr/>
        <p:txBody>
          <a:bodyPr/>
          <a:lstStyle/>
          <a:p>
            <a:r>
              <a:rPr lang="en-CA" dirty="0" smtClean="0"/>
              <a:t>Chris Tanasescu (MARGENTO)</a:t>
            </a:r>
            <a:endParaRPr lang="en-CA" dirty="0"/>
          </a:p>
        </p:txBody>
      </p:sp>
    </p:spTree>
    <p:extLst>
      <p:ext uri="{BB962C8B-B14F-4D97-AF65-F5344CB8AC3E}">
        <p14:creationId xmlns:p14="http://schemas.microsoft.com/office/powerpoint/2010/main" val="210038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211"/>
          </a:xfrm>
        </p:spPr>
        <p:txBody>
          <a:bodyPr/>
          <a:lstStyle/>
          <a:p>
            <a:r>
              <a:rPr lang="en-CA" dirty="0" smtClean="0"/>
              <a:t>The Graph Poem</a:t>
            </a:r>
            <a:endParaRPr lang="en-CA" dirty="0"/>
          </a:p>
        </p:txBody>
      </p:sp>
      <p:sp>
        <p:nvSpPr>
          <p:cNvPr id="3" name="Content Placeholder 2"/>
          <p:cNvSpPr>
            <a:spLocks noGrp="1"/>
          </p:cNvSpPr>
          <p:nvPr>
            <p:ph idx="1"/>
          </p:nvPr>
        </p:nvSpPr>
        <p:spPr>
          <a:xfrm>
            <a:off x="838200" y="1285336"/>
            <a:ext cx="10515600" cy="4891627"/>
          </a:xfrm>
        </p:spPr>
        <p:txBody>
          <a:bodyPr/>
          <a:lstStyle/>
          <a:p>
            <a:r>
              <a:rPr lang="en-CA" dirty="0" smtClean="0"/>
              <a:t>Applying graph theory and various related applications in poetry writing/translation/performance and analysis/processing.</a:t>
            </a:r>
          </a:p>
          <a:p>
            <a:r>
              <a:rPr lang="en-CA" dirty="0" smtClean="0"/>
              <a:t>First statement</a:t>
            </a:r>
            <a:r>
              <a:rPr lang="en-CA" dirty="0"/>
              <a:t>: </a:t>
            </a:r>
            <a:r>
              <a:rPr lang="en-CA" sz="1600" dirty="0">
                <a:hlinkClick r:id="rId2"/>
              </a:rPr>
              <a:t>http://</a:t>
            </a:r>
            <a:r>
              <a:rPr lang="en-CA" sz="1600" dirty="0" smtClean="0">
                <a:hlinkClick r:id="rId2"/>
              </a:rPr>
              <a:t>poemsandpoetics.blogspot.ca/2011/03/chris-tanasescu-graph-poem-four-poems.html</a:t>
            </a:r>
            <a:r>
              <a:rPr lang="en-CA" sz="1600" dirty="0" smtClean="0"/>
              <a:t> </a:t>
            </a:r>
          </a:p>
          <a:p>
            <a:endParaRPr lang="en-CA" sz="16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03498"/>
            <a:ext cx="8926902" cy="3950986"/>
          </a:xfrm>
          <a:prstGeom prst="rect">
            <a:avLst/>
          </a:prstGeom>
        </p:spPr>
      </p:pic>
    </p:spTree>
    <p:extLst>
      <p:ext uri="{BB962C8B-B14F-4D97-AF65-F5344CB8AC3E}">
        <p14:creationId xmlns:p14="http://schemas.microsoft.com/office/powerpoint/2010/main" val="325858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9441"/>
          </a:xfrm>
        </p:spPr>
        <p:txBody>
          <a:bodyPr/>
          <a:lstStyle/>
          <a:p>
            <a:r>
              <a:rPr lang="en-US" b="1" dirty="0"/>
              <a:t>A </a:t>
            </a:r>
            <a:r>
              <a:rPr lang="en-US" b="1" dirty="0" smtClean="0"/>
              <a:t>Manually Assembled Graph Poem</a:t>
            </a:r>
            <a:endParaRPr lang="en-CA" dirty="0"/>
          </a:p>
        </p:txBody>
      </p:sp>
      <p:sp>
        <p:nvSpPr>
          <p:cNvPr id="3" name="Content Placeholder 2"/>
          <p:cNvSpPr>
            <a:spLocks noGrp="1"/>
          </p:cNvSpPr>
          <p:nvPr>
            <p:ph idx="1"/>
          </p:nvPr>
        </p:nvSpPr>
        <p:spPr>
          <a:xfrm>
            <a:off x="838200" y="1414732"/>
            <a:ext cx="10515600" cy="4762231"/>
          </a:xfrm>
        </p:spPr>
        <p:txBody>
          <a:bodyPr/>
          <a:lstStyle/>
          <a:p>
            <a:r>
              <a:rPr lang="en-US" dirty="0"/>
              <a:t>MARGENTO. (2012). </a:t>
            </a:r>
            <a:r>
              <a:rPr lang="en-US" i="1" dirty="0" err="1"/>
              <a:t>Nomadosofia</a:t>
            </a:r>
            <a:r>
              <a:rPr lang="en-US" i="1" dirty="0"/>
              <a:t> (poem </a:t>
            </a:r>
            <a:r>
              <a:rPr lang="en-US" i="1" dirty="0" err="1"/>
              <a:t>graf</a:t>
            </a:r>
            <a:r>
              <a:rPr lang="en-US" i="1" dirty="0"/>
              <a:t>) /</a:t>
            </a:r>
            <a:r>
              <a:rPr lang="en-US" i="1" dirty="0" err="1"/>
              <a:t>Nomadosophy</a:t>
            </a:r>
            <a:r>
              <a:rPr lang="en-US" i="1" dirty="0"/>
              <a:t> (a graph poem). </a:t>
            </a:r>
            <a:r>
              <a:rPr lang="en-US" dirty="0"/>
              <a:t>Max </a:t>
            </a:r>
            <a:r>
              <a:rPr lang="en-US" dirty="0" err="1"/>
              <a:t>Blecher</a:t>
            </a:r>
            <a:r>
              <a:rPr lang="en-US" dirty="0"/>
              <a:t> Press.</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34" y="2421707"/>
            <a:ext cx="5934974" cy="4005421"/>
          </a:xfrm>
          <a:prstGeom prst="rect">
            <a:avLst/>
          </a:prstGeom>
        </p:spPr>
      </p:pic>
    </p:spTree>
    <p:extLst>
      <p:ext uri="{BB962C8B-B14F-4D97-AF65-F5344CB8AC3E}">
        <p14:creationId xmlns:p14="http://schemas.microsoft.com/office/powerpoint/2010/main" val="211989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8837"/>
          </a:xfrm>
        </p:spPr>
        <p:txBody>
          <a:bodyPr/>
          <a:lstStyle/>
          <a:p>
            <a:r>
              <a:rPr lang="en-CA" dirty="0" smtClean="0"/>
              <a:t>MARGENTO—</a:t>
            </a:r>
            <a:r>
              <a:rPr lang="en-CA" i="1" dirty="0" err="1" smtClean="0"/>
              <a:t>Nomadosophy</a:t>
            </a:r>
            <a:r>
              <a:rPr lang="en-CA" dirty="0" smtClean="0"/>
              <a:t> </a:t>
            </a:r>
            <a:endParaRPr lang="en-CA" dirty="0"/>
          </a:p>
        </p:txBody>
      </p:sp>
      <p:sp>
        <p:nvSpPr>
          <p:cNvPr id="3" name="Content Placeholder 2"/>
          <p:cNvSpPr>
            <a:spLocks noGrp="1"/>
          </p:cNvSpPr>
          <p:nvPr>
            <p:ph idx="1"/>
          </p:nvPr>
        </p:nvSpPr>
        <p:spPr>
          <a:xfrm>
            <a:off x="838200" y="1483743"/>
            <a:ext cx="10515600" cy="4693220"/>
          </a:xfrm>
        </p:spPr>
        <p:txBody>
          <a:bodyPr>
            <a:normAutofit fontScale="85000" lnSpcReduction="20000"/>
          </a:bodyPr>
          <a:lstStyle/>
          <a:p>
            <a:r>
              <a:rPr lang="en-CA" dirty="0"/>
              <a:t>"</a:t>
            </a:r>
            <a:r>
              <a:rPr lang="en-CA" dirty="0" err="1"/>
              <a:t>Margento</a:t>
            </a:r>
            <a:r>
              <a:rPr lang="en-CA" dirty="0"/>
              <a:t> is a caravan, a circus, a symphony, and a brawl.  It is a global, multi-</a:t>
            </a:r>
            <a:r>
              <a:rPr lang="en-CA" dirty="0" err="1"/>
              <a:t>languaged</a:t>
            </a:r>
            <a:r>
              <a:rPr lang="en-CA" dirty="0"/>
              <a:t>, powerful performance troupe made of more than fifty poets (from </a:t>
            </a:r>
            <a:r>
              <a:rPr lang="en-CA" dirty="0" err="1"/>
              <a:t>Darwish</a:t>
            </a:r>
            <a:r>
              <a:rPr lang="en-CA" dirty="0"/>
              <a:t> to Ly </a:t>
            </a:r>
            <a:r>
              <a:rPr lang="en-CA" dirty="0" err="1"/>
              <a:t>Doi</a:t>
            </a:r>
            <a:r>
              <a:rPr lang="en-CA" dirty="0"/>
              <a:t>, Levine to Ng to </a:t>
            </a:r>
            <a:r>
              <a:rPr lang="en-CA" dirty="0" err="1"/>
              <a:t>Oeur</a:t>
            </a:r>
            <a:r>
              <a:rPr lang="en-CA" dirty="0"/>
              <a:t>) working in a brand-new kind of theater.  And its conductor, impresario, and visionary puppet-master is the brilliant Romanian poet and performer Chris Tanasescu. In his hands, in his head, and with his orchestration, poetry comes vitally alive in a shared, communal, polyphonic, and charged new way - rich with political aptitude and buzzing with lyrical pizzazz - as it seeks to remember our many origins, roaming on toboggans, fishing boats, and taxicabs alike, and searching for a place for the night.  Songs alongside footnotes, tiny imagist poems loaded like bombs inside rangy prose documents, lyrics within dramatics within call-and-response meta-texts, the four primary "poems" of </a:t>
            </a:r>
            <a:r>
              <a:rPr lang="en-CA" i="1" dirty="0" err="1"/>
              <a:t>Nomadosofia</a:t>
            </a:r>
            <a:r>
              <a:rPr lang="en-CA" dirty="0"/>
              <a:t> cover the globe with poetry that leaps over borders, from erotic to elegiac, holy to profane, formal to wildly improvised, ancient yet as new as the latest zip-drive.  If you want to hear a poetry as representative, as capacious, and as timely as is humanly possible, turn on </a:t>
            </a:r>
            <a:r>
              <a:rPr lang="en-CA" i="1" dirty="0" err="1"/>
              <a:t>Nomadosofia</a:t>
            </a:r>
            <a:r>
              <a:rPr lang="en-CA" dirty="0"/>
              <a:t> and, I predict, soon you'll be singing along.  Everyone's welcome." </a:t>
            </a:r>
            <a:r>
              <a:rPr lang="en-CA" dirty="0" smtClean="0"/>
              <a:t>									David Baker</a:t>
            </a:r>
            <a:endParaRPr lang="en-CA" dirty="0"/>
          </a:p>
        </p:txBody>
      </p:sp>
    </p:spTree>
    <p:extLst>
      <p:ext uri="{BB962C8B-B14F-4D97-AF65-F5344CB8AC3E}">
        <p14:creationId xmlns:p14="http://schemas.microsoft.com/office/powerpoint/2010/main" val="237232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067"/>
          </a:xfrm>
        </p:spPr>
        <p:txBody>
          <a:bodyPr/>
          <a:lstStyle/>
          <a:p>
            <a:r>
              <a:rPr lang="en-CA" dirty="0" smtClean="0"/>
              <a:t>Enter: Computer Science &amp; Digital Humanities</a:t>
            </a:r>
            <a:endParaRPr lang="en-CA" dirty="0"/>
          </a:p>
        </p:txBody>
      </p:sp>
      <p:sp>
        <p:nvSpPr>
          <p:cNvPr id="3" name="Content Placeholder 2"/>
          <p:cNvSpPr>
            <a:spLocks noGrp="1"/>
          </p:cNvSpPr>
          <p:nvPr>
            <p:ph idx="1"/>
          </p:nvPr>
        </p:nvSpPr>
        <p:spPr>
          <a:xfrm>
            <a:off x="838200" y="1337094"/>
            <a:ext cx="10515600" cy="4839869"/>
          </a:xfrm>
        </p:spPr>
        <p:txBody>
          <a:bodyPr>
            <a:normAutofit fontScale="92500" lnSpcReduction="20000"/>
          </a:bodyPr>
          <a:lstStyle/>
          <a:p>
            <a:r>
              <a:rPr lang="en-CA" dirty="0"/>
              <a:t>Topic classifier: “</a:t>
            </a:r>
            <a:r>
              <a:rPr lang="en-CA" dirty="0" err="1"/>
              <a:t>Multilabel</a:t>
            </a:r>
            <a:r>
              <a:rPr lang="en-CA" dirty="0"/>
              <a:t> Subject-Based Classification of Poetry.” Andrés Lou, Diana </a:t>
            </a:r>
            <a:r>
              <a:rPr lang="en-CA" dirty="0" err="1"/>
              <a:t>Inkpen</a:t>
            </a:r>
            <a:r>
              <a:rPr lang="en-CA" dirty="0"/>
              <a:t>, and Chris Tanasescu (</a:t>
            </a:r>
            <a:r>
              <a:rPr lang="en-CA" dirty="0" err="1"/>
              <a:t>Margento</a:t>
            </a:r>
            <a:r>
              <a:rPr lang="en-CA" dirty="0"/>
              <a:t>) (2015) </a:t>
            </a:r>
            <a:r>
              <a:rPr lang="en-CA" dirty="0">
                <a:hlinkClick r:id="rId2"/>
              </a:rPr>
              <a:t>http://www.aaai.org/ocs/index.php/FLAIRS/FLAIRS15/paper/viewFile/10372/10322</a:t>
            </a:r>
            <a:endParaRPr lang="en-CA" dirty="0"/>
          </a:p>
          <a:p>
            <a:r>
              <a:rPr lang="en-CA" dirty="0"/>
              <a:t>Meter and rhyme: “Automatic Classification of Poetry by Meter and Rhyme.” Chris Tanasescu (</a:t>
            </a:r>
            <a:r>
              <a:rPr lang="en-CA" dirty="0" err="1"/>
              <a:t>Margento</a:t>
            </a:r>
            <a:r>
              <a:rPr lang="en-CA" dirty="0"/>
              <a:t>), Bryan Paget, and Diana </a:t>
            </a:r>
            <a:r>
              <a:rPr lang="en-CA" dirty="0" err="1"/>
              <a:t>Inkpen</a:t>
            </a:r>
            <a:r>
              <a:rPr lang="en-CA" dirty="0"/>
              <a:t> (2016) </a:t>
            </a:r>
            <a:r>
              <a:rPr lang="en-CA" dirty="0">
                <a:hlinkClick r:id="rId3"/>
              </a:rPr>
              <a:t>www.aaai.org/ocs/index.php/FLAIRS/FLAIRS16/paper/download/12923/12883</a:t>
            </a:r>
            <a:r>
              <a:rPr lang="en-CA" dirty="0"/>
              <a:t> </a:t>
            </a:r>
            <a:r>
              <a:rPr lang="en-CA" i="1" dirty="0"/>
              <a:t> </a:t>
            </a:r>
          </a:p>
          <a:p>
            <a:r>
              <a:rPr lang="en-CA" dirty="0"/>
              <a:t>Metaphor detection and </a:t>
            </a:r>
            <a:r>
              <a:rPr lang="en-CA" dirty="0" smtClean="0"/>
              <a:t>processing soon to be presented @ ACL 2017: co-authored with </a:t>
            </a:r>
            <a:r>
              <a:rPr lang="en-CA" dirty="0" err="1" smtClean="0"/>
              <a:t>Vaibhav</a:t>
            </a:r>
            <a:r>
              <a:rPr lang="en-CA" dirty="0" smtClean="0"/>
              <a:t> </a:t>
            </a:r>
            <a:r>
              <a:rPr lang="en-CA" dirty="0" err="1" smtClean="0"/>
              <a:t>Kesarwani</a:t>
            </a:r>
            <a:r>
              <a:rPr lang="en-CA" dirty="0" smtClean="0"/>
              <a:t>, Diana </a:t>
            </a:r>
            <a:r>
              <a:rPr lang="en-CA" dirty="0" err="1" smtClean="0"/>
              <a:t>Inkpen</a:t>
            </a:r>
            <a:r>
              <a:rPr lang="en-CA" dirty="0" smtClean="0"/>
              <a:t>, and Stan </a:t>
            </a:r>
            <a:r>
              <a:rPr lang="en-CA" dirty="0" err="1" smtClean="0"/>
              <a:t>Szpakowicz</a:t>
            </a:r>
            <a:r>
              <a:rPr lang="en-CA" dirty="0"/>
              <a:t> </a:t>
            </a:r>
            <a:r>
              <a:rPr lang="en-CA" dirty="0">
                <a:hlinkClick r:id="rId4"/>
              </a:rPr>
              <a:t>https://sighum.wordpress.com/events/latech-clfl-2017/accepted-papers</a:t>
            </a:r>
            <a:r>
              <a:rPr lang="en-CA" dirty="0" smtClean="0">
                <a:hlinkClick r:id="rId4"/>
              </a:rPr>
              <a:t>/</a:t>
            </a:r>
            <a:r>
              <a:rPr lang="en-CA" dirty="0" smtClean="0"/>
              <a:t> </a:t>
            </a:r>
            <a:endParaRPr lang="en-CA" dirty="0"/>
          </a:p>
          <a:p>
            <a:r>
              <a:rPr lang="en-CA" dirty="0"/>
              <a:t>Rhyme classifier and visualization app: </a:t>
            </a:r>
            <a:r>
              <a:rPr lang="en-CA" dirty="0" err="1"/>
              <a:t>Vaibhav</a:t>
            </a:r>
            <a:r>
              <a:rPr lang="en-CA" dirty="0"/>
              <a:t> </a:t>
            </a:r>
            <a:r>
              <a:rPr lang="en-CA" dirty="0" err="1"/>
              <a:t>Kesarwani</a:t>
            </a:r>
            <a:endParaRPr lang="en-CA" dirty="0"/>
          </a:p>
          <a:p>
            <a:r>
              <a:rPr lang="en-CA" dirty="0"/>
              <a:t>“Access(</a:t>
            </a:r>
            <a:r>
              <a:rPr lang="en-CA" dirty="0" err="1"/>
              <a:t>ed</a:t>
            </a:r>
            <a:r>
              <a:rPr lang="en-CA" dirty="0"/>
              <a:t>) Poetry. The Graph Poem Project and the Place of Poetry in Digital Humanities” @ DH2017</a:t>
            </a:r>
          </a:p>
          <a:p>
            <a:endParaRPr lang="en-CA" dirty="0"/>
          </a:p>
        </p:txBody>
      </p:sp>
    </p:spTree>
    <p:extLst>
      <p:ext uri="{BB962C8B-B14F-4D97-AF65-F5344CB8AC3E}">
        <p14:creationId xmlns:p14="http://schemas.microsoft.com/office/powerpoint/2010/main" val="280666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8837"/>
          </a:xfrm>
        </p:spPr>
        <p:txBody>
          <a:bodyPr>
            <a:normAutofit/>
          </a:bodyPr>
          <a:lstStyle/>
          <a:p>
            <a:r>
              <a:rPr lang="en-CA" dirty="0" smtClean="0"/>
              <a:t>A Number of Coincidences? Or… </a:t>
            </a:r>
            <a:r>
              <a:rPr lang="en-CA" dirty="0" err="1" smtClean="0"/>
              <a:t>intamplare</a:t>
            </a:r>
            <a:r>
              <a:rPr lang="en-CA" dirty="0" smtClean="0"/>
              <a:t>?</a:t>
            </a:r>
            <a:endParaRPr lang="en-CA" dirty="0"/>
          </a:p>
        </p:txBody>
      </p:sp>
      <p:sp>
        <p:nvSpPr>
          <p:cNvPr id="3" name="Content Placeholder 2"/>
          <p:cNvSpPr>
            <a:spLocks noGrp="1"/>
          </p:cNvSpPr>
          <p:nvPr>
            <p:ph idx="1"/>
          </p:nvPr>
        </p:nvSpPr>
        <p:spPr>
          <a:xfrm>
            <a:off x="838200" y="1475117"/>
            <a:ext cx="10515600" cy="4701846"/>
          </a:xfrm>
        </p:spPr>
        <p:txBody>
          <a:bodyPr>
            <a:normAutofit/>
          </a:bodyPr>
          <a:lstStyle/>
          <a:p>
            <a:r>
              <a:rPr lang="en-CA" dirty="0" smtClean="0"/>
              <a:t>Franco Moretti, </a:t>
            </a:r>
            <a:r>
              <a:rPr lang="en-CA" i="1" dirty="0" smtClean="0"/>
              <a:t>Distant Reading, </a:t>
            </a:r>
            <a:r>
              <a:rPr lang="en-CA" dirty="0" smtClean="0"/>
              <a:t>2006</a:t>
            </a:r>
          </a:p>
          <a:p>
            <a:r>
              <a:rPr lang="en-CA" dirty="0" smtClean="0"/>
              <a:t>“the great unread” and [no such thing as] world literature(s)</a:t>
            </a:r>
          </a:p>
          <a:p>
            <a:r>
              <a:rPr lang="en-CA" dirty="0" smtClean="0"/>
              <a:t>“Transcending the Document Paradigm in DH” by </a:t>
            </a:r>
            <a:r>
              <a:rPr lang="en-CA" dirty="0" err="1" smtClean="0"/>
              <a:t>Schloen</a:t>
            </a:r>
            <a:r>
              <a:rPr lang="en-CA" dirty="0" smtClean="0"/>
              <a:t> &amp; </a:t>
            </a:r>
            <a:r>
              <a:rPr lang="en-CA" dirty="0" err="1" smtClean="0"/>
              <a:t>Schloen</a:t>
            </a:r>
            <a:r>
              <a:rPr lang="en-CA" dirty="0" smtClean="0"/>
              <a:t>, in </a:t>
            </a:r>
            <a:r>
              <a:rPr lang="en-CA" i="1" dirty="0" smtClean="0"/>
              <a:t>DHQ,</a:t>
            </a:r>
            <a:r>
              <a:rPr lang="en-CA" dirty="0" smtClean="0"/>
              <a:t> 2014</a:t>
            </a:r>
          </a:p>
          <a:p>
            <a:r>
              <a:rPr lang="en-CA" dirty="0" smtClean="0"/>
              <a:t>Data intensive and corpus-based research</a:t>
            </a:r>
          </a:p>
          <a:p>
            <a:pPr marL="0" indent="0">
              <a:buNone/>
            </a:pPr>
            <a:r>
              <a:rPr lang="en-CA" dirty="0" smtClean="0"/>
              <a:t>The Graph Poem (beyond any “coincidence”):</a:t>
            </a:r>
          </a:p>
          <a:p>
            <a:r>
              <a:rPr lang="en-CA" dirty="0" smtClean="0"/>
              <a:t>Developing corpus-poetry and the corpus-poem; the corpus as poem and the poem as corpus</a:t>
            </a:r>
            <a:r>
              <a:rPr lang="en-CA" dirty="0" smtClean="0"/>
              <a:t>; the poem-corpus as database;</a:t>
            </a:r>
            <a:endParaRPr lang="en-CA" dirty="0" smtClean="0"/>
          </a:p>
          <a:p>
            <a:r>
              <a:rPr lang="en-CA" dirty="0" smtClean="0"/>
              <a:t>The poem not as extraction from, but as diving into and expansion of the database; the latter represented and analyzed as a </a:t>
            </a:r>
            <a:r>
              <a:rPr lang="en-CA" smtClean="0"/>
              <a:t>network </a:t>
            </a:r>
            <a:r>
              <a:rPr lang="en-CA" smtClean="0"/>
              <a:t>graph</a:t>
            </a:r>
            <a:endParaRPr lang="en-CA" dirty="0"/>
          </a:p>
        </p:txBody>
      </p:sp>
    </p:spTree>
    <p:extLst>
      <p:ext uri="{BB962C8B-B14F-4D97-AF65-F5344CB8AC3E}">
        <p14:creationId xmlns:p14="http://schemas.microsoft.com/office/powerpoint/2010/main" val="84579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584"/>
          </a:xfrm>
        </p:spPr>
        <p:txBody>
          <a:bodyPr/>
          <a:lstStyle/>
          <a:p>
            <a:r>
              <a:rPr lang="en-CA" dirty="0" smtClean="0"/>
              <a:t>A Coincidence of No Incidence…</a:t>
            </a:r>
            <a:endParaRPr lang="en-CA" dirty="0"/>
          </a:p>
        </p:txBody>
      </p:sp>
      <p:sp>
        <p:nvSpPr>
          <p:cNvPr id="3" name="Content Placeholder 2"/>
          <p:cNvSpPr>
            <a:spLocks noGrp="1"/>
          </p:cNvSpPr>
          <p:nvPr>
            <p:ph idx="1"/>
          </p:nvPr>
        </p:nvSpPr>
        <p:spPr>
          <a:xfrm>
            <a:off x="838200" y="1526875"/>
            <a:ext cx="10515600" cy="4650088"/>
          </a:xfrm>
        </p:spPr>
        <p:txBody>
          <a:bodyPr/>
          <a:lstStyle/>
          <a:p>
            <a:endParaRPr lang="en-CA" dirty="0" smtClean="0"/>
          </a:p>
          <a:p>
            <a:r>
              <a:rPr lang="en-CA" dirty="0" smtClean="0"/>
              <a:t>In 2008 MARGENTO the band released an act titled “Hora </a:t>
            </a:r>
            <a:r>
              <a:rPr lang="en-CA" dirty="0" err="1" smtClean="0"/>
              <a:t>Asymptotica</a:t>
            </a:r>
            <a:r>
              <a:rPr lang="en-CA" dirty="0" smtClean="0"/>
              <a:t>”… </a:t>
            </a:r>
          </a:p>
          <a:p>
            <a:r>
              <a:rPr lang="en-CA" dirty="0" smtClean="0"/>
              <a:t>3 years later, </a:t>
            </a:r>
            <a:r>
              <a:rPr lang="en-CA" i="1" dirty="0" smtClean="0"/>
              <a:t>Asymptote</a:t>
            </a:r>
            <a:r>
              <a:rPr lang="en-CA" dirty="0" smtClean="0"/>
              <a:t> launched its first issue, and soon…</a:t>
            </a:r>
          </a:p>
          <a:p>
            <a:r>
              <a:rPr lang="en-CA" dirty="0" smtClean="0"/>
              <a:t>…that is, 1 year later, “</a:t>
            </a:r>
            <a:r>
              <a:rPr lang="en-CA" dirty="0" err="1" smtClean="0"/>
              <a:t>Asymptotica</a:t>
            </a:r>
            <a:r>
              <a:rPr lang="en-CA" dirty="0" smtClean="0"/>
              <a:t>” was on </a:t>
            </a:r>
            <a:r>
              <a:rPr lang="en-CA" i="1" dirty="0"/>
              <a:t>Asymptote, </a:t>
            </a:r>
            <a:r>
              <a:rPr lang="en-CA" sz="1600" dirty="0">
                <a:hlinkClick r:id="rId2"/>
              </a:rPr>
              <a:t>http://</a:t>
            </a:r>
            <a:r>
              <a:rPr lang="en-CA" sz="1600" dirty="0" smtClean="0">
                <a:hlinkClick r:id="rId2"/>
              </a:rPr>
              <a:t>asymptotejournal.tumblr.com/post/25223463160/hora-asymptotica-by-margento-an-animated-picture</a:t>
            </a:r>
            <a:r>
              <a:rPr lang="en-CA" sz="1600" dirty="0" smtClean="0"/>
              <a:t> </a:t>
            </a:r>
          </a:p>
          <a:p>
            <a:r>
              <a:rPr lang="en-CA" dirty="0" smtClean="0"/>
              <a:t>Why no incidence?  Still, </a:t>
            </a:r>
            <a:r>
              <a:rPr lang="ro-RO" dirty="0"/>
              <a:t>î</a:t>
            </a:r>
            <a:r>
              <a:rPr lang="en-CA" dirty="0" err="1" smtClean="0"/>
              <a:t>nt</a:t>
            </a:r>
            <a:r>
              <a:rPr lang="ro-RO" dirty="0" smtClean="0"/>
              <a:t>â</a:t>
            </a:r>
            <a:r>
              <a:rPr lang="en-CA" dirty="0" err="1" smtClean="0"/>
              <a:t>mplare</a:t>
            </a:r>
            <a:r>
              <a:rPr lang="en-CA" dirty="0" smtClean="0"/>
              <a:t>?  </a:t>
            </a:r>
          </a:p>
          <a:p>
            <a:r>
              <a:rPr lang="en-CA" dirty="0" smtClean="0"/>
              <a:t>The Graph Poem as a network of flowing impulses and responses whereby the translation within a poem spills over into the other poems and languages across the ever-growing corpus. </a:t>
            </a:r>
            <a:endParaRPr lang="en-CA" dirty="0"/>
          </a:p>
        </p:txBody>
      </p:sp>
    </p:spTree>
    <p:extLst>
      <p:ext uri="{BB962C8B-B14F-4D97-AF65-F5344CB8AC3E}">
        <p14:creationId xmlns:p14="http://schemas.microsoft.com/office/powerpoint/2010/main" val="228405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fontScale="90000"/>
          </a:bodyPr>
          <a:lstStyle/>
          <a:p>
            <a:r>
              <a:rPr lang="en-CA" dirty="0"/>
              <a:t>The Graph Poem as Cross-</a:t>
            </a:r>
            <a:r>
              <a:rPr lang="en-CA" dirty="0" err="1"/>
              <a:t>artform</a:t>
            </a:r>
            <a:r>
              <a:rPr lang="en-CA" dirty="0"/>
              <a:t> </a:t>
            </a:r>
            <a:r>
              <a:rPr lang="en-CA" dirty="0" smtClean="0"/>
              <a:t>Performance-Translation</a:t>
            </a:r>
            <a:endParaRPr lang="en-CA" dirty="0"/>
          </a:p>
        </p:txBody>
      </p:sp>
      <p:pic>
        <p:nvPicPr>
          <p:cNvPr id="5" name="TXLbPj38MUY"/>
          <p:cNvPicPr>
            <a:picLocks noGrp="1" noRot="1" noChangeAspect="1"/>
          </p:cNvPicPr>
          <p:nvPr>
            <p:ph idx="1"/>
            <a:videoFile r:link="rId1"/>
          </p:nvPr>
        </p:nvPicPr>
        <p:blipFill>
          <a:blip r:embed="rId3"/>
          <a:stretch>
            <a:fillRect/>
          </a:stretch>
        </p:blipFill>
        <p:spPr>
          <a:xfrm>
            <a:off x="954655" y="1727710"/>
            <a:ext cx="4704273" cy="2861542"/>
          </a:xfrm>
          <a:prstGeom prst="rect">
            <a:avLst/>
          </a:prstGeom>
        </p:spPr>
      </p:pic>
      <p:sp>
        <p:nvSpPr>
          <p:cNvPr id="6" name="Rectangle 5"/>
          <p:cNvSpPr/>
          <p:nvPr/>
        </p:nvSpPr>
        <p:spPr>
          <a:xfrm>
            <a:off x="5729371" y="3158481"/>
            <a:ext cx="5030351" cy="369332"/>
          </a:xfrm>
          <a:prstGeom prst="rect">
            <a:avLst/>
          </a:prstGeom>
        </p:spPr>
        <p:txBody>
          <a:bodyPr wrap="none">
            <a:spAutoFit/>
          </a:bodyPr>
          <a:lstStyle/>
          <a:p>
            <a:r>
              <a:rPr lang="en-CA" dirty="0">
                <a:hlinkClick r:id="rId4"/>
              </a:rPr>
              <a:t>https://</a:t>
            </a:r>
            <a:r>
              <a:rPr lang="en-CA" dirty="0" smtClean="0">
                <a:hlinkClick r:id="rId4"/>
              </a:rPr>
              <a:t>www.youtube.com/watch?v=TXLbPj38MUY</a:t>
            </a:r>
            <a:r>
              <a:rPr lang="en-CA" dirty="0" smtClean="0"/>
              <a:t> </a:t>
            </a:r>
            <a:endParaRPr lang="en-CA" dirty="0"/>
          </a:p>
        </p:txBody>
      </p:sp>
    </p:spTree>
    <p:extLst>
      <p:ext uri="{BB962C8B-B14F-4D97-AF65-F5344CB8AC3E}">
        <p14:creationId xmlns:p14="http://schemas.microsoft.com/office/powerpoint/2010/main" val="4232024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694"/>
          </a:xfrm>
        </p:spPr>
        <p:txBody>
          <a:bodyPr>
            <a:normAutofit fontScale="90000"/>
          </a:bodyPr>
          <a:lstStyle/>
          <a:p>
            <a:r>
              <a:rPr lang="en-CA" dirty="0"/>
              <a:t>The Graph as Inter(-Re)Mediated (Post)Digital (Re)Performance Poetry </a:t>
            </a:r>
          </a:p>
        </p:txBody>
      </p:sp>
      <p:sp>
        <p:nvSpPr>
          <p:cNvPr id="3" name="Content Placeholder 2"/>
          <p:cNvSpPr>
            <a:spLocks noGrp="1"/>
          </p:cNvSpPr>
          <p:nvPr>
            <p:ph idx="1"/>
          </p:nvPr>
        </p:nvSpPr>
        <p:spPr>
          <a:xfrm>
            <a:off x="838200" y="1414732"/>
            <a:ext cx="10515600" cy="4762231"/>
          </a:xfrm>
        </p:spPr>
        <p:txBody>
          <a:bodyPr/>
          <a:lstStyle/>
          <a:p>
            <a:r>
              <a:rPr lang="en-CA" dirty="0"/>
              <a:t>The Electronic Poetry Conference, Kingston U, London, 2013</a:t>
            </a:r>
          </a:p>
          <a:p>
            <a:r>
              <a:rPr lang="en-CA" dirty="0"/>
              <a:t>Re-performance and re-enactment involving re/dis-placement  &amp; remediation that </a:t>
            </a:r>
            <a:r>
              <a:rPr lang="en-CA" i="1" dirty="0">
                <a:solidFill>
                  <a:srgbClr val="FF0000"/>
                </a:solidFill>
              </a:rPr>
              <a:t>translates</a:t>
            </a:r>
            <a:r>
              <a:rPr lang="en-CA" dirty="0"/>
              <a:t> the graph poem as a processual corpus into postdigital negotiations, alternations, and con-fusion(s) between real and documented, between the artificially (and therefore mediated) “unmediated” and successive layers/stages of gradated and hybridized inter(-and-re)-mediation. </a:t>
            </a:r>
            <a:r>
              <a:rPr lang="en-CA" dirty="0" smtClean="0">
                <a:hlinkClick r:id="rId3"/>
              </a:rPr>
              <a:t>https</a:t>
            </a:r>
            <a:r>
              <a:rPr lang="en-CA" dirty="0">
                <a:hlinkClick r:id="rId3"/>
              </a:rPr>
              <a:t>://</a:t>
            </a:r>
            <a:r>
              <a:rPr lang="en-CA" dirty="0" smtClean="0">
                <a:hlinkClick r:id="rId3"/>
              </a:rPr>
              <a:t>www.youtube.com/watch?v=NJ2G_4OmJ_c</a:t>
            </a:r>
            <a:r>
              <a:rPr lang="en-CA" dirty="0" smtClean="0"/>
              <a:t> </a:t>
            </a:r>
            <a:endParaRPr lang="en-CA" dirty="0"/>
          </a:p>
          <a:p>
            <a:endParaRPr lang="en-CA" dirty="0"/>
          </a:p>
        </p:txBody>
      </p:sp>
      <p:pic>
        <p:nvPicPr>
          <p:cNvPr id="4" name="NJ2G_4OmJ_c"/>
          <p:cNvPicPr>
            <a:picLocks noRot="1" noChangeAspect="1"/>
          </p:cNvPicPr>
          <p:nvPr>
            <a:videoFile r:link="rId1"/>
          </p:nvPr>
        </p:nvPicPr>
        <p:blipFill>
          <a:blip r:embed="rId4"/>
          <a:stretch>
            <a:fillRect/>
          </a:stretch>
        </p:blipFill>
        <p:spPr>
          <a:xfrm>
            <a:off x="1068597" y="4308893"/>
            <a:ext cx="4853797" cy="2454216"/>
          </a:xfrm>
          <a:prstGeom prst="rect">
            <a:avLst/>
          </a:prstGeom>
        </p:spPr>
      </p:pic>
    </p:spTree>
    <p:extLst>
      <p:ext uri="{BB962C8B-B14F-4D97-AF65-F5344CB8AC3E}">
        <p14:creationId xmlns:p14="http://schemas.microsoft.com/office/powerpoint/2010/main" val="2841489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fontScale="90000"/>
          </a:bodyPr>
          <a:lstStyle/>
          <a:p>
            <a:r>
              <a:rPr lang="en-CA" dirty="0"/>
              <a:t>CROWD (</a:t>
            </a:r>
            <a:r>
              <a:rPr lang="en-CA" dirty="0" err="1">
                <a:solidFill>
                  <a:srgbClr val="FF0000"/>
                </a:solidFill>
              </a:rPr>
              <a:t>CR</a:t>
            </a:r>
            <a:r>
              <a:rPr lang="en-CA" dirty="0" err="1"/>
              <a:t>eating</a:t>
            </a:r>
            <a:r>
              <a:rPr lang="en-CA" dirty="0"/>
              <a:t> </a:t>
            </a:r>
            <a:r>
              <a:rPr lang="en-CA" dirty="0">
                <a:solidFill>
                  <a:srgbClr val="FF0000"/>
                </a:solidFill>
              </a:rPr>
              <a:t>O</a:t>
            </a:r>
            <a:r>
              <a:rPr lang="en-CA" dirty="0"/>
              <a:t>ther </a:t>
            </a:r>
            <a:r>
              <a:rPr lang="en-CA" dirty="0">
                <a:solidFill>
                  <a:srgbClr val="FF0000"/>
                </a:solidFill>
              </a:rPr>
              <a:t>W</a:t>
            </a:r>
            <a:r>
              <a:rPr lang="en-CA" dirty="0"/>
              <a:t>ays of </a:t>
            </a:r>
            <a:r>
              <a:rPr lang="en-CA" dirty="0">
                <a:solidFill>
                  <a:srgbClr val="FF0000"/>
                </a:solidFill>
              </a:rPr>
              <a:t>D</a:t>
            </a:r>
            <a:r>
              <a:rPr lang="en-CA" dirty="0"/>
              <a:t>issemination) Omnibus Literary Tour </a:t>
            </a:r>
            <a:r>
              <a:rPr lang="en-CA" sz="2800" dirty="0"/>
              <a:t>(2016</a:t>
            </a:r>
            <a:r>
              <a:rPr lang="en-CA" sz="2800" dirty="0" smtClean="0"/>
              <a:t>) </a:t>
            </a:r>
            <a:r>
              <a:rPr lang="en-CA" sz="2800" dirty="0">
                <a:hlinkClick r:id="rId2"/>
              </a:rPr>
              <a:t>http://crowdlitbus.eu/#/</a:t>
            </a:r>
            <a:r>
              <a:rPr lang="en-CA" sz="2800" dirty="0" smtClean="0">
                <a:hlinkClick r:id="rId2"/>
              </a:rPr>
              <a:t>start</a:t>
            </a:r>
            <a:r>
              <a:rPr lang="en-CA" sz="2800" dirty="0" smtClean="0"/>
              <a:t>  </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4705" y="1406525"/>
            <a:ext cx="9902590" cy="4770438"/>
          </a:xfrm>
        </p:spPr>
      </p:pic>
    </p:spTree>
    <p:extLst>
      <p:ext uri="{BB962C8B-B14F-4D97-AF65-F5344CB8AC3E}">
        <p14:creationId xmlns:p14="http://schemas.microsoft.com/office/powerpoint/2010/main" val="206109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1200"/>
          </a:xfrm>
        </p:spPr>
        <p:txBody>
          <a:bodyPr>
            <a:normAutofit fontScale="90000"/>
          </a:bodyPr>
          <a:lstStyle/>
          <a:p>
            <a:r>
              <a:rPr lang="en-CA" dirty="0"/>
              <a:t>CROWD </a:t>
            </a:r>
            <a:r>
              <a:rPr lang="en-CA" dirty="0">
                <a:hlinkClick r:id="rId2"/>
              </a:rPr>
              <a:t>http://crowd-literature.eu/one-is-a-crowd-margento/</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1666" y="1466641"/>
            <a:ext cx="9520531" cy="4727575"/>
          </a:xfrm>
        </p:spPr>
      </p:pic>
    </p:spTree>
    <p:extLst>
      <p:ext uri="{BB962C8B-B14F-4D97-AF65-F5344CB8AC3E}">
        <p14:creationId xmlns:p14="http://schemas.microsoft.com/office/powerpoint/2010/main" val="15036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4935"/>
          </a:xfrm>
        </p:spPr>
        <p:txBody>
          <a:bodyPr/>
          <a:lstStyle/>
          <a:p>
            <a:r>
              <a:rPr lang="ro-RO" dirty="0" smtClean="0"/>
              <a:t>A Bit of Fortunetelling</a:t>
            </a:r>
            <a:endParaRPr lang="en-CA" dirty="0"/>
          </a:p>
        </p:txBody>
      </p:sp>
      <p:sp>
        <p:nvSpPr>
          <p:cNvPr id="3" name="Content Placeholder 2"/>
          <p:cNvSpPr>
            <a:spLocks noGrp="1"/>
          </p:cNvSpPr>
          <p:nvPr>
            <p:ph idx="1"/>
          </p:nvPr>
        </p:nvSpPr>
        <p:spPr>
          <a:xfrm>
            <a:off x="838200" y="1268083"/>
            <a:ext cx="10515600" cy="4908880"/>
          </a:xfrm>
        </p:spPr>
        <p:txBody>
          <a:bodyPr>
            <a:normAutofit/>
          </a:bodyPr>
          <a:lstStyle/>
          <a:p>
            <a:r>
              <a:rPr lang="en-CA" dirty="0" smtClean="0"/>
              <a:t>Start with a digression… (</a:t>
            </a:r>
            <a:r>
              <a:rPr lang="en-CA" i="1" dirty="0" err="1" smtClean="0"/>
              <a:t>digressus</a:t>
            </a:r>
            <a:r>
              <a:rPr lang="en-CA" i="1" dirty="0" smtClean="0"/>
              <a:t>,</a:t>
            </a:r>
            <a:r>
              <a:rPr lang="en-CA" dirty="0" smtClean="0"/>
              <a:t> past </a:t>
            </a:r>
            <a:r>
              <a:rPr lang="en-CA" dirty="0"/>
              <a:t>participle of </a:t>
            </a:r>
            <a:r>
              <a:rPr lang="en-CA" i="1" dirty="0" err="1"/>
              <a:t>digredi</a:t>
            </a:r>
            <a:r>
              <a:rPr lang="en-CA" dirty="0"/>
              <a:t> "to go aside, </a:t>
            </a:r>
            <a:r>
              <a:rPr lang="en-CA" dirty="0" smtClean="0"/>
              <a:t>depart“)… Andre Breton: “Detour par essence…”</a:t>
            </a:r>
          </a:p>
          <a:p>
            <a:r>
              <a:rPr lang="en-CA" i="1" dirty="0" smtClean="0"/>
              <a:t>Co</a:t>
            </a:r>
            <a:r>
              <a:rPr lang="en-CA" dirty="0" smtClean="0"/>
              <a:t>-in</a:t>
            </a:r>
            <a:r>
              <a:rPr lang="en-CA" i="1" dirty="0" smtClean="0"/>
              <a:t>cid</a:t>
            </a:r>
            <a:r>
              <a:rPr lang="en-CA" dirty="0" smtClean="0"/>
              <a:t>ence or ac-</a:t>
            </a:r>
            <a:r>
              <a:rPr lang="en-CA" i="1" dirty="0" err="1" smtClean="0"/>
              <a:t>cid</a:t>
            </a:r>
            <a:r>
              <a:rPr lang="en-CA" dirty="0" err="1" smtClean="0"/>
              <a:t>ent</a:t>
            </a:r>
            <a:r>
              <a:rPr lang="en-CA" dirty="0" smtClean="0"/>
              <a:t>; </a:t>
            </a:r>
            <a:r>
              <a:rPr lang="en-CA" i="1" dirty="0"/>
              <a:t>-</a:t>
            </a:r>
            <a:r>
              <a:rPr lang="en-CA" i="1" dirty="0" err="1"/>
              <a:t>cidere</a:t>
            </a:r>
            <a:r>
              <a:rPr lang="en-CA" dirty="0"/>
              <a:t>, comb. form of </a:t>
            </a:r>
            <a:r>
              <a:rPr lang="en-CA" i="1" dirty="0" err="1"/>
              <a:t>cadere</a:t>
            </a:r>
            <a:r>
              <a:rPr lang="en-CA" dirty="0"/>
              <a:t> "to </a:t>
            </a:r>
            <a:r>
              <a:rPr lang="en-CA" dirty="0" smtClean="0"/>
              <a:t>fall“… in Romanian: </a:t>
            </a:r>
            <a:r>
              <a:rPr lang="ro-RO" i="1" dirty="0" smtClean="0"/>
              <a:t>cădere</a:t>
            </a:r>
            <a:r>
              <a:rPr lang="fr-CA" i="1" dirty="0" smtClean="0"/>
              <a:t>;</a:t>
            </a:r>
            <a:r>
              <a:rPr lang="fr-CA" dirty="0" smtClean="0"/>
              <a:t> for </a:t>
            </a:r>
            <a:r>
              <a:rPr lang="fr-CA" i="1" dirty="0" err="1" smtClean="0"/>
              <a:t>coincidence</a:t>
            </a:r>
            <a:r>
              <a:rPr lang="fr-CA" dirty="0"/>
              <a:t> </a:t>
            </a:r>
            <a:r>
              <a:rPr lang="fr-CA" dirty="0" err="1" smtClean="0"/>
              <a:t>we</a:t>
            </a:r>
            <a:r>
              <a:rPr lang="fr-CA" dirty="0" smtClean="0"/>
              <a:t> have </a:t>
            </a:r>
            <a:r>
              <a:rPr lang="fr-CA" dirty="0" err="1" smtClean="0"/>
              <a:t>both</a:t>
            </a:r>
            <a:r>
              <a:rPr lang="fr-CA" dirty="0" smtClean="0"/>
              <a:t> </a:t>
            </a:r>
            <a:r>
              <a:rPr lang="fr-CA" i="1" dirty="0" err="1" smtClean="0"/>
              <a:t>coinciden</a:t>
            </a:r>
            <a:r>
              <a:rPr lang="ro-RO" i="1" dirty="0" smtClean="0"/>
              <a:t>ță</a:t>
            </a:r>
            <a:r>
              <a:rPr lang="ro-RO" dirty="0" smtClean="0"/>
              <a:t> and </a:t>
            </a:r>
            <a:r>
              <a:rPr lang="ro-RO" i="1" dirty="0" smtClean="0"/>
              <a:t>întâmplare;</a:t>
            </a:r>
            <a:r>
              <a:rPr lang="ro-RO" dirty="0" smtClean="0"/>
              <a:t> what is the difference?</a:t>
            </a:r>
          </a:p>
          <a:p>
            <a:r>
              <a:rPr lang="ro-RO" dirty="0" smtClean="0"/>
              <a:t>În-</a:t>
            </a:r>
            <a:r>
              <a:rPr lang="ro-RO" i="1" dirty="0" smtClean="0"/>
              <a:t>tâmpl</a:t>
            </a:r>
            <a:r>
              <a:rPr lang="ro-RO" dirty="0" smtClean="0"/>
              <a:t>-are; in</a:t>
            </a:r>
            <a:r>
              <a:rPr lang="ro-RO" i="1" dirty="0" smtClean="0"/>
              <a:t>templ</a:t>
            </a:r>
            <a:r>
              <a:rPr lang="ro-RO" dirty="0" smtClean="0"/>
              <a:t>are; from </a:t>
            </a:r>
            <a:r>
              <a:rPr lang="en-CA" dirty="0" smtClean="0"/>
              <a:t>the ancient auspices</a:t>
            </a:r>
            <a:r>
              <a:rPr lang="en-CA" dirty="0"/>
              <a:t> </a:t>
            </a:r>
            <a:r>
              <a:rPr lang="en-CA" dirty="0" smtClean="0"/>
              <a:t>performed in temples by augurs; not ogres; nor augers!  </a:t>
            </a:r>
          </a:p>
          <a:p>
            <a:r>
              <a:rPr lang="en-CA" dirty="0" smtClean="0"/>
              <a:t>Auspice: observation </a:t>
            </a:r>
            <a:r>
              <a:rPr lang="en-CA" dirty="0"/>
              <a:t>by an </a:t>
            </a:r>
            <a:r>
              <a:rPr lang="en-CA" dirty="0">
                <a:hlinkClick r:id="rId2"/>
              </a:rPr>
              <a:t>augur</a:t>
            </a:r>
            <a:r>
              <a:rPr lang="en-CA" dirty="0"/>
              <a:t> especially of the flight and feeding of birds to discover </a:t>
            </a:r>
            <a:r>
              <a:rPr lang="en-CA" dirty="0" smtClean="0"/>
              <a:t>omens…</a:t>
            </a:r>
          </a:p>
          <a:p>
            <a:r>
              <a:rPr lang="en-CA" dirty="0" smtClean="0"/>
              <a:t>Augur:</a:t>
            </a:r>
            <a:r>
              <a:rPr lang="en-CA" b="1" i="1" dirty="0" smtClean="0"/>
              <a:t> </a:t>
            </a:r>
            <a:r>
              <a:rPr lang="en-CA" i="1" dirty="0" smtClean="0"/>
              <a:t>1</a:t>
            </a:r>
            <a:r>
              <a:rPr lang="en-CA" dirty="0"/>
              <a:t>:  an official </a:t>
            </a:r>
            <a:r>
              <a:rPr lang="en-CA" dirty="0">
                <a:hlinkClick r:id="rId3"/>
              </a:rPr>
              <a:t>diviner</a:t>
            </a:r>
            <a:r>
              <a:rPr lang="en-CA" dirty="0"/>
              <a:t> of ancient </a:t>
            </a:r>
            <a:r>
              <a:rPr lang="en-CA" dirty="0" smtClean="0"/>
              <a:t>Rome; </a:t>
            </a:r>
            <a:r>
              <a:rPr lang="en-CA" i="1" dirty="0" smtClean="0"/>
              <a:t>2</a:t>
            </a:r>
            <a:r>
              <a:rPr lang="en-CA" dirty="0"/>
              <a:t>:  one held to foretell events by omens</a:t>
            </a:r>
          </a:p>
          <a:p>
            <a:endParaRPr lang="en-CA" dirty="0"/>
          </a:p>
        </p:txBody>
      </p:sp>
    </p:spTree>
    <p:extLst>
      <p:ext uri="{BB962C8B-B14F-4D97-AF65-F5344CB8AC3E}">
        <p14:creationId xmlns:p14="http://schemas.microsoft.com/office/powerpoint/2010/main" val="332575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958"/>
          </a:xfrm>
        </p:spPr>
        <p:txBody>
          <a:bodyPr>
            <a:normAutofit fontScale="90000"/>
          </a:bodyPr>
          <a:lstStyle/>
          <a:p>
            <a:r>
              <a:rPr lang="en-CA" dirty="0" err="1"/>
              <a:t>Margento</a:t>
            </a:r>
            <a:r>
              <a:rPr lang="en-CA" dirty="0"/>
              <a:t> @ "</a:t>
            </a:r>
            <a:r>
              <a:rPr lang="en-CA" dirty="0" smtClean="0"/>
              <a:t>Text-World–World-Text“ in Graz </a:t>
            </a:r>
            <a:r>
              <a:rPr lang="en-CA" dirty="0"/>
              <a:t/>
            </a:r>
            <a:br>
              <a:rPr lang="en-CA" dirty="0"/>
            </a:br>
            <a:endParaRPr lang="en-CA" dirty="0"/>
          </a:p>
        </p:txBody>
      </p:sp>
      <p:sp>
        <p:nvSpPr>
          <p:cNvPr id="3" name="Content Placeholder 2"/>
          <p:cNvSpPr>
            <a:spLocks noGrp="1"/>
          </p:cNvSpPr>
          <p:nvPr>
            <p:ph idx="1"/>
          </p:nvPr>
        </p:nvSpPr>
        <p:spPr>
          <a:xfrm>
            <a:off x="838200" y="1268084"/>
            <a:ext cx="10515600" cy="4908879"/>
          </a:xfrm>
        </p:spPr>
        <p:txBody>
          <a:bodyPr>
            <a:normAutofit/>
          </a:bodyPr>
          <a:lstStyle/>
          <a:p>
            <a:r>
              <a:rPr lang="en-CA" sz="2400" dirty="0">
                <a:hlinkClick r:id="rId2"/>
              </a:rPr>
              <a:t>https://</a:t>
            </a:r>
            <a:r>
              <a:rPr lang="en-CA" sz="2400" dirty="0" smtClean="0">
                <a:hlinkClick r:id="rId2"/>
              </a:rPr>
              <a:t>www.youtube.com/watch?v=Bkdi6kGOkx0</a:t>
            </a:r>
            <a:r>
              <a:rPr lang="en-CA" sz="2400" dirty="0" smtClean="0"/>
              <a:t> </a:t>
            </a:r>
          </a:p>
          <a:p>
            <a:endParaRPr lang="en-CA"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19" y="1725283"/>
            <a:ext cx="10058400" cy="5055079"/>
          </a:xfrm>
          <a:prstGeom prst="rect">
            <a:avLst/>
          </a:prstGeom>
        </p:spPr>
      </p:pic>
    </p:spTree>
    <p:extLst>
      <p:ext uri="{BB962C8B-B14F-4D97-AF65-F5344CB8AC3E}">
        <p14:creationId xmlns:p14="http://schemas.microsoft.com/office/powerpoint/2010/main" val="378174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683"/>
          </a:xfrm>
        </p:spPr>
        <p:txBody>
          <a:bodyPr/>
          <a:lstStyle/>
          <a:p>
            <a:r>
              <a:rPr lang="en-CA" dirty="0" smtClean="0"/>
              <a:t>A Manifesto</a:t>
            </a:r>
            <a:endParaRPr lang="en-CA" dirty="0"/>
          </a:p>
        </p:txBody>
      </p:sp>
      <p:sp>
        <p:nvSpPr>
          <p:cNvPr id="3" name="Content Placeholder 2"/>
          <p:cNvSpPr>
            <a:spLocks noGrp="1"/>
          </p:cNvSpPr>
          <p:nvPr>
            <p:ph idx="1"/>
          </p:nvPr>
        </p:nvSpPr>
        <p:spPr>
          <a:xfrm>
            <a:off x="838200" y="1406106"/>
            <a:ext cx="10515600" cy="4770857"/>
          </a:xfrm>
        </p:spPr>
        <p:txBody>
          <a:bodyPr>
            <a:normAutofit/>
          </a:bodyPr>
          <a:lstStyle/>
          <a:p>
            <a:r>
              <a:rPr lang="en-CA" sz="2000" dirty="0">
                <a:hlinkClick r:id="rId2"/>
              </a:rPr>
              <a:t>http://</a:t>
            </a:r>
            <a:r>
              <a:rPr lang="en-CA" sz="2000" dirty="0" smtClean="0">
                <a:hlinkClick r:id="rId2"/>
              </a:rPr>
              <a:t>artsites.uottawa.ca/margento/2016/09/07/the-graph-poem-a-manifesto/</a:t>
            </a:r>
            <a:r>
              <a:rPr lang="en-CA" sz="2000" dirty="0" smtClean="0"/>
              <a:t> </a:t>
            </a:r>
          </a:p>
          <a:p>
            <a:endParaRPr lang="en-CA"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8800"/>
            <a:ext cx="10058400" cy="4960189"/>
          </a:xfrm>
          <a:prstGeom prst="rect">
            <a:avLst/>
          </a:prstGeom>
        </p:spPr>
      </p:pic>
    </p:spTree>
    <p:extLst>
      <p:ext uri="{BB962C8B-B14F-4D97-AF65-F5344CB8AC3E}">
        <p14:creationId xmlns:p14="http://schemas.microsoft.com/office/powerpoint/2010/main" val="545299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5924"/>
          </a:xfrm>
        </p:spPr>
        <p:txBody>
          <a:bodyPr/>
          <a:lstStyle/>
          <a:p>
            <a:endParaRPr lang="en-CA" dirty="0"/>
          </a:p>
        </p:txBody>
      </p:sp>
      <p:sp>
        <p:nvSpPr>
          <p:cNvPr id="3" name="Content Placeholder 2"/>
          <p:cNvSpPr>
            <a:spLocks noGrp="1"/>
          </p:cNvSpPr>
          <p:nvPr>
            <p:ph idx="1"/>
          </p:nvPr>
        </p:nvSpPr>
        <p:spPr>
          <a:xfrm>
            <a:off x="838200" y="1466491"/>
            <a:ext cx="10515600" cy="4710472"/>
          </a:xfrm>
        </p:spPr>
        <p:txBody>
          <a:bodyPr/>
          <a:lstStyle/>
          <a:p>
            <a:r>
              <a:rPr lang="en-CA" dirty="0" smtClean="0"/>
              <a:t>Thank you! </a:t>
            </a:r>
            <a:r>
              <a:rPr lang="en-CA" dirty="0" smtClean="0">
                <a:sym typeface="Wingdings" panose="05000000000000000000" pitchFamily="2" charset="2"/>
              </a:rPr>
              <a:t></a:t>
            </a:r>
          </a:p>
          <a:p>
            <a:r>
              <a:rPr lang="en-CA" dirty="0" smtClean="0">
                <a:sym typeface="Wingdings" panose="05000000000000000000" pitchFamily="2" charset="2"/>
              </a:rPr>
              <a:t>Questions?</a:t>
            </a:r>
          </a:p>
          <a:p>
            <a:r>
              <a:rPr lang="en-CA" dirty="0">
                <a:hlinkClick r:id="rId2"/>
              </a:rPr>
              <a:t>http://artsites.uottawa.ca/margento/en</a:t>
            </a:r>
            <a:r>
              <a:rPr lang="en-CA" dirty="0" smtClean="0">
                <a:hlinkClick r:id="rId2"/>
              </a:rPr>
              <a:t>/</a:t>
            </a:r>
            <a:r>
              <a:rPr lang="en-CA" dirty="0" smtClean="0"/>
              <a:t> </a:t>
            </a:r>
            <a:endParaRPr lang="en-CA" dirty="0"/>
          </a:p>
        </p:txBody>
      </p:sp>
    </p:spTree>
    <p:extLst>
      <p:ext uri="{BB962C8B-B14F-4D97-AF65-F5344CB8AC3E}">
        <p14:creationId xmlns:p14="http://schemas.microsoft.com/office/powerpoint/2010/main" val="70673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464"/>
          </a:xfrm>
        </p:spPr>
        <p:txBody>
          <a:bodyPr/>
          <a:lstStyle/>
          <a:p>
            <a:r>
              <a:rPr lang="ro-RO" dirty="0" smtClean="0"/>
              <a:t>A Bit of Fortunetelling</a:t>
            </a:r>
            <a:r>
              <a:rPr lang="en-CA" dirty="0" smtClean="0"/>
              <a:t> and… Translation </a:t>
            </a:r>
            <a:endParaRPr lang="en-CA" dirty="0"/>
          </a:p>
        </p:txBody>
      </p:sp>
      <p:sp>
        <p:nvSpPr>
          <p:cNvPr id="3" name="Content Placeholder 2"/>
          <p:cNvSpPr>
            <a:spLocks noGrp="1"/>
          </p:cNvSpPr>
          <p:nvPr>
            <p:ph idx="1"/>
          </p:nvPr>
        </p:nvSpPr>
        <p:spPr>
          <a:xfrm>
            <a:off x="838200" y="1518249"/>
            <a:ext cx="10515600" cy="4658714"/>
          </a:xfrm>
        </p:spPr>
        <p:txBody>
          <a:bodyPr>
            <a:normAutofit lnSpcReduction="10000"/>
          </a:bodyPr>
          <a:lstStyle/>
          <a:p>
            <a:r>
              <a:rPr lang="en-CA" dirty="0" smtClean="0"/>
              <a:t>The augur translates what (s)he sees into predictions; </a:t>
            </a:r>
            <a:r>
              <a:rPr lang="ro-RO" dirty="0" smtClean="0"/>
              <a:t>(</a:t>
            </a:r>
            <a:r>
              <a:rPr lang="en-CA" dirty="0" smtClean="0"/>
              <a:t>s</a:t>
            </a:r>
            <a:r>
              <a:rPr lang="ro-RO" dirty="0" smtClean="0"/>
              <a:t>)</a:t>
            </a:r>
            <a:r>
              <a:rPr lang="en-CA" dirty="0" smtClean="0"/>
              <a:t>he reads omens and foretells the future.</a:t>
            </a:r>
          </a:p>
          <a:p>
            <a:r>
              <a:rPr lang="en-CA" i="1" dirty="0" smtClean="0"/>
              <a:t>Aug</a:t>
            </a:r>
            <a:r>
              <a:rPr lang="en-CA" dirty="0" smtClean="0"/>
              <a:t>ur is related to </a:t>
            </a:r>
            <a:r>
              <a:rPr lang="en-CA" i="1" dirty="0" smtClean="0"/>
              <a:t>augmentation</a:t>
            </a:r>
            <a:r>
              <a:rPr lang="en-CA" dirty="0" smtClean="0"/>
              <a:t>; may bring about an increase in crops; an increase in texts? Is there an </a:t>
            </a:r>
            <a:r>
              <a:rPr lang="en-CA" i="1" dirty="0" err="1" smtClean="0"/>
              <a:t>agri</a:t>
            </a:r>
            <a:r>
              <a:rPr lang="en-CA" dirty="0" smtClean="0"/>
              <a:t>-culture of translation?</a:t>
            </a:r>
          </a:p>
          <a:p>
            <a:r>
              <a:rPr lang="en-CA" dirty="0" smtClean="0"/>
              <a:t>Au</a:t>
            </a:r>
            <a:r>
              <a:rPr lang="en-CA" i="1" dirty="0" smtClean="0"/>
              <a:t>gur</a:t>
            </a:r>
            <a:r>
              <a:rPr lang="en-CA" dirty="0" smtClean="0"/>
              <a:t> also related to </a:t>
            </a:r>
            <a:r>
              <a:rPr lang="en-CA" i="1" dirty="0" err="1" smtClean="0"/>
              <a:t>garrire</a:t>
            </a:r>
            <a:r>
              <a:rPr lang="en-CA" i="1" dirty="0" smtClean="0"/>
              <a:t>,</a:t>
            </a:r>
            <a:r>
              <a:rPr lang="en-CA" dirty="0" smtClean="0"/>
              <a:t> to talk [&gt;</a:t>
            </a:r>
            <a:r>
              <a:rPr lang="en-CA" dirty="0" err="1" smtClean="0"/>
              <a:t>En</a:t>
            </a:r>
            <a:r>
              <a:rPr lang="en-CA" dirty="0" smtClean="0"/>
              <a:t>. garrulous]; in Romanian, </a:t>
            </a:r>
            <a:r>
              <a:rPr lang="en-CA" i="1" dirty="0" err="1" smtClean="0"/>
              <a:t>gur</a:t>
            </a:r>
            <a:r>
              <a:rPr lang="ro-RO" i="1" dirty="0" smtClean="0"/>
              <a:t>ă,</a:t>
            </a:r>
            <a:r>
              <a:rPr lang="ro-RO" dirty="0" smtClean="0"/>
              <a:t> mouth</a:t>
            </a:r>
            <a:r>
              <a:rPr lang="en-CA" dirty="0" smtClean="0"/>
              <a:t>;</a:t>
            </a:r>
          </a:p>
          <a:p>
            <a:r>
              <a:rPr lang="en-CA" dirty="0" smtClean="0"/>
              <a:t>Is the translator an augur?  The geometric meaning of translation; the </a:t>
            </a:r>
            <a:r>
              <a:rPr lang="en-CA" i="1" dirty="0" smtClean="0"/>
              <a:t>geo</a:t>
            </a:r>
            <a:r>
              <a:rPr lang="en-CA" dirty="0" smtClean="0"/>
              <a:t>-</a:t>
            </a:r>
            <a:r>
              <a:rPr lang="en-CA" dirty="0" err="1" smtClean="0"/>
              <a:t>metry</a:t>
            </a:r>
            <a:r>
              <a:rPr lang="en-CA" dirty="0" smtClean="0"/>
              <a:t> of birds’ flight in a temple; in a template; hence,</a:t>
            </a:r>
          </a:p>
          <a:p>
            <a:r>
              <a:rPr lang="en-CA" dirty="0" smtClean="0"/>
              <a:t>The discourse on transport within a template performing augmentation and prediction (an [in]augural definition of translation; auspicious too?…)</a:t>
            </a:r>
            <a:endParaRPr lang="en-CA" dirty="0"/>
          </a:p>
        </p:txBody>
      </p:sp>
    </p:spTree>
    <p:extLst>
      <p:ext uri="{BB962C8B-B14F-4D97-AF65-F5344CB8AC3E}">
        <p14:creationId xmlns:p14="http://schemas.microsoft.com/office/powerpoint/2010/main" val="125176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211"/>
          </a:xfrm>
        </p:spPr>
        <p:txBody>
          <a:bodyPr/>
          <a:lstStyle/>
          <a:p>
            <a:r>
              <a:rPr lang="en-CA" dirty="0" smtClean="0"/>
              <a:t>Words not as Building Blocks, but…</a:t>
            </a:r>
            <a:endParaRPr lang="en-CA" dirty="0"/>
          </a:p>
        </p:txBody>
      </p:sp>
      <p:sp>
        <p:nvSpPr>
          <p:cNvPr id="3" name="Content Placeholder 2"/>
          <p:cNvSpPr>
            <a:spLocks noGrp="1"/>
          </p:cNvSpPr>
          <p:nvPr>
            <p:ph idx="1"/>
          </p:nvPr>
        </p:nvSpPr>
        <p:spPr>
          <a:xfrm>
            <a:off x="838200" y="1475117"/>
            <a:ext cx="10515600" cy="4701846"/>
          </a:xfrm>
        </p:spPr>
        <p:txBody>
          <a:bodyPr>
            <a:normAutofit lnSpcReduction="10000"/>
          </a:bodyPr>
          <a:lstStyle/>
          <a:p>
            <a:r>
              <a:rPr lang="en-CA" dirty="0" smtClean="0"/>
              <a:t>Transport means metaphor; so is poetry related to translation?  Poetry is translation. “</a:t>
            </a:r>
            <a:r>
              <a:rPr lang="en-CA" dirty="0"/>
              <a:t>Poetry, thy name is infinity by </a:t>
            </a:r>
            <a:r>
              <a:rPr lang="en-CA" dirty="0" smtClean="0"/>
              <a:t>translation” (</a:t>
            </a:r>
            <a:r>
              <a:rPr lang="en-CA" i="1" dirty="0" smtClean="0"/>
              <a:t>PI</a:t>
            </a:r>
            <a:r>
              <a:rPr lang="en-CA" dirty="0" smtClean="0"/>
              <a:t>, </a:t>
            </a:r>
            <a:r>
              <a:rPr lang="en-CA" dirty="0" smtClean="0">
                <a:hlinkClick r:id="rId2"/>
              </a:rPr>
              <a:t>https://pionline.wordpress.com/2010/03/01/guest-writers-series-5-chris-tanasescu/</a:t>
            </a:r>
            <a:r>
              <a:rPr lang="en-CA" dirty="0" smtClean="0"/>
              <a:t>) </a:t>
            </a:r>
          </a:p>
          <a:p>
            <a:r>
              <a:rPr lang="en-CA" dirty="0" smtClean="0"/>
              <a:t>Translation of emotions and thoughts into words?  [Yuck!!! </a:t>
            </a:r>
            <a:r>
              <a:rPr lang="en-CA" dirty="0" smtClean="0">
                <a:sym typeface="Wingdings" panose="05000000000000000000" pitchFamily="2" charset="2"/>
              </a:rPr>
              <a:t></a:t>
            </a:r>
            <a:r>
              <a:rPr lang="en-CA" dirty="0" smtClean="0"/>
              <a:t>]</a:t>
            </a:r>
          </a:p>
          <a:p>
            <a:r>
              <a:rPr lang="en-CA" dirty="0" smtClean="0"/>
              <a:t>Emotions, meaning[s], are not a given, no datum/a, they are expressed as impressed; </a:t>
            </a:r>
          </a:p>
          <a:p>
            <a:r>
              <a:rPr lang="en-CA" dirty="0" smtClean="0"/>
              <a:t>Words are not building blocks; but yielding stocks…</a:t>
            </a:r>
          </a:p>
          <a:p>
            <a:r>
              <a:rPr lang="en-CA" dirty="0" smtClean="0"/>
              <a:t>Stock as in stock phrase…; (not laughing stock but livestock </a:t>
            </a:r>
            <a:r>
              <a:rPr lang="en-CA" dirty="0" smtClean="0">
                <a:sym typeface="Wingdings" panose="05000000000000000000" pitchFamily="2" charset="2"/>
              </a:rPr>
              <a:t>;</a:t>
            </a:r>
            <a:r>
              <a:rPr lang="en-CA" dirty="0" smtClean="0"/>
              <a:t>) also </a:t>
            </a:r>
            <a:r>
              <a:rPr lang="en-CA" dirty="0"/>
              <a:t>stocks as in stock market assets or shares at the stock </a:t>
            </a:r>
            <a:r>
              <a:rPr lang="en-CA" dirty="0" smtClean="0"/>
              <a:t>exchange; but perhaps most intriguingly as in…</a:t>
            </a:r>
            <a:r>
              <a:rPr lang="en-CA" dirty="0"/>
              <a:t> </a:t>
            </a:r>
            <a:r>
              <a:rPr lang="en-CA" dirty="0" smtClean="0"/>
              <a:t> </a:t>
            </a:r>
            <a:endParaRPr lang="en-CA" dirty="0"/>
          </a:p>
        </p:txBody>
      </p:sp>
    </p:spTree>
    <p:extLst>
      <p:ext uri="{BB962C8B-B14F-4D97-AF65-F5344CB8AC3E}">
        <p14:creationId xmlns:p14="http://schemas.microsoft.com/office/powerpoint/2010/main" val="11932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0596"/>
          </a:xfrm>
        </p:spPr>
        <p:txBody>
          <a:bodyPr/>
          <a:lstStyle/>
          <a:p>
            <a:r>
              <a:rPr lang="en-CA" dirty="0" smtClean="0"/>
              <a:t>… Yielding Stocks</a:t>
            </a:r>
            <a:endParaRPr lang="en-CA" dirty="0"/>
          </a:p>
        </p:txBody>
      </p:sp>
      <p:sp>
        <p:nvSpPr>
          <p:cNvPr id="3" name="Content Placeholder 2"/>
          <p:cNvSpPr>
            <a:spLocks noGrp="1"/>
          </p:cNvSpPr>
          <p:nvPr>
            <p:ph idx="1"/>
          </p:nvPr>
        </p:nvSpPr>
        <p:spPr>
          <a:xfrm>
            <a:off x="838200" y="1345722"/>
            <a:ext cx="10515600" cy="4831241"/>
          </a:xfrm>
        </p:spPr>
        <p:txBody>
          <a:bodyPr/>
          <a:lstStyle/>
          <a:p>
            <a:r>
              <a:rPr lang="en-CA" dirty="0"/>
              <a:t>stocks as in the former instrument of </a:t>
            </a:r>
            <a:r>
              <a:rPr lang="en-CA" dirty="0" smtClean="0"/>
              <a:t>punishment…</a:t>
            </a:r>
          </a:p>
          <a:p>
            <a:r>
              <a:rPr lang="en-CA" sz="1400" dirty="0" smtClean="0">
                <a:hlinkClick r:id="rId2"/>
              </a:rPr>
              <a:t>http://nfs.sparknotes.com/lear/page_110.html</a:t>
            </a:r>
            <a:r>
              <a:rPr lang="en-CA" sz="1400" dirty="0" smtClean="0"/>
              <a:t> </a:t>
            </a:r>
          </a:p>
          <a:p>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11" y="2182483"/>
            <a:ext cx="10058400" cy="4390845"/>
          </a:xfrm>
          <a:prstGeom prst="rect">
            <a:avLst/>
          </a:prstGeom>
        </p:spPr>
      </p:pic>
    </p:spTree>
    <p:extLst>
      <p:ext uri="{BB962C8B-B14F-4D97-AF65-F5344CB8AC3E}">
        <p14:creationId xmlns:p14="http://schemas.microsoft.com/office/powerpoint/2010/main" val="139114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en-CA" dirty="0"/>
          </a:p>
        </p:txBody>
      </p:sp>
      <p:sp>
        <p:nvSpPr>
          <p:cNvPr id="3" name="Content Placeholder 2"/>
          <p:cNvSpPr>
            <a:spLocks noGrp="1"/>
          </p:cNvSpPr>
          <p:nvPr>
            <p:ph idx="1"/>
          </p:nvPr>
        </p:nvSpPr>
        <p:spPr>
          <a:xfrm>
            <a:off x="838200" y="672860"/>
            <a:ext cx="10515600" cy="5504103"/>
          </a:xfrm>
        </p:spPr>
        <p:txBody>
          <a:bodyPr/>
          <a:lstStyle/>
          <a:p>
            <a:r>
              <a:rPr lang="en-CA" dirty="0" smtClean="0"/>
              <a:t>Translation within the same language; translation within the same text… </a:t>
            </a:r>
            <a:r>
              <a:rPr lang="en-CA" sz="1600" dirty="0" smtClean="0">
                <a:hlinkClick r:id="rId2"/>
              </a:rPr>
              <a:t>http://plumepoetry.com/2017/05/featured-selection-romanian-poets/</a:t>
            </a:r>
            <a:endParaRPr lang="en-CA" sz="1600" dirty="0" smtClean="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25283"/>
            <a:ext cx="10058400" cy="4968815"/>
          </a:xfrm>
          <a:prstGeom prst="rect">
            <a:avLst/>
          </a:prstGeom>
        </p:spPr>
      </p:pic>
    </p:spTree>
    <p:extLst>
      <p:ext uri="{BB962C8B-B14F-4D97-AF65-F5344CB8AC3E}">
        <p14:creationId xmlns:p14="http://schemas.microsoft.com/office/powerpoint/2010/main" val="220558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p>
            <a:r>
              <a:rPr lang="en-CA" dirty="0" smtClean="0"/>
              <a:t>All Poetry Is Translation and Multilingual Writing</a:t>
            </a:r>
            <a:endParaRPr lang="en-CA" dirty="0"/>
          </a:p>
        </p:txBody>
      </p:sp>
      <p:sp>
        <p:nvSpPr>
          <p:cNvPr id="3" name="Content Placeholder 2"/>
          <p:cNvSpPr>
            <a:spLocks noGrp="1"/>
          </p:cNvSpPr>
          <p:nvPr>
            <p:ph idx="1"/>
          </p:nvPr>
        </p:nvSpPr>
        <p:spPr>
          <a:xfrm>
            <a:off x="838200" y="1233577"/>
            <a:ext cx="10515600" cy="4943386"/>
          </a:xfrm>
        </p:spPr>
        <p:txBody>
          <a:bodyPr/>
          <a:lstStyle/>
          <a:p>
            <a:r>
              <a:rPr lang="en-CA" dirty="0" smtClean="0"/>
              <a:t>There’s </a:t>
            </a:r>
            <a:r>
              <a:rPr lang="en-CA" dirty="0"/>
              <a:t>no </a:t>
            </a:r>
            <a:r>
              <a:rPr lang="en-CA" dirty="0" smtClean="0"/>
              <a:t>original; all languages are multilingual; </a:t>
            </a:r>
            <a:r>
              <a:rPr lang="en-CA" dirty="0"/>
              <a:t>there's nothing that </a:t>
            </a:r>
            <a:r>
              <a:rPr lang="en-CA" dirty="0" smtClean="0"/>
              <a:t>hasn't </a:t>
            </a:r>
            <a:r>
              <a:rPr lang="en-CA" dirty="0"/>
              <a:t>been translated, mediated</a:t>
            </a:r>
            <a:r>
              <a:rPr lang="en-CA" dirty="0" smtClean="0"/>
              <a:t>. </a:t>
            </a:r>
            <a:r>
              <a:rPr lang="en-CA" sz="1200" dirty="0" smtClean="0">
                <a:hlinkClick r:id="rId2"/>
              </a:rPr>
              <a:t>http://www.asymptotejournal.com/special-feature/serban-foarta-butterflycion/</a:t>
            </a:r>
            <a:r>
              <a:rPr lang="en-CA" sz="1200" dirty="0" smtClean="0"/>
              <a:t> </a:t>
            </a:r>
          </a:p>
          <a:p>
            <a:r>
              <a:rPr lang="en-CA" sz="2000" dirty="0" smtClean="0"/>
              <a:t>“Șerban </a:t>
            </a:r>
            <a:r>
              <a:rPr lang="en-CA" sz="2000" dirty="0"/>
              <a:t>Foarță’s ‘</a:t>
            </a:r>
            <a:r>
              <a:rPr lang="en-CA" sz="2000" dirty="0" err="1">
                <a:hlinkClick r:id="rId3"/>
              </a:rPr>
              <a:t>Papillonage</a:t>
            </a:r>
            <a:r>
              <a:rPr lang="en-CA" sz="2000" dirty="0"/>
              <a:t>’, the issue’s most ostentatiously multilingual piece. As well as being a poet (and essayist, translator, editor, and playwright…), Foarță is a renowned writer of song lyrics. His translator MARGENTO’s wonderfully exuberant rendition of the poem foregrounds that musicality, allowing us to hear the way the different languages twist and bend around one another, as well as drawing on his own experimentations with multimedia cross-</a:t>
            </a:r>
            <a:r>
              <a:rPr lang="en-CA" sz="2000" dirty="0" err="1"/>
              <a:t>artform</a:t>
            </a:r>
            <a:r>
              <a:rPr lang="en-CA" sz="2000" dirty="0"/>
              <a:t> performance</a:t>
            </a:r>
            <a:r>
              <a:rPr lang="en-CA" sz="2000" dirty="0" smtClean="0"/>
              <a:t>.” (Ellen Jones, Criticism Editor, Editor of the Multilingual Feature)</a:t>
            </a:r>
          </a:p>
          <a:p>
            <a:endParaRPr lang="en-CA" sz="1200" dirty="0" smtClean="0"/>
          </a:p>
          <a:p>
            <a:endParaRPr lang="en-CA"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028536"/>
            <a:ext cx="10058400" cy="2415396"/>
          </a:xfrm>
          <a:prstGeom prst="rect">
            <a:avLst/>
          </a:prstGeom>
        </p:spPr>
      </p:pic>
    </p:spTree>
    <p:extLst>
      <p:ext uri="{BB962C8B-B14F-4D97-AF65-F5344CB8AC3E}">
        <p14:creationId xmlns:p14="http://schemas.microsoft.com/office/powerpoint/2010/main" val="142512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694"/>
          </a:xfrm>
        </p:spPr>
        <p:txBody>
          <a:bodyPr/>
          <a:lstStyle/>
          <a:p>
            <a:r>
              <a:rPr lang="en-CA" dirty="0" smtClean="0"/>
              <a:t>Multiple and Manifold Multitudes</a:t>
            </a:r>
            <a:endParaRPr lang="en-CA" dirty="0"/>
          </a:p>
        </p:txBody>
      </p:sp>
      <p:sp>
        <p:nvSpPr>
          <p:cNvPr id="3" name="Content Placeholder 2"/>
          <p:cNvSpPr>
            <a:spLocks noGrp="1"/>
          </p:cNvSpPr>
          <p:nvPr>
            <p:ph idx="1"/>
          </p:nvPr>
        </p:nvSpPr>
        <p:spPr>
          <a:xfrm>
            <a:off x="838200" y="1388853"/>
            <a:ext cx="10515600" cy="4788110"/>
          </a:xfrm>
        </p:spPr>
        <p:txBody>
          <a:bodyPr/>
          <a:lstStyle/>
          <a:p>
            <a:r>
              <a:rPr lang="en-CA" dirty="0" err="1"/>
              <a:t>Waly</a:t>
            </a:r>
            <a:r>
              <a:rPr lang="en-CA" dirty="0"/>
              <a:t> </a:t>
            </a:r>
            <a:r>
              <a:rPr lang="en-CA" dirty="0" err="1" smtClean="0"/>
              <a:t>Salomão</a:t>
            </a:r>
            <a:r>
              <a:rPr lang="en-CA" dirty="0" smtClean="0"/>
              <a:t> “</a:t>
            </a:r>
            <a:r>
              <a:rPr lang="en-CA" dirty="0" err="1" smtClean="0"/>
              <a:t>Poema</a:t>
            </a:r>
            <a:r>
              <a:rPr lang="en-CA" dirty="0" smtClean="0"/>
              <a:t> Jet-Lagged” </a:t>
            </a:r>
            <a:r>
              <a:rPr lang="en-CA" sz="1200" dirty="0" smtClean="0">
                <a:hlinkClick r:id="rId2"/>
              </a:rPr>
              <a:t>http://www.asymptotejournal.com/poetry/waly-salomao-jetlagged-poem/</a:t>
            </a:r>
            <a:r>
              <a:rPr lang="en-CA" dirty="0" smtClean="0"/>
              <a:t> </a:t>
            </a:r>
          </a:p>
          <a:p>
            <a:r>
              <a:rPr lang="en-CA" dirty="0" smtClean="0"/>
              <a:t>Walt Whitman’s “I </a:t>
            </a:r>
            <a:r>
              <a:rPr lang="en-CA" dirty="0"/>
              <a:t>contain multitudes</a:t>
            </a:r>
            <a:r>
              <a:rPr lang="en-CA" dirty="0" smtClean="0"/>
              <a:t>.”</a:t>
            </a:r>
            <a:r>
              <a:rPr lang="en-CA" dirty="0"/>
              <a:t>  Has been read as in the </a:t>
            </a:r>
            <a:r>
              <a:rPr lang="en-CA" dirty="0" err="1"/>
              <a:t>Baudelairean</a:t>
            </a:r>
            <a:r>
              <a:rPr lang="en-CA" dirty="0"/>
              <a:t> </a:t>
            </a:r>
            <a:r>
              <a:rPr lang="en-CA" dirty="0" smtClean="0"/>
              <a:t>sense, “multitude-</a:t>
            </a:r>
            <a:r>
              <a:rPr lang="en-CA" dirty="0"/>
              <a:t>-solitude</a:t>
            </a:r>
            <a:r>
              <a:rPr lang="en-CA" dirty="0" smtClean="0"/>
              <a:t>.”</a:t>
            </a:r>
            <a:r>
              <a:rPr lang="en-CA" dirty="0"/>
              <a:t>  </a:t>
            </a:r>
            <a:r>
              <a:rPr lang="en-CA" dirty="0" smtClean="0"/>
              <a:t>Still </a:t>
            </a:r>
            <a:r>
              <a:rPr lang="en-CA" dirty="0"/>
              <a:t>can also be read as multitudes of </a:t>
            </a:r>
            <a:r>
              <a:rPr lang="en-CA" dirty="0" smtClean="0"/>
              <a:t>languages; formalized ones as well perhaps; let’s </a:t>
            </a:r>
            <a:r>
              <a:rPr lang="en-CA" dirty="0"/>
              <a:t>revisit the whole quote</a:t>
            </a:r>
            <a:r>
              <a:rPr lang="en-CA" dirty="0" smtClean="0"/>
              <a:t>...</a:t>
            </a:r>
          </a:p>
          <a:p>
            <a:pPr latinLnBrk="1"/>
            <a:r>
              <a:rPr lang="en-CA" dirty="0" smtClean="0"/>
              <a:t>“</a:t>
            </a:r>
            <a:r>
              <a:rPr lang="en-CA" dirty="0"/>
              <a:t>Do I contradict myself</a:t>
            </a:r>
            <a:r>
              <a:rPr lang="en-CA" dirty="0" smtClean="0"/>
              <a:t>?/ Very </a:t>
            </a:r>
            <a:r>
              <a:rPr lang="en-CA" dirty="0"/>
              <a:t>well then I contradict myself</a:t>
            </a:r>
            <a:r>
              <a:rPr lang="en-CA" dirty="0" smtClean="0"/>
              <a:t>,/ (</a:t>
            </a:r>
            <a:r>
              <a:rPr lang="en-CA" dirty="0"/>
              <a:t>I </a:t>
            </a:r>
            <a:r>
              <a:rPr lang="en-CA" dirty="0" smtClean="0"/>
              <a:t>am       large</a:t>
            </a:r>
            <a:r>
              <a:rPr lang="en-CA" dirty="0"/>
              <a:t>, I contain multitudes</a:t>
            </a:r>
            <a:r>
              <a:rPr lang="en-CA" dirty="0" smtClean="0"/>
              <a:t>.)”</a:t>
            </a:r>
            <a:endParaRPr lang="en-CA" dirty="0"/>
          </a:p>
          <a:p>
            <a:r>
              <a:rPr lang="en-CA" dirty="0" smtClean="0"/>
              <a:t>The multitude of selves, multitude of languages, multitude of translations, multitude of </a:t>
            </a:r>
            <a:r>
              <a:rPr lang="en-CA" dirty="0" err="1" smtClean="0"/>
              <a:t>mobilities</a:t>
            </a:r>
            <a:r>
              <a:rPr lang="en-CA" dirty="0" smtClean="0"/>
              <a:t> and inter-connections; the very sensorium involved in/enacted by the poem becomes mobile, translational, multimodal, and </a:t>
            </a:r>
            <a:r>
              <a:rPr lang="en-CA" dirty="0" err="1" smtClean="0"/>
              <a:t>multimedial</a:t>
            </a:r>
            <a:r>
              <a:rPr lang="en-CA" dirty="0" smtClean="0"/>
              <a:t>.</a:t>
            </a:r>
            <a:endParaRPr lang="en-CA" dirty="0"/>
          </a:p>
        </p:txBody>
      </p:sp>
    </p:spTree>
    <p:extLst>
      <p:ext uri="{BB962C8B-B14F-4D97-AF65-F5344CB8AC3E}">
        <p14:creationId xmlns:p14="http://schemas.microsoft.com/office/powerpoint/2010/main" val="73927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p:spPr>
        <p:txBody>
          <a:bodyPr>
            <a:normAutofit fontScale="90000"/>
          </a:bodyPr>
          <a:lstStyle/>
          <a:p>
            <a:r>
              <a:rPr lang="en-CA" dirty="0" smtClean="0"/>
              <a:t>Dealing with, Absorbing, and Issuing Multitudes</a:t>
            </a:r>
            <a:endParaRPr lang="en-CA" dirty="0"/>
          </a:p>
        </p:txBody>
      </p:sp>
      <p:sp>
        <p:nvSpPr>
          <p:cNvPr id="3" name="Content Placeholder 2"/>
          <p:cNvSpPr>
            <a:spLocks noGrp="1"/>
          </p:cNvSpPr>
          <p:nvPr>
            <p:ph idx="1"/>
          </p:nvPr>
        </p:nvSpPr>
        <p:spPr>
          <a:xfrm>
            <a:off x="838200" y="1406106"/>
            <a:ext cx="10515600" cy="4770857"/>
          </a:xfrm>
        </p:spPr>
        <p:txBody>
          <a:bodyPr/>
          <a:lstStyle/>
          <a:p>
            <a:endParaRPr lang="en-CA" dirty="0" smtClean="0"/>
          </a:p>
          <a:p>
            <a:r>
              <a:rPr lang="en-CA" dirty="0" smtClean="0"/>
              <a:t>A decade ago I realized I needed a mathematically </a:t>
            </a:r>
            <a:r>
              <a:rPr lang="en-CA" dirty="0"/>
              <a:t>n digitally inflected method for my own </a:t>
            </a:r>
            <a:r>
              <a:rPr lang="en-CA" dirty="0" smtClean="0"/>
              <a:t>writing, translation work, and </a:t>
            </a:r>
            <a:r>
              <a:rPr lang="en-CA" dirty="0"/>
              <a:t>editing.  For 2 reasons:</a:t>
            </a:r>
          </a:p>
          <a:p>
            <a:r>
              <a:rPr lang="en-CA" dirty="0" smtClean="0"/>
              <a:t>1. </a:t>
            </a:r>
            <a:r>
              <a:rPr lang="en-CA" dirty="0"/>
              <a:t>to internalize the (post)digital condition, </a:t>
            </a:r>
            <a:r>
              <a:rPr lang="en-CA" dirty="0" smtClean="0"/>
              <a:t>new media, and </a:t>
            </a:r>
            <a:r>
              <a:rPr lang="en-CA" dirty="0"/>
              <a:t>more </a:t>
            </a:r>
            <a:r>
              <a:rPr lang="en-CA" dirty="0" smtClean="0"/>
              <a:t>recently, what is beyond new media, </a:t>
            </a:r>
            <a:r>
              <a:rPr lang="en-CA" dirty="0" err="1" smtClean="0"/>
              <a:t>polymediation</a:t>
            </a:r>
            <a:r>
              <a:rPr lang="en-CA" dirty="0" smtClean="0"/>
              <a:t>, </a:t>
            </a:r>
            <a:r>
              <a:rPr lang="en-CA" dirty="0" smtClean="0"/>
              <a:t>and the </a:t>
            </a:r>
            <a:r>
              <a:rPr lang="en-CA" dirty="0" err="1"/>
              <a:t>polymediated</a:t>
            </a:r>
            <a:r>
              <a:rPr lang="en-CA" dirty="0"/>
              <a:t> </a:t>
            </a:r>
            <a:r>
              <a:rPr lang="en-CA" dirty="0" smtClean="0"/>
              <a:t>condition,</a:t>
            </a:r>
            <a:endParaRPr lang="en-CA" dirty="0"/>
          </a:p>
          <a:p>
            <a:r>
              <a:rPr lang="en-CA" dirty="0" smtClean="0"/>
              <a:t>2. </a:t>
            </a:r>
            <a:r>
              <a:rPr lang="en-CA" dirty="0"/>
              <a:t>to respond to, express, and internalize the challenges of big data.</a:t>
            </a:r>
          </a:p>
        </p:txBody>
      </p:sp>
    </p:spTree>
    <p:extLst>
      <p:ext uri="{BB962C8B-B14F-4D97-AF65-F5344CB8AC3E}">
        <p14:creationId xmlns:p14="http://schemas.microsoft.com/office/powerpoint/2010/main" val="233680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998</Words>
  <Application>Microsoft Office PowerPoint</Application>
  <PresentationFormat>Widescreen</PresentationFormat>
  <Paragraphs>79</Paragraphs>
  <Slides>22</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The Co(n)incidence of Poetry ‘n’ Translation</vt:lpstr>
      <vt:lpstr>A Bit of Fortunetelling</vt:lpstr>
      <vt:lpstr>A Bit of Fortunetelling and… Translation </vt:lpstr>
      <vt:lpstr>Words not as Building Blocks, but…</vt:lpstr>
      <vt:lpstr>… Yielding Stocks</vt:lpstr>
      <vt:lpstr>PowerPoint Presentation</vt:lpstr>
      <vt:lpstr>All Poetry Is Translation and Multilingual Writing</vt:lpstr>
      <vt:lpstr>Multiple and Manifold Multitudes</vt:lpstr>
      <vt:lpstr>Dealing with, Absorbing, and Issuing Multitudes</vt:lpstr>
      <vt:lpstr>The Graph Poem</vt:lpstr>
      <vt:lpstr>A Manually Assembled Graph Poem</vt:lpstr>
      <vt:lpstr>MARGENTO—Nomadosophy </vt:lpstr>
      <vt:lpstr>Enter: Computer Science &amp; Digital Humanities</vt:lpstr>
      <vt:lpstr>A Number of Coincidences? Or… intamplare?</vt:lpstr>
      <vt:lpstr>A Coincidence of No Incidence…</vt:lpstr>
      <vt:lpstr>The Graph Poem as Cross-artform Performance-Translation</vt:lpstr>
      <vt:lpstr>The Graph as Inter(-Re)Mediated (Post)Digital (Re)Performance Poetry </vt:lpstr>
      <vt:lpstr>CROWD (CReating Other Ways of Dissemination) Omnibus Literary Tour (2016) http://crowdlitbus.eu/#/start  </vt:lpstr>
      <vt:lpstr>CROWD http://crowd-literature.eu/one-is-a-crowd-margento/</vt:lpstr>
      <vt:lpstr>Margento @ "Text-World–World-Text“ in Graz  </vt:lpstr>
      <vt:lpstr>A Manifesto</vt:lpstr>
      <vt:lpstr>PowerPoint Presentation</vt:lpstr>
    </vt:vector>
  </TitlesOfParts>
  <Company>University of Ottawa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ctanasescu</dc:creator>
  <cp:lastModifiedBy>ctanasescu</cp:lastModifiedBy>
  <cp:revision>52</cp:revision>
  <dcterms:created xsi:type="dcterms:W3CDTF">2017-07-12T12:44:04Z</dcterms:created>
  <dcterms:modified xsi:type="dcterms:W3CDTF">2017-07-26T21:09:36Z</dcterms:modified>
</cp:coreProperties>
</file>