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5" r:id="rId4"/>
    <p:sldId id="266" r:id="rId5"/>
    <p:sldId id="267" r:id="rId6"/>
    <p:sldId id="270" r:id="rId7"/>
    <p:sldId id="272" r:id="rId8"/>
    <p:sldId id="271" r:id="rId9"/>
    <p:sldId id="263" r:id="rId10"/>
    <p:sldId id="268" r:id="rId11"/>
    <p:sldId id="273" r:id="rId12"/>
    <p:sldId id="276" r:id="rId13"/>
    <p:sldId id="275" r:id="rId14"/>
    <p:sldId id="261" r:id="rId15"/>
    <p:sldId id="277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8817" autoAdjust="0"/>
  </p:normalViewPr>
  <p:slideViewPr>
    <p:cSldViewPr>
      <p:cViewPr varScale="1">
        <p:scale>
          <a:sx n="45" d="100"/>
          <a:sy n="45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35000-C6D9-45AF-83EF-E669FF8C1E7E}" type="doc">
      <dgm:prSet loTypeId="urn:microsoft.com/office/officeart/2005/8/layout/list1" loCatId="list" qsTypeId="urn:microsoft.com/office/officeart/2005/8/quickstyle/3d2" qsCatId="3D" csTypeId="urn:microsoft.com/office/officeart/2005/8/colors/accent2_1" csCatId="accent2" phldr="1"/>
      <dgm:spPr/>
    </dgm:pt>
    <dgm:pt modelId="{1D5A0F92-0922-457A-8230-2EE00A903B2C}">
      <dgm:prSet phldrT="[Text]" custT="1"/>
      <dgm:spPr/>
      <dgm:t>
        <a:bodyPr/>
        <a:lstStyle/>
        <a:p>
          <a:pPr algn="l"/>
          <a:r>
            <a:rPr lang="en-IN" sz="2000" b="1" smtClean="0"/>
            <a:t>Metaphor Types (Type 1, 2 &amp; 3)</a:t>
          </a:r>
          <a:endParaRPr lang="en-US" sz="2000" b="1" dirty="0"/>
        </a:p>
      </dgm:t>
    </dgm:pt>
    <dgm:pt modelId="{904E8BF4-A6CA-4D71-A491-78CC8F3DE171}" type="parTrans" cxnId="{CFC18213-2185-4A43-94C9-42F4BF7732D9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BF0DF3F6-F48F-4D73-8CFA-0A7AF6FE3961}" type="sibTrans" cxnId="{CFC18213-2185-4A43-94C9-42F4BF7732D9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2836D6B2-1B2A-493B-946E-0F768D107BDF}">
      <dgm:prSet custT="1"/>
      <dgm:spPr/>
      <dgm:t>
        <a:bodyPr/>
        <a:lstStyle/>
        <a:p>
          <a:pPr algn="l"/>
          <a:r>
            <a:rPr lang="en-IN" sz="2000" b="1" dirty="0" smtClean="0"/>
            <a:t>Rule based identification methods</a:t>
          </a:r>
        </a:p>
      </dgm:t>
    </dgm:pt>
    <dgm:pt modelId="{A7C38626-CE10-43F2-9A2B-C1EE561C038C}" type="parTrans" cxnId="{78779AA5-BF94-4A8B-9230-60B731367886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011E3342-94E7-483F-8E34-A1972378C548}" type="sibTrans" cxnId="{78779AA5-BF94-4A8B-9230-60B731367886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C784E204-0EAA-4A77-9B1E-02F6ED67BF7E}">
      <dgm:prSet custT="1"/>
      <dgm:spPr/>
      <dgm:t>
        <a:bodyPr/>
        <a:lstStyle/>
        <a:p>
          <a:pPr algn="l"/>
          <a:r>
            <a:rPr lang="en-IN" sz="2000" b="1" smtClean="0"/>
            <a:t>WordEmbeddings based identification method</a:t>
          </a:r>
          <a:endParaRPr lang="en-IN" sz="2000" b="1" dirty="0" smtClean="0"/>
        </a:p>
      </dgm:t>
    </dgm:pt>
    <dgm:pt modelId="{4029397C-A681-4D16-ACB4-AD917B63854D}" type="parTrans" cxnId="{694049D4-8968-4047-AF4D-D49720CFFEDB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AA73338B-CEE5-4D78-8A46-E9E86F04402A}" type="sibTrans" cxnId="{694049D4-8968-4047-AF4D-D49720CFFEDB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DACB6E4B-6795-40FA-99E7-55A81048A79D}">
      <dgm:prSet custT="1"/>
      <dgm:spPr/>
      <dgm:t>
        <a:bodyPr/>
        <a:lstStyle/>
        <a:p>
          <a:pPr algn="l"/>
          <a:r>
            <a:rPr lang="en-IN" sz="2000" b="1" smtClean="0"/>
            <a:t>Results</a:t>
          </a:r>
          <a:endParaRPr lang="en-IN" sz="2000" b="1" dirty="0" smtClean="0"/>
        </a:p>
      </dgm:t>
    </dgm:pt>
    <dgm:pt modelId="{96C83E49-1AE5-47C9-BEE9-AF0C8190CCD4}" type="parTrans" cxnId="{60F867F2-3074-4BC2-87E2-A2A6E5955C07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CC0A8007-3A38-437B-A6A2-BFFCD3618FEB}" type="sibTrans" cxnId="{60F867F2-3074-4BC2-87E2-A2A6E5955C07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52ED986F-9B02-4889-856A-E30481B74774}">
      <dgm:prSet custT="1"/>
      <dgm:spPr/>
      <dgm:t>
        <a:bodyPr/>
        <a:lstStyle/>
        <a:p>
          <a:pPr algn="l"/>
          <a:r>
            <a:rPr lang="en-IN" sz="2000" b="1" smtClean="0"/>
            <a:t>Future Work</a:t>
          </a:r>
          <a:endParaRPr lang="en-IN" sz="2000" b="1" dirty="0" smtClean="0"/>
        </a:p>
      </dgm:t>
    </dgm:pt>
    <dgm:pt modelId="{540F8685-EB79-44B1-9B06-2EFB59C40496}" type="parTrans" cxnId="{E8E162E8-E14E-4ADD-AC95-E6F6C1672D9C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E0416755-10AD-4A55-82B8-D65A45ED5043}" type="sibTrans" cxnId="{E8E162E8-E14E-4ADD-AC95-E6F6C1672D9C}">
      <dgm:prSet/>
      <dgm:spPr/>
      <dgm:t>
        <a:bodyPr/>
        <a:lstStyle/>
        <a:p>
          <a:pPr algn="l"/>
          <a:endParaRPr lang="en-US" sz="2400" b="1">
            <a:solidFill>
              <a:schemeClr val="tx1"/>
            </a:solidFill>
          </a:endParaRPr>
        </a:p>
      </dgm:t>
    </dgm:pt>
    <dgm:pt modelId="{C7F3756F-2009-4292-9A34-1A4509CFD3ED}" type="pres">
      <dgm:prSet presAssocID="{B6635000-C6D9-45AF-83EF-E669FF8C1E7E}" presName="linear" presStyleCnt="0">
        <dgm:presLayoutVars>
          <dgm:dir/>
          <dgm:animLvl val="lvl"/>
          <dgm:resizeHandles val="exact"/>
        </dgm:presLayoutVars>
      </dgm:prSet>
      <dgm:spPr/>
    </dgm:pt>
    <dgm:pt modelId="{9A1C8346-0488-4281-9B55-E6AC6A94946B}" type="pres">
      <dgm:prSet presAssocID="{1D5A0F92-0922-457A-8230-2EE00A903B2C}" presName="parentLin" presStyleCnt="0"/>
      <dgm:spPr/>
    </dgm:pt>
    <dgm:pt modelId="{A0ECE377-E54A-43A7-8017-44E092B23711}" type="pres">
      <dgm:prSet presAssocID="{1D5A0F92-0922-457A-8230-2EE00A903B2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12A0C02-619D-4C4C-9BEE-2D8AB3A41D1C}" type="pres">
      <dgm:prSet presAssocID="{1D5A0F92-0922-457A-8230-2EE00A903B2C}" presName="parentText" presStyleLbl="node1" presStyleIdx="0" presStyleCnt="5" custScaleX="142857" custLinFactNeighborX="-63784" custLinFactNeighborY="188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0BCDC-8B15-4211-9DA1-AB191963E16F}" type="pres">
      <dgm:prSet presAssocID="{1D5A0F92-0922-457A-8230-2EE00A903B2C}" presName="negativeSpace" presStyleCnt="0"/>
      <dgm:spPr/>
    </dgm:pt>
    <dgm:pt modelId="{43B496B9-9E70-4F78-A0C9-CDFBB715107A}" type="pres">
      <dgm:prSet presAssocID="{1D5A0F92-0922-457A-8230-2EE00A903B2C}" presName="childText" presStyleLbl="conFgAcc1" presStyleIdx="0" presStyleCnt="5">
        <dgm:presLayoutVars>
          <dgm:bulletEnabled val="1"/>
        </dgm:presLayoutVars>
      </dgm:prSet>
      <dgm:spPr/>
    </dgm:pt>
    <dgm:pt modelId="{27C6242D-087D-4AE3-8525-B3650E323ADA}" type="pres">
      <dgm:prSet presAssocID="{BF0DF3F6-F48F-4D73-8CFA-0A7AF6FE3961}" presName="spaceBetweenRectangles" presStyleCnt="0"/>
      <dgm:spPr/>
    </dgm:pt>
    <dgm:pt modelId="{A18A46D8-F22D-40FF-9750-DD66103B38CC}" type="pres">
      <dgm:prSet presAssocID="{2836D6B2-1B2A-493B-946E-0F768D107BDF}" presName="parentLin" presStyleCnt="0"/>
      <dgm:spPr/>
    </dgm:pt>
    <dgm:pt modelId="{1045B359-0B0A-4437-B3FA-8DED00E44356}" type="pres">
      <dgm:prSet presAssocID="{2836D6B2-1B2A-493B-946E-0F768D107BD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D454CF9-F04F-4B60-B86D-07A5DB584A52}" type="pres">
      <dgm:prSet presAssocID="{2836D6B2-1B2A-493B-946E-0F768D107BDF}" presName="parentText" presStyleLbl="node1" presStyleIdx="1" presStyleCnt="5" custScaleX="142857" custLinFactNeighborX="-63784" custLinFactNeighborY="67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2B7BB-9327-4482-A2B7-605A49843E66}" type="pres">
      <dgm:prSet presAssocID="{2836D6B2-1B2A-493B-946E-0F768D107BDF}" presName="negativeSpace" presStyleCnt="0"/>
      <dgm:spPr/>
    </dgm:pt>
    <dgm:pt modelId="{351CA1CA-4B93-4541-A5C7-9EE955635FB8}" type="pres">
      <dgm:prSet presAssocID="{2836D6B2-1B2A-493B-946E-0F768D107BDF}" presName="childText" presStyleLbl="conFgAcc1" presStyleIdx="1" presStyleCnt="5">
        <dgm:presLayoutVars>
          <dgm:bulletEnabled val="1"/>
        </dgm:presLayoutVars>
      </dgm:prSet>
      <dgm:spPr/>
    </dgm:pt>
    <dgm:pt modelId="{DEEEF754-2312-4D57-A185-D67C4B556BC4}" type="pres">
      <dgm:prSet presAssocID="{011E3342-94E7-483F-8E34-A1972378C548}" presName="spaceBetweenRectangles" presStyleCnt="0"/>
      <dgm:spPr/>
    </dgm:pt>
    <dgm:pt modelId="{5CFD2B4D-9843-47A7-9AD4-727A96612AB1}" type="pres">
      <dgm:prSet presAssocID="{C784E204-0EAA-4A77-9B1E-02F6ED67BF7E}" presName="parentLin" presStyleCnt="0"/>
      <dgm:spPr/>
    </dgm:pt>
    <dgm:pt modelId="{85F27355-77F1-4E10-99A3-8929DE643DB1}" type="pres">
      <dgm:prSet presAssocID="{C784E204-0EAA-4A77-9B1E-02F6ED67BF7E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09BD80AB-0C9F-47AC-879D-1C1300A28F44}" type="pres">
      <dgm:prSet presAssocID="{C784E204-0EAA-4A77-9B1E-02F6ED67BF7E}" presName="parentText" presStyleLbl="node1" presStyleIdx="2" presStyleCnt="5" custScaleX="142857" custLinFactNeighborX="-63784" custLinFactNeighborY="67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EE044-6CFC-4225-B435-E8A56E6452FA}" type="pres">
      <dgm:prSet presAssocID="{C784E204-0EAA-4A77-9B1E-02F6ED67BF7E}" presName="negativeSpace" presStyleCnt="0"/>
      <dgm:spPr/>
    </dgm:pt>
    <dgm:pt modelId="{BA8EB4D0-8076-47A9-B635-81F12920B0D0}" type="pres">
      <dgm:prSet presAssocID="{C784E204-0EAA-4A77-9B1E-02F6ED67BF7E}" presName="childText" presStyleLbl="conFgAcc1" presStyleIdx="2" presStyleCnt="5">
        <dgm:presLayoutVars>
          <dgm:bulletEnabled val="1"/>
        </dgm:presLayoutVars>
      </dgm:prSet>
      <dgm:spPr/>
    </dgm:pt>
    <dgm:pt modelId="{7E88F4F1-F158-47BD-A53D-3B2200C01627}" type="pres">
      <dgm:prSet presAssocID="{AA73338B-CEE5-4D78-8A46-E9E86F04402A}" presName="spaceBetweenRectangles" presStyleCnt="0"/>
      <dgm:spPr/>
    </dgm:pt>
    <dgm:pt modelId="{6BD360CE-261F-4D09-A471-8EC8A4853E81}" type="pres">
      <dgm:prSet presAssocID="{DACB6E4B-6795-40FA-99E7-55A81048A79D}" presName="parentLin" presStyleCnt="0"/>
      <dgm:spPr/>
    </dgm:pt>
    <dgm:pt modelId="{7A79A253-ED89-4DDD-A67C-B28A57449B4E}" type="pres">
      <dgm:prSet presAssocID="{DACB6E4B-6795-40FA-99E7-55A81048A79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715345A-32F7-4ECA-A7CB-0688D5495701}" type="pres">
      <dgm:prSet presAssocID="{DACB6E4B-6795-40FA-99E7-55A81048A79D}" presName="parentText" presStyleLbl="node1" presStyleIdx="3" presStyleCnt="5" custScaleX="142857" custLinFactNeighborX="-63784" custLinFactNeighborY="67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A1549-7358-48EF-B73D-B51D42D201E8}" type="pres">
      <dgm:prSet presAssocID="{DACB6E4B-6795-40FA-99E7-55A81048A79D}" presName="negativeSpace" presStyleCnt="0"/>
      <dgm:spPr/>
    </dgm:pt>
    <dgm:pt modelId="{406DA9A2-53EF-4261-8F5D-497F1220F618}" type="pres">
      <dgm:prSet presAssocID="{DACB6E4B-6795-40FA-99E7-55A81048A79D}" presName="childText" presStyleLbl="conFgAcc1" presStyleIdx="3" presStyleCnt="5" custLinFactNeighborY="9190">
        <dgm:presLayoutVars>
          <dgm:bulletEnabled val="1"/>
        </dgm:presLayoutVars>
      </dgm:prSet>
      <dgm:spPr/>
    </dgm:pt>
    <dgm:pt modelId="{1937BB8D-83C6-46CA-B89F-FC3CBEFAC985}" type="pres">
      <dgm:prSet presAssocID="{CC0A8007-3A38-437B-A6A2-BFFCD3618FEB}" presName="spaceBetweenRectangles" presStyleCnt="0"/>
      <dgm:spPr/>
    </dgm:pt>
    <dgm:pt modelId="{CA2C690B-6148-4974-877A-704EE089016E}" type="pres">
      <dgm:prSet presAssocID="{52ED986F-9B02-4889-856A-E30481B74774}" presName="parentLin" presStyleCnt="0"/>
      <dgm:spPr/>
    </dgm:pt>
    <dgm:pt modelId="{0723D3B5-C567-4E16-8F1A-1577880AFB9B}" type="pres">
      <dgm:prSet presAssocID="{52ED986F-9B02-4889-856A-E30481B7477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DE0A15D-605A-4A28-A78E-710098E8F385}" type="pres">
      <dgm:prSet presAssocID="{52ED986F-9B02-4889-856A-E30481B74774}" presName="parentText" presStyleLbl="node1" presStyleIdx="4" presStyleCnt="5" custScaleX="142857" custLinFactNeighborX="-63784" custLinFactNeighborY="67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EDFAA-C14A-4FD8-A1A9-339D54F5157B}" type="pres">
      <dgm:prSet presAssocID="{52ED986F-9B02-4889-856A-E30481B74774}" presName="negativeSpace" presStyleCnt="0"/>
      <dgm:spPr/>
    </dgm:pt>
    <dgm:pt modelId="{237D7309-0FEE-43C1-BC53-20AAA1A06353}" type="pres">
      <dgm:prSet presAssocID="{52ED986F-9B02-4889-856A-E30481B74774}" presName="childText" presStyleLbl="conFgAcc1" presStyleIdx="4" presStyleCnt="5" custLinFactNeighborY="15259">
        <dgm:presLayoutVars>
          <dgm:bulletEnabled val="1"/>
        </dgm:presLayoutVars>
      </dgm:prSet>
      <dgm:spPr/>
    </dgm:pt>
  </dgm:ptLst>
  <dgm:cxnLst>
    <dgm:cxn modelId="{6443C018-B54F-46CB-8753-49560003CDD5}" type="presOf" srcId="{52ED986F-9B02-4889-856A-E30481B74774}" destId="{0723D3B5-C567-4E16-8F1A-1577880AFB9B}" srcOrd="0" destOrd="0" presId="urn:microsoft.com/office/officeart/2005/8/layout/list1"/>
    <dgm:cxn modelId="{E7319CEB-2644-402D-A170-D45341621F28}" type="presOf" srcId="{2836D6B2-1B2A-493B-946E-0F768D107BDF}" destId="{1045B359-0B0A-4437-B3FA-8DED00E44356}" srcOrd="0" destOrd="0" presId="urn:microsoft.com/office/officeart/2005/8/layout/list1"/>
    <dgm:cxn modelId="{BBBB36F2-96CB-4A84-9AA7-CF8474DF9F4E}" type="presOf" srcId="{1D5A0F92-0922-457A-8230-2EE00A903B2C}" destId="{A0ECE377-E54A-43A7-8017-44E092B23711}" srcOrd="0" destOrd="0" presId="urn:microsoft.com/office/officeart/2005/8/layout/list1"/>
    <dgm:cxn modelId="{A8BA1678-9E1C-4A0A-8A38-648FD45F2A21}" type="presOf" srcId="{52ED986F-9B02-4889-856A-E30481B74774}" destId="{5DE0A15D-605A-4A28-A78E-710098E8F385}" srcOrd="1" destOrd="0" presId="urn:microsoft.com/office/officeart/2005/8/layout/list1"/>
    <dgm:cxn modelId="{E8E162E8-E14E-4ADD-AC95-E6F6C1672D9C}" srcId="{B6635000-C6D9-45AF-83EF-E669FF8C1E7E}" destId="{52ED986F-9B02-4889-856A-E30481B74774}" srcOrd="4" destOrd="0" parTransId="{540F8685-EB79-44B1-9B06-2EFB59C40496}" sibTransId="{E0416755-10AD-4A55-82B8-D65A45ED5043}"/>
    <dgm:cxn modelId="{60F867F2-3074-4BC2-87E2-A2A6E5955C07}" srcId="{B6635000-C6D9-45AF-83EF-E669FF8C1E7E}" destId="{DACB6E4B-6795-40FA-99E7-55A81048A79D}" srcOrd="3" destOrd="0" parTransId="{96C83E49-1AE5-47C9-BEE9-AF0C8190CCD4}" sibTransId="{CC0A8007-3A38-437B-A6A2-BFFCD3618FEB}"/>
    <dgm:cxn modelId="{694049D4-8968-4047-AF4D-D49720CFFEDB}" srcId="{B6635000-C6D9-45AF-83EF-E669FF8C1E7E}" destId="{C784E204-0EAA-4A77-9B1E-02F6ED67BF7E}" srcOrd="2" destOrd="0" parTransId="{4029397C-A681-4D16-ACB4-AD917B63854D}" sibTransId="{AA73338B-CEE5-4D78-8A46-E9E86F04402A}"/>
    <dgm:cxn modelId="{B94DA7F5-22CE-4B25-B320-B46BA2C72464}" type="presOf" srcId="{C784E204-0EAA-4A77-9B1E-02F6ED67BF7E}" destId="{85F27355-77F1-4E10-99A3-8929DE643DB1}" srcOrd="0" destOrd="0" presId="urn:microsoft.com/office/officeart/2005/8/layout/list1"/>
    <dgm:cxn modelId="{924AC0BC-4A98-42C2-8779-FE74AD550185}" type="presOf" srcId="{2836D6B2-1B2A-493B-946E-0F768D107BDF}" destId="{3D454CF9-F04F-4B60-B86D-07A5DB584A52}" srcOrd="1" destOrd="0" presId="urn:microsoft.com/office/officeart/2005/8/layout/list1"/>
    <dgm:cxn modelId="{3BE1ACA9-EAE1-43D8-9E9D-CAF55BBEB0C8}" type="presOf" srcId="{1D5A0F92-0922-457A-8230-2EE00A903B2C}" destId="{112A0C02-619D-4C4C-9BEE-2D8AB3A41D1C}" srcOrd="1" destOrd="0" presId="urn:microsoft.com/office/officeart/2005/8/layout/list1"/>
    <dgm:cxn modelId="{CFC18213-2185-4A43-94C9-42F4BF7732D9}" srcId="{B6635000-C6D9-45AF-83EF-E669FF8C1E7E}" destId="{1D5A0F92-0922-457A-8230-2EE00A903B2C}" srcOrd="0" destOrd="0" parTransId="{904E8BF4-A6CA-4D71-A491-78CC8F3DE171}" sibTransId="{BF0DF3F6-F48F-4D73-8CFA-0A7AF6FE3961}"/>
    <dgm:cxn modelId="{6C82F0EF-E3C5-45B9-9048-91C938B7569F}" type="presOf" srcId="{DACB6E4B-6795-40FA-99E7-55A81048A79D}" destId="{7A79A253-ED89-4DDD-A67C-B28A57449B4E}" srcOrd="0" destOrd="0" presId="urn:microsoft.com/office/officeart/2005/8/layout/list1"/>
    <dgm:cxn modelId="{2FA0FF30-2EAD-4F52-915A-1E5690EE5DE8}" type="presOf" srcId="{B6635000-C6D9-45AF-83EF-E669FF8C1E7E}" destId="{C7F3756F-2009-4292-9A34-1A4509CFD3ED}" srcOrd="0" destOrd="0" presId="urn:microsoft.com/office/officeart/2005/8/layout/list1"/>
    <dgm:cxn modelId="{9CCA3D46-2353-4021-ABF1-A771AC113A14}" type="presOf" srcId="{DACB6E4B-6795-40FA-99E7-55A81048A79D}" destId="{1715345A-32F7-4ECA-A7CB-0688D5495701}" srcOrd="1" destOrd="0" presId="urn:microsoft.com/office/officeart/2005/8/layout/list1"/>
    <dgm:cxn modelId="{78779AA5-BF94-4A8B-9230-60B731367886}" srcId="{B6635000-C6D9-45AF-83EF-E669FF8C1E7E}" destId="{2836D6B2-1B2A-493B-946E-0F768D107BDF}" srcOrd="1" destOrd="0" parTransId="{A7C38626-CE10-43F2-9A2B-C1EE561C038C}" sibTransId="{011E3342-94E7-483F-8E34-A1972378C548}"/>
    <dgm:cxn modelId="{49E6B99C-A825-41E8-A6A3-16E5CAFC7ECA}" type="presOf" srcId="{C784E204-0EAA-4A77-9B1E-02F6ED67BF7E}" destId="{09BD80AB-0C9F-47AC-879D-1C1300A28F44}" srcOrd="1" destOrd="0" presId="urn:microsoft.com/office/officeart/2005/8/layout/list1"/>
    <dgm:cxn modelId="{F0EFD762-544D-4E8C-BE45-5C88DAD9AB29}" type="presParOf" srcId="{C7F3756F-2009-4292-9A34-1A4509CFD3ED}" destId="{9A1C8346-0488-4281-9B55-E6AC6A94946B}" srcOrd="0" destOrd="0" presId="urn:microsoft.com/office/officeart/2005/8/layout/list1"/>
    <dgm:cxn modelId="{83F82553-E6A9-4CD6-A030-C6E6E092D2C8}" type="presParOf" srcId="{9A1C8346-0488-4281-9B55-E6AC6A94946B}" destId="{A0ECE377-E54A-43A7-8017-44E092B23711}" srcOrd="0" destOrd="0" presId="urn:microsoft.com/office/officeart/2005/8/layout/list1"/>
    <dgm:cxn modelId="{D6D40780-5023-4B67-8CDE-4794768CB6A3}" type="presParOf" srcId="{9A1C8346-0488-4281-9B55-E6AC6A94946B}" destId="{112A0C02-619D-4C4C-9BEE-2D8AB3A41D1C}" srcOrd="1" destOrd="0" presId="urn:microsoft.com/office/officeart/2005/8/layout/list1"/>
    <dgm:cxn modelId="{8B8D71C1-2393-4DE3-9D37-4706DD86F091}" type="presParOf" srcId="{C7F3756F-2009-4292-9A34-1A4509CFD3ED}" destId="{B430BCDC-8B15-4211-9DA1-AB191963E16F}" srcOrd="1" destOrd="0" presId="urn:microsoft.com/office/officeart/2005/8/layout/list1"/>
    <dgm:cxn modelId="{CBC6E072-646C-42A5-AB94-CA3BB07D7F29}" type="presParOf" srcId="{C7F3756F-2009-4292-9A34-1A4509CFD3ED}" destId="{43B496B9-9E70-4F78-A0C9-CDFBB715107A}" srcOrd="2" destOrd="0" presId="urn:microsoft.com/office/officeart/2005/8/layout/list1"/>
    <dgm:cxn modelId="{3CFFE3B4-A296-4F62-B8B6-C379AFD3B39E}" type="presParOf" srcId="{C7F3756F-2009-4292-9A34-1A4509CFD3ED}" destId="{27C6242D-087D-4AE3-8525-B3650E323ADA}" srcOrd="3" destOrd="0" presId="urn:microsoft.com/office/officeart/2005/8/layout/list1"/>
    <dgm:cxn modelId="{95EA632E-3118-434D-B38B-E5DDCBC6BEE2}" type="presParOf" srcId="{C7F3756F-2009-4292-9A34-1A4509CFD3ED}" destId="{A18A46D8-F22D-40FF-9750-DD66103B38CC}" srcOrd="4" destOrd="0" presId="urn:microsoft.com/office/officeart/2005/8/layout/list1"/>
    <dgm:cxn modelId="{1FC8EE8D-37A5-46AA-B15E-CAD1D0B7EDA4}" type="presParOf" srcId="{A18A46D8-F22D-40FF-9750-DD66103B38CC}" destId="{1045B359-0B0A-4437-B3FA-8DED00E44356}" srcOrd="0" destOrd="0" presId="urn:microsoft.com/office/officeart/2005/8/layout/list1"/>
    <dgm:cxn modelId="{432828D1-0116-4301-B13F-2C9EA97DC376}" type="presParOf" srcId="{A18A46D8-F22D-40FF-9750-DD66103B38CC}" destId="{3D454CF9-F04F-4B60-B86D-07A5DB584A52}" srcOrd="1" destOrd="0" presId="urn:microsoft.com/office/officeart/2005/8/layout/list1"/>
    <dgm:cxn modelId="{EF72459D-2BFC-4C4E-A070-ABACAF8D504D}" type="presParOf" srcId="{C7F3756F-2009-4292-9A34-1A4509CFD3ED}" destId="{E4B2B7BB-9327-4482-A2B7-605A49843E66}" srcOrd="5" destOrd="0" presId="urn:microsoft.com/office/officeart/2005/8/layout/list1"/>
    <dgm:cxn modelId="{47F87759-F714-467A-8DA1-C80EBDF407B2}" type="presParOf" srcId="{C7F3756F-2009-4292-9A34-1A4509CFD3ED}" destId="{351CA1CA-4B93-4541-A5C7-9EE955635FB8}" srcOrd="6" destOrd="0" presId="urn:microsoft.com/office/officeart/2005/8/layout/list1"/>
    <dgm:cxn modelId="{7770358B-F436-4D58-857D-97341F14D1BC}" type="presParOf" srcId="{C7F3756F-2009-4292-9A34-1A4509CFD3ED}" destId="{DEEEF754-2312-4D57-A185-D67C4B556BC4}" srcOrd="7" destOrd="0" presId="urn:microsoft.com/office/officeart/2005/8/layout/list1"/>
    <dgm:cxn modelId="{24D01750-110B-4F6A-98C7-66ABDB8C45C8}" type="presParOf" srcId="{C7F3756F-2009-4292-9A34-1A4509CFD3ED}" destId="{5CFD2B4D-9843-47A7-9AD4-727A96612AB1}" srcOrd="8" destOrd="0" presId="urn:microsoft.com/office/officeart/2005/8/layout/list1"/>
    <dgm:cxn modelId="{0E784672-461B-4C16-8EF0-2F589E33B582}" type="presParOf" srcId="{5CFD2B4D-9843-47A7-9AD4-727A96612AB1}" destId="{85F27355-77F1-4E10-99A3-8929DE643DB1}" srcOrd="0" destOrd="0" presId="urn:microsoft.com/office/officeart/2005/8/layout/list1"/>
    <dgm:cxn modelId="{8746E296-5317-4C6F-B32B-464D90D317CA}" type="presParOf" srcId="{5CFD2B4D-9843-47A7-9AD4-727A96612AB1}" destId="{09BD80AB-0C9F-47AC-879D-1C1300A28F44}" srcOrd="1" destOrd="0" presId="urn:microsoft.com/office/officeart/2005/8/layout/list1"/>
    <dgm:cxn modelId="{FFB356B3-5D95-457D-AFDA-FD3EA656373A}" type="presParOf" srcId="{C7F3756F-2009-4292-9A34-1A4509CFD3ED}" destId="{2D3EE044-6CFC-4225-B435-E8A56E6452FA}" srcOrd="9" destOrd="0" presId="urn:microsoft.com/office/officeart/2005/8/layout/list1"/>
    <dgm:cxn modelId="{634396FB-E2FC-4404-9F11-6C9C37457B62}" type="presParOf" srcId="{C7F3756F-2009-4292-9A34-1A4509CFD3ED}" destId="{BA8EB4D0-8076-47A9-B635-81F12920B0D0}" srcOrd="10" destOrd="0" presId="urn:microsoft.com/office/officeart/2005/8/layout/list1"/>
    <dgm:cxn modelId="{C9161321-FBEB-417C-A280-F502C0E2E3DB}" type="presParOf" srcId="{C7F3756F-2009-4292-9A34-1A4509CFD3ED}" destId="{7E88F4F1-F158-47BD-A53D-3B2200C01627}" srcOrd="11" destOrd="0" presId="urn:microsoft.com/office/officeart/2005/8/layout/list1"/>
    <dgm:cxn modelId="{2AEF405D-B738-4491-8B97-AB5C9CDB56CE}" type="presParOf" srcId="{C7F3756F-2009-4292-9A34-1A4509CFD3ED}" destId="{6BD360CE-261F-4D09-A471-8EC8A4853E81}" srcOrd="12" destOrd="0" presId="urn:microsoft.com/office/officeart/2005/8/layout/list1"/>
    <dgm:cxn modelId="{1DC703B7-A184-4025-8175-EB48DEDD33B4}" type="presParOf" srcId="{6BD360CE-261F-4D09-A471-8EC8A4853E81}" destId="{7A79A253-ED89-4DDD-A67C-B28A57449B4E}" srcOrd="0" destOrd="0" presId="urn:microsoft.com/office/officeart/2005/8/layout/list1"/>
    <dgm:cxn modelId="{FF535D67-494E-496E-85E1-ED2A62618276}" type="presParOf" srcId="{6BD360CE-261F-4D09-A471-8EC8A4853E81}" destId="{1715345A-32F7-4ECA-A7CB-0688D5495701}" srcOrd="1" destOrd="0" presId="urn:microsoft.com/office/officeart/2005/8/layout/list1"/>
    <dgm:cxn modelId="{4212EB0C-C53C-4708-8C8F-BDA557B824DA}" type="presParOf" srcId="{C7F3756F-2009-4292-9A34-1A4509CFD3ED}" destId="{A5DA1549-7358-48EF-B73D-B51D42D201E8}" srcOrd="13" destOrd="0" presId="urn:microsoft.com/office/officeart/2005/8/layout/list1"/>
    <dgm:cxn modelId="{A8CBB75C-04C3-4284-8073-D9F5E2F6B0E9}" type="presParOf" srcId="{C7F3756F-2009-4292-9A34-1A4509CFD3ED}" destId="{406DA9A2-53EF-4261-8F5D-497F1220F618}" srcOrd="14" destOrd="0" presId="urn:microsoft.com/office/officeart/2005/8/layout/list1"/>
    <dgm:cxn modelId="{0DD20223-0B64-4349-904D-E380CBD24049}" type="presParOf" srcId="{C7F3756F-2009-4292-9A34-1A4509CFD3ED}" destId="{1937BB8D-83C6-46CA-B89F-FC3CBEFAC985}" srcOrd="15" destOrd="0" presId="urn:microsoft.com/office/officeart/2005/8/layout/list1"/>
    <dgm:cxn modelId="{8517F2BC-3B83-4A97-9823-FB89F627F78E}" type="presParOf" srcId="{C7F3756F-2009-4292-9A34-1A4509CFD3ED}" destId="{CA2C690B-6148-4974-877A-704EE089016E}" srcOrd="16" destOrd="0" presId="urn:microsoft.com/office/officeart/2005/8/layout/list1"/>
    <dgm:cxn modelId="{47397CD6-13AA-4181-BFD6-BDBDC2F7C307}" type="presParOf" srcId="{CA2C690B-6148-4974-877A-704EE089016E}" destId="{0723D3B5-C567-4E16-8F1A-1577880AFB9B}" srcOrd="0" destOrd="0" presId="urn:microsoft.com/office/officeart/2005/8/layout/list1"/>
    <dgm:cxn modelId="{1B05EBEF-DECF-4541-A282-5F70B501ECC1}" type="presParOf" srcId="{CA2C690B-6148-4974-877A-704EE089016E}" destId="{5DE0A15D-605A-4A28-A78E-710098E8F385}" srcOrd="1" destOrd="0" presId="urn:microsoft.com/office/officeart/2005/8/layout/list1"/>
    <dgm:cxn modelId="{5F850633-2FBE-463E-8AD7-40F6C1D9C3FC}" type="presParOf" srcId="{C7F3756F-2009-4292-9A34-1A4509CFD3ED}" destId="{063EDFAA-C14A-4FD8-A1A9-339D54F5157B}" srcOrd="17" destOrd="0" presId="urn:microsoft.com/office/officeart/2005/8/layout/list1"/>
    <dgm:cxn modelId="{05908EF3-6794-4D15-B30F-7F1AF4186D7C}" type="presParOf" srcId="{C7F3756F-2009-4292-9A34-1A4509CFD3ED}" destId="{237D7309-0FEE-43C1-BC53-20AAA1A06353}" srcOrd="18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545" cy="456704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923" y="0"/>
            <a:ext cx="2971544" cy="456704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r">
              <a:defRPr sz="1100"/>
            </a:lvl1pPr>
          </a:lstStyle>
          <a:p>
            <a:fld id="{D05EB702-AA6F-4756-8E24-730E1CEBD908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878"/>
            <a:ext cx="2971545" cy="456704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923" y="8685878"/>
            <a:ext cx="2971544" cy="456704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r">
              <a:defRPr sz="1100"/>
            </a:lvl1pPr>
          </a:lstStyle>
          <a:p>
            <a:fld id="{C30E024E-0836-4FE0-BFD5-868DB15EC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08EBAE9B-C908-4D01-9399-FF02BC5DD8A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1E1F370E-32E4-4BEB-A4D2-D3F8A5384D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Hello everyone, today I</a:t>
            </a:r>
            <a:r>
              <a:rPr lang="en-CA" baseline="0" dirty="0" smtClean="0"/>
              <a:t> am going to present my thesis. My thesis is on Automatic poetry classification by metaphor. Under Dr </a:t>
            </a:r>
            <a:r>
              <a:rPr lang="en-CA" baseline="0" dirty="0" err="1" smtClean="0"/>
              <a:t>Inkpen</a:t>
            </a:r>
            <a:r>
              <a:rPr lang="en-CA" baseline="0" dirty="0" smtClean="0"/>
              <a:t> &amp; Dr </a:t>
            </a:r>
            <a:r>
              <a:rPr lang="en-CA" baseline="0" dirty="0" err="1" smtClean="0"/>
              <a:t>Tanasescu</a:t>
            </a:r>
            <a:r>
              <a:rPr lang="en-CA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First feature</a:t>
            </a:r>
            <a:r>
              <a:rPr lang="en-CA" baseline="0" dirty="0" smtClean="0"/>
              <a:t> is vector difference of word vectors of both words.</a:t>
            </a:r>
          </a:p>
          <a:p>
            <a:r>
              <a:rPr lang="en-CA" baseline="0" dirty="0" smtClean="0"/>
              <a:t>We find contextual contrast by this. </a:t>
            </a:r>
          </a:p>
          <a:p>
            <a:r>
              <a:rPr lang="en-CA" baseline="0" dirty="0" smtClean="0"/>
              <a:t>We have 100 dimensional word vector trained on glove </a:t>
            </a:r>
            <a:r>
              <a:rPr lang="en-CA" baseline="0" dirty="0" err="1" smtClean="0"/>
              <a:t>gigaword</a:t>
            </a:r>
            <a:r>
              <a:rPr lang="en-CA" baseline="0" dirty="0" smtClean="0"/>
              <a:t> corpus</a:t>
            </a:r>
          </a:p>
          <a:p>
            <a:r>
              <a:rPr lang="en-CA" baseline="0" dirty="0" smtClean="0"/>
              <a:t>This is vector for word1 and word 2</a:t>
            </a:r>
          </a:p>
          <a:p>
            <a:r>
              <a:rPr lang="en-CA" baseline="0" dirty="0" smtClean="0"/>
              <a:t>And difference gives contextual contrast vector</a:t>
            </a:r>
          </a:p>
          <a:p>
            <a:r>
              <a:rPr lang="en-CA" baseline="0" dirty="0" smtClean="0"/>
              <a:t>If summation of modulus of elements is high, it is a metaphor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Second</a:t>
            </a:r>
            <a:r>
              <a:rPr lang="en-CA" baseline="0" dirty="0" smtClean="0"/>
              <a:t> feature we use is cosine similarity</a:t>
            </a:r>
          </a:p>
          <a:p>
            <a:r>
              <a:rPr lang="en-CA" baseline="0" dirty="0" smtClean="0"/>
              <a:t>We use this to get contextual similarity between the two words</a:t>
            </a:r>
          </a:p>
          <a:p>
            <a:r>
              <a:rPr lang="en-CA" baseline="0" dirty="0" smtClean="0"/>
              <a:t>Formula we use for cosine similarity is this. </a:t>
            </a:r>
          </a:p>
          <a:p>
            <a:r>
              <a:rPr lang="en-CA" baseline="0" dirty="0" smtClean="0"/>
              <a:t>A dot B divided by mod A mod B.</a:t>
            </a:r>
          </a:p>
          <a:p>
            <a:endParaRPr lang="en-CA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Third</a:t>
            </a:r>
            <a:r>
              <a:rPr lang="en-CA" baseline="0" dirty="0" smtClean="0"/>
              <a:t> feature we use is </a:t>
            </a:r>
            <a:r>
              <a:rPr lang="en-CA" baseline="0" dirty="0" err="1" smtClean="0"/>
              <a:t>pointwise</a:t>
            </a:r>
            <a:r>
              <a:rPr lang="en-CA" baseline="0" dirty="0" smtClean="0"/>
              <a:t> mutual information which is trained on </a:t>
            </a:r>
            <a:r>
              <a:rPr lang="en-CA" baseline="0" dirty="0" err="1" smtClean="0"/>
              <a:t>british</a:t>
            </a:r>
            <a:r>
              <a:rPr lang="en-CA" baseline="0" dirty="0" smtClean="0"/>
              <a:t> national corpus.</a:t>
            </a:r>
          </a:p>
          <a:p>
            <a:r>
              <a:rPr lang="en-CA" baseline="0" dirty="0" smtClean="0"/>
              <a:t>It captures the collocations information between the two words.</a:t>
            </a:r>
          </a:p>
          <a:p>
            <a:r>
              <a:rPr lang="en-CA" baseline="0" dirty="0" smtClean="0"/>
              <a:t>Formula for PMI is this.</a:t>
            </a:r>
          </a:p>
          <a:p>
            <a:r>
              <a:rPr lang="en-CA" baseline="0" dirty="0" smtClean="0"/>
              <a:t>Probability of x and y together divided by probability of x and probability of y.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Last</a:t>
            </a:r>
            <a:r>
              <a:rPr lang="en-CA" baseline="0" dirty="0" smtClean="0"/>
              <a:t> feature we use is </a:t>
            </a:r>
            <a:r>
              <a:rPr lang="en-CA" baseline="0" dirty="0" err="1" smtClean="0"/>
              <a:t>conceptnet</a:t>
            </a:r>
            <a:r>
              <a:rPr lang="en-CA" baseline="0" dirty="0" smtClean="0"/>
              <a:t> overlap computed from surface text entities of concept net knowledge base.</a:t>
            </a:r>
          </a:p>
          <a:p>
            <a:r>
              <a:rPr lang="en-CA" baseline="0" dirty="0" smtClean="0"/>
              <a:t>Example, birds has these associations.</a:t>
            </a:r>
          </a:p>
          <a:p>
            <a:r>
              <a:rPr lang="en-CA" baseline="0" dirty="0" smtClean="0"/>
              <a:t>Birds have feathers</a:t>
            </a:r>
          </a:p>
          <a:p>
            <a:r>
              <a:rPr lang="en-CA" baseline="0" dirty="0" smtClean="0"/>
              <a:t>Birds can fly thro the air</a:t>
            </a:r>
          </a:p>
          <a:p>
            <a:r>
              <a:rPr lang="en-CA" baseline="0" dirty="0" smtClean="0"/>
              <a:t>We try to find overlap between these associated entities.</a:t>
            </a:r>
          </a:p>
          <a:p>
            <a:r>
              <a:rPr lang="en-CA" baseline="0" dirty="0" smtClean="0"/>
              <a:t>No overlap means it is a metaphor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Baseline</a:t>
            </a:r>
            <a:r>
              <a:rPr lang="en-CA" baseline="0" dirty="0" smtClean="0"/>
              <a:t> method gave accuracy of 69 percent</a:t>
            </a:r>
          </a:p>
          <a:p>
            <a:r>
              <a:rPr lang="en-CA" baseline="0" dirty="0" smtClean="0"/>
              <a:t>Our word embeddings model gave 73.72 percent on poetry foundation poems.</a:t>
            </a:r>
          </a:p>
          <a:p>
            <a:r>
              <a:rPr lang="en-CA" baseline="0" dirty="0" smtClean="0"/>
              <a:t>On other metaphor datasets like </a:t>
            </a:r>
            <a:r>
              <a:rPr lang="en-CA" baseline="0" dirty="0" err="1" smtClean="0"/>
              <a:t>Shutova</a:t>
            </a:r>
            <a:r>
              <a:rPr lang="en-CA" baseline="0" dirty="0" smtClean="0"/>
              <a:t>, we get 75.58 percent</a:t>
            </a:r>
          </a:p>
          <a:p>
            <a:r>
              <a:rPr lang="en-CA" baseline="0" dirty="0" smtClean="0"/>
              <a:t>and on </a:t>
            </a:r>
            <a:r>
              <a:rPr lang="en-CA" baseline="0" dirty="0" err="1" smtClean="0"/>
              <a:t>trofi</a:t>
            </a:r>
            <a:r>
              <a:rPr lang="en-CA" baseline="0" dirty="0" smtClean="0"/>
              <a:t>, we get </a:t>
            </a:r>
            <a:r>
              <a:rPr lang="en-CA" baseline="0" dirty="0" err="1" smtClean="0"/>
              <a:t>trofi</a:t>
            </a:r>
            <a:r>
              <a:rPr lang="en-CA" baseline="0" dirty="0" smtClean="0"/>
              <a:t> we get 79 percent.</a:t>
            </a:r>
          </a:p>
          <a:p>
            <a:r>
              <a:rPr lang="en-CA" baseline="0" dirty="0" smtClean="0"/>
              <a:t>We see there is a difference between poetry and other datasets as poetry data is very complex.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 future work, we will work on type independent metaphor</a:t>
            </a:r>
            <a:r>
              <a:rPr lang="en-CA" baseline="0" dirty="0" smtClean="0"/>
              <a:t> algorithm. Means no fixed part of speech tag sequence, instead it will be based on parser associations.</a:t>
            </a:r>
          </a:p>
          <a:p>
            <a:r>
              <a:rPr lang="en-CA" baseline="0" dirty="0" smtClean="0"/>
              <a:t>We will also identify type 4 and 5</a:t>
            </a:r>
          </a:p>
          <a:p>
            <a:r>
              <a:rPr lang="en-CA" baseline="0" dirty="0" smtClean="0"/>
              <a:t>We may also apply deep learning to improve classification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the outline of</a:t>
            </a:r>
            <a:r>
              <a:rPr lang="en-CA" baseline="0" dirty="0" smtClean="0"/>
              <a:t> my presentation. I will explain about metaphor types, then baseline rule method &amp; finally our proposed </a:t>
            </a:r>
            <a:r>
              <a:rPr lang="en-CA" baseline="0" dirty="0" err="1" smtClean="0"/>
              <a:t>Wordembeddings</a:t>
            </a:r>
            <a:r>
              <a:rPr lang="en-CA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1 metaphors</a:t>
            </a:r>
            <a:r>
              <a:rPr lang="en-CA" baseline="0" dirty="0" smtClean="0"/>
              <a:t> are POS tag sequences of noun verb noun and noun verb determiner noun. Where verb is a </a:t>
            </a:r>
            <a:r>
              <a:rPr lang="en-CA" baseline="0" dirty="0" err="1" smtClean="0"/>
              <a:t>coupula</a:t>
            </a:r>
            <a:r>
              <a:rPr lang="en-CA" baseline="0" dirty="0" smtClean="0"/>
              <a:t> verb like is, are, was, etc..</a:t>
            </a:r>
          </a:p>
          <a:p>
            <a:r>
              <a:rPr lang="en-CA" baseline="0" dirty="0" smtClean="0"/>
              <a:t>These are the examples of Type1 metaphors. </a:t>
            </a:r>
          </a:p>
          <a:p>
            <a:r>
              <a:rPr lang="en-CA" baseline="0" dirty="0" smtClean="0"/>
              <a:t>Machines are the animals of the humans</a:t>
            </a:r>
          </a:p>
          <a:p>
            <a:r>
              <a:rPr lang="en-CA" baseline="0" dirty="0" smtClean="0"/>
              <a:t>Here machines and animals are associated by are</a:t>
            </a:r>
          </a:p>
          <a:p>
            <a:r>
              <a:rPr lang="en-CA" baseline="0" dirty="0" smtClean="0"/>
              <a:t>Words and weight are associated by are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2 metaphors</a:t>
            </a:r>
            <a:r>
              <a:rPr lang="en-CA" baseline="0" dirty="0" smtClean="0"/>
              <a:t> are POS tag sequences of noun verb noun as well. Difference is that  here verb is a non-</a:t>
            </a:r>
            <a:r>
              <a:rPr lang="en-CA" baseline="0" dirty="0" err="1" smtClean="0"/>
              <a:t>coupula</a:t>
            </a:r>
            <a:r>
              <a:rPr lang="en-CA" baseline="0" dirty="0" smtClean="0"/>
              <a:t> verb</a:t>
            </a:r>
          </a:p>
          <a:p>
            <a:r>
              <a:rPr lang="en-CA" baseline="0" dirty="0" smtClean="0"/>
              <a:t>It can be anything like eats, runs played, etc...</a:t>
            </a:r>
          </a:p>
          <a:p>
            <a:r>
              <a:rPr lang="en-CA" baseline="0" dirty="0" smtClean="0"/>
              <a:t>These are the examples of Type2 metaphors. </a:t>
            </a:r>
          </a:p>
          <a:p>
            <a:r>
              <a:rPr lang="en-CA" baseline="0" dirty="0" smtClean="0"/>
              <a:t>The war absorbed his energy</a:t>
            </a:r>
          </a:p>
          <a:p>
            <a:r>
              <a:rPr lang="en-CA" baseline="0" dirty="0" smtClean="0"/>
              <a:t>Here war and energy are associated by absorbed</a:t>
            </a:r>
          </a:p>
          <a:p>
            <a:r>
              <a:rPr lang="en-CA" baseline="0" dirty="0" smtClean="0"/>
              <a:t>Car and drinks are associated by drinks. Etc..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3 metaphors</a:t>
            </a:r>
            <a:r>
              <a:rPr lang="en-CA" baseline="0" dirty="0" smtClean="0"/>
              <a:t> are POS tag sequences of adjective noun. </a:t>
            </a:r>
          </a:p>
          <a:p>
            <a:r>
              <a:rPr lang="en-CA" baseline="0" dirty="0" smtClean="0"/>
              <a:t>These are the examples of Type 3 metaphors. </a:t>
            </a:r>
          </a:p>
          <a:p>
            <a:r>
              <a:rPr lang="en-CA" baseline="0" dirty="0" smtClean="0"/>
              <a:t>He had some dark thoughts</a:t>
            </a:r>
          </a:p>
          <a:p>
            <a:r>
              <a:rPr lang="en-CA" baseline="0" dirty="0" smtClean="0"/>
              <a:t>Dark &amp; thoughts are focus words here.</a:t>
            </a:r>
          </a:p>
          <a:p>
            <a:r>
              <a:rPr lang="en-CA" baseline="0" dirty="0" smtClean="0"/>
              <a:t>Type 4 and 5 are our proposed types and it will be included in our future work.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Baseline</a:t>
            </a:r>
            <a:r>
              <a:rPr lang="en-CA" baseline="0" dirty="0" smtClean="0"/>
              <a:t> we have taken is Rule based methods by </a:t>
            </a:r>
            <a:r>
              <a:rPr lang="en-CA" baseline="0" dirty="0" err="1" smtClean="0"/>
              <a:t>neuman</a:t>
            </a:r>
            <a:r>
              <a:rPr lang="en-CA" baseline="0" dirty="0" smtClean="0"/>
              <a:t>.</a:t>
            </a:r>
          </a:p>
          <a:p>
            <a:r>
              <a:rPr lang="en-CA" baseline="0" dirty="0" smtClean="0"/>
              <a:t>First rule is Concrete abstract rule which says that if noun1 is concrete and noun2 is abstract, then it is </a:t>
            </a:r>
            <a:r>
              <a:rPr lang="en-CA" baseline="0" dirty="0" err="1" smtClean="0"/>
              <a:t>aa</a:t>
            </a:r>
            <a:r>
              <a:rPr lang="en-CA" baseline="0" dirty="0" smtClean="0"/>
              <a:t> metaphor</a:t>
            </a:r>
          </a:p>
          <a:p>
            <a:r>
              <a:rPr lang="en-CA" baseline="0" dirty="0" smtClean="0"/>
              <a:t>For example, eyes are strangers</a:t>
            </a:r>
          </a:p>
          <a:p>
            <a:r>
              <a:rPr lang="en-CA" baseline="0" dirty="0" smtClean="0"/>
              <a:t>Eyes is concrete and stranger abstract so it is a metaphor</a:t>
            </a:r>
            <a:r>
              <a:rPr lang="en-US" baseline="0" dirty="0" smtClean="0"/>
              <a:t> according to this rule</a:t>
            </a:r>
          </a:p>
          <a:p>
            <a:r>
              <a:rPr lang="en-CA" baseline="0" dirty="0" smtClean="0"/>
              <a:t>We use </a:t>
            </a:r>
            <a:r>
              <a:rPr lang="en-CA" baseline="0" dirty="0" err="1" smtClean="0"/>
              <a:t>wordnet</a:t>
            </a:r>
            <a:r>
              <a:rPr lang="en-CA" baseline="0" dirty="0" smtClean="0"/>
              <a:t> dictionary to find the categorization of nouns meaning are they concrete or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Another rule</a:t>
            </a:r>
            <a:r>
              <a:rPr lang="en-CA" baseline="0" dirty="0" smtClean="0"/>
              <a:t> is Concrete abstract rule. When both nouns are concrete, we cannot apply concrete abstract rule. We check for </a:t>
            </a:r>
            <a:r>
              <a:rPr lang="en-CA" baseline="0" dirty="0" err="1" smtClean="0"/>
              <a:t>Wordnet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hyperym</a:t>
            </a:r>
            <a:r>
              <a:rPr lang="en-CA" baseline="0" dirty="0" smtClean="0"/>
              <a:t> overlap. </a:t>
            </a:r>
          </a:p>
          <a:p>
            <a:r>
              <a:rPr lang="en-CA" baseline="0" dirty="0" smtClean="0"/>
              <a:t>If no overlap, then it is a metaphor.</a:t>
            </a:r>
          </a:p>
          <a:p>
            <a:r>
              <a:rPr lang="en-CA" baseline="0" dirty="0" smtClean="0"/>
              <a:t>For example, lawyer is a shark</a:t>
            </a:r>
          </a:p>
          <a:p>
            <a:r>
              <a:rPr lang="en-CA" baseline="0" dirty="0" smtClean="0"/>
              <a:t>Both are concrete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Therefore we check for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hypernyms</a:t>
            </a:r>
            <a:r>
              <a:rPr lang="en-CA" baseline="0" dirty="0" smtClean="0"/>
              <a:t> that are parent classes of each word. We check for overlap of these categories. We take top 5 categories.</a:t>
            </a:r>
          </a:p>
          <a:p>
            <a:r>
              <a:rPr lang="en-CA" baseline="0" dirty="0" smtClean="0"/>
              <a:t>Otherwise it would obviously overlap. As you can see all are entity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Our proposed model is word embeddings based model that</a:t>
            </a:r>
            <a:r>
              <a:rPr lang="en-CA" baseline="0" dirty="0" smtClean="0"/>
              <a:t> is word2vec trained on glove </a:t>
            </a:r>
            <a:r>
              <a:rPr lang="en-CA" baseline="0" dirty="0" err="1" smtClean="0"/>
              <a:t>gigaword</a:t>
            </a:r>
            <a:r>
              <a:rPr lang="en-CA" baseline="0" dirty="0" smtClean="0"/>
              <a:t> corpus. We get word vectors for both words.</a:t>
            </a:r>
          </a:p>
          <a:p>
            <a:r>
              <a:rPr lang="en-CA" baseline="0" dirty="0" smtClean="0"/>
              <a:t>Features that we use for classification are</a:t>
            </a:r>
          </a:p>
          <a:p>
            <a:r>
              <a:rPr lang="en-CA" baseline="0" dirty="0" smtClean="0"/>
              <a:t>Word vector difference</a:t>
            </a:r>
          </a:p>
          <a:p>
            <a:r>
              <a:rPr lang="en-CA" baseline="0" dirty="0" smtClean="0"/>
              <a:t>Cosine similarity</a:t>
            </a:r>
          </a:p>
          <a:p>
            <a:r>
              <a:rPr lang="en-CA" baseline="0" dirty="0" err="1" smtClean="0"/>
              <a:t>Pointwise</a:t>
            </a:r>
            <a:r>
              <a:rPr lang="en-CA" baseline="0" dirty="0" smtClean="0"/>
              <a:t> mutual information</a:t>
            </a:r>
          </a:p>
          <a:p>
            <a:r>
              <a:rPr lang="en-CA" baseline="0" dirty="0" err="1" smtClean="0"/>
              <a:t>Conceptnet</a:t>
            </a:r>
            <a:r>
              <a:rPr lang="en-CA" baseline="0" dirty="0" smtClean="0"/>
              <a:t> overlap</a:t>
            </a:r>
          </a:p>
          <a:p>
            <a:r>
              <a:rPr lang="en-CA" baseline="0" dirty="0" smtClean="0"/>
              <a:t>We use </a:t>
            </a:r>
            <a:r>
              <a:rPr lang="en-CA" baseline="0" dirty="0" err="1" smtClean="0"/>
              <a:t>weka</a:t>
            </a:r>
            <a:r>
              <a:rPr lang="en-CA" baseline="0" dirty="0" smtClean="0"/>
              <a:t> for classification task using all these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F370E-32E4-4BEB-A4D2-D3F8A5384D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643D2-4D6C-491A-BB7B-AE1408072ECD}" type="datetimeFigureOut">
              <a:rPr lang="en-US" smtClean="0"/>
              <a:pPr/>
              <a:t>3/30/2017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C07ECF-2C76-4821-A240-2CAB2266F3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Automatic Poetry Classification by Metaphor (</a:t>
            </a:r>
            <a:r>
              <a:rPr lang="en-IN" dirty="0" err="1" smtClean="0"/>
              <a:t>GraphPoem</a:t>
            </a:r>
            <a:r>
              <a:rPr lang="en-IN" dirty="0" smtClean="0"/>
              <a:t> Project)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143380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Vaibhav Kesarwani</a:t>
            </a:r>
          </a:p>
          <a:p>
            <a:endParaRPr lang="en-IN" dirty="0" smtClean="0"/>
          </a:p>
          <a:p>
            <a:r>
              <a:rPr lang="en-IN" dirty="0" smtClean="0"/>
              <a:t>Supervisors:</a:t>
            </a:r>
          </a:p>
          <a:p>
            <a:r>
              <a:rPr lang="en-IN" dirty="0" smtClean="0"/>
              <a:t>Dr. Diana </a:t>
            </a:r>
            <a:r>
              <a:rPr lang="en-IN" dirty="0" err="1" smtClean="0"/>
              <a:t>Inkpen</a:t>
            </a:r>
            <a:endParaRPr lang="en-IN" dirty="0" smtClean="0"/>
          </a:p>
          <a:p>
            <a:r>
              <a:rPr lang="en-IN" dirty="0" smtClean="0"/>
              <a:t>Dr. Chris </a:t>
            </a:r>
            <a:r>
              <a:rPr lang="en-IN" dirty="0" err="1" smtClean="0"/>
              <a:t>Tanasescu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Vector Difference of Word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>
            <a:normAutofit fontScale="40000" lnSpcReduction="20000"/>
          </a:bodyPr>
          <a:lstStyle/>
          <a:p>
            <a:r>
              <a:rPr lang="en-IN" sz="5000" b="1" dirty="0" smtClean="0"/>
              <a:t>Vector Difference </a:t>
            </a:r>
            <a:r>
              <a:rPr lang="en-IN" sz="5000" dirty="0" smtClean="0"/>
              <a:t>of vectors of word1 and word2 to capture contextual contrast</a:t>
            </a:r>
          </a:p>
          <a:p>
            <a:r>
              <a:rPr lang="en-IN" sz="5000" dirty="0" smtClean="0"/>
              <a:t>100 dimensional word vectors trained on Glove </a:t>
            </a:r>
            <a:r>
              <a:rPr lang="en-IN" sz="5000" dirty="0" err="1" smtClean="0"/>
              <a:t>Gigaword</a:t>
            </a:r>
            <a:r>
              <a:rPr lang="en-IN" sz="5000" dirty="0" smtClean="0"/>
              <a:t> corpus</a:t>
            </a:r>
          </a:p>
          <a:p>
            <a:r>
              <a:rPr lang="en-CA" sz="5000" dirty="0" smtClean="0"/>
              <a:t>For metaphor, </a:t>
            </a:r>
            <a:r>
              <a:rPr lang="el-GR" sz="5000" dirty="0" smtClean="0"/>
              <a:t>Σ</a:t>
            </a:r>
            <a:r>
              <a:rPr lang="en-CA" sz="5000" dirty="0" smtClean="0"/>
              <a:t> |</a:t>
            </a:r>
            <a:r>
              <a:rPr lang="en-CA" sz="5000" dirty="0" err="1" smtClean="0"/>
              <a:t>C</a:t>
            </a:r>
            <a:r>
              <a:rPr lang="en-CA" sz="5000" baseline="-25000" dirty="0" err="1" smtClean="0"/>
              <a:t>i</a:t>
            </a:r>
            <a:r>
              <a:rPr lang="en-CA" sz="5000" dirty="0" smtClean="0"/>
              <a:t>| should be significantly high</a:t>
            </a:r>
            <a:endParaRPr lang="en-IN" sz="5000" dirty="0" smtClean="0"/>
          </a:p>
          <a:p>
            <a:pPr>
              <a:buNone/>
            </a:pPr>
            <a:endParaRPr lang="en-IN" sz="5000" dirty="0" smtClean="0"/>
          </a:p>
          <a:p>
            <a:pPr algn="r"/>
            <a:endParaRPr lang="en-IN" dirty="0" smtClean="0"/>
          </a:p>
          <a:p>
            <a:pPr algn="r">
              <a:buNone/>
            </a:pPr>
            <a:r>
              <a:rPr lang="en-IN" sz="34000" dirty="0" smtClean="0">
                <a:latin typeface="Arial Narrow" pitchFamily="34" charset="0"/>
              </a:rPr>
              <a:t> </a:t>
            </a:r>
          </a:p>
          <a:p>
            <a:pPr algn="r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3643314"/>
          <a:ext cx="690546" cy="196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46"/>
              </a:tblGrid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071538" y="3643314"/>
            <a:ext cx="1215240" cy="1930414"/>
            <a:chOff x="1071538" y="3643314"/>
            <a:chExt cx="1215240" cy="1930414"/>
          </a:xfrm>
        </p:grpSpPr>
        <p:grpSp>
          <p:nvGrpSpPr>
            <p:cNvPr id="29" name="Group 28"/>
            <p:cNvGrpSpPr/>
            <p:nvPr/>
          </p:nvGrpSpPr>
          <p:grpSpPr>
            <a:xfrm>
              <a:off x="1928794" y="3643314"/>
              <a:ext cx="357984" cy="1930414"/>
              <a:chOff x="1715274" y="3499644"/>
              <a:chExt cx="357984" cy="193041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5400000">
                <a:off x="1108051" y="4464057"/>
                <a:ext cx="192882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0800000">
                <a:off x="1715274" y="5428470"/>
                <a:ext cx="35719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1786712" y="3499644"/>
                <a:ext cx="28575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1071538" y="3643314"/>
              <a:ext cx="357984" cy="1930414"/>
              <a:chOff x="1715274" y="3499644"/>
              <a:chExt cx="357984" cy="193041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rot="5400000">
                <a:off x="1108051" y="4464057"/>
                <a:ext cx="192882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0800000">
                <a:off x="1715274" y="5428470"/>
                <a:ext cx="35719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0800000">
                <a:off x="1786712" y="3499644"/>
                <a:ext cx="28575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000496" y="3571876"/>
          <a:ext cx="690546" cy="196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46"/>
              </a:tblGrid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571868" y="3643314"/>
            <a:ext cx="1215240" cy="1930414"/>
            <a:chOff x="1071538" y="3643314"/>
            <a:chExt cx="1215240" cy="1930414"/>
          </a:xfrm>
        </p:grpSpPr>
        <p:grpSp>
          <p:nvGrpSpPr>
            <p:cNvPr id="37" name="Group 28"/>
            <p:cNvGrpSpPr/>
            <p:nvPr/>
          </p:nvGrpSpPr>
          <p:grpSpPr>
            <a:xfrm>
              <a:off x="1928794" y="3643314"/>
              <a:ext cx="357984" cy="1930414"/>
              <a:chOff x="1715274" y="3499644"/>
              <a:chExt cx="357984" cy="193041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>
                <a:off x="1108051" y="4464057"/>
                <a:ext cx="192882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>
                <a:off x="1715274" y="5428470"/>
                <a:ext cx="35719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0800000">
                <a:off x="1786712" y="3499644"/>
                <a:ext cx="28575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29"/>
            <p:cNvGrpSpPr/>
            <p:nvPr/>
          </p:nvGrpSpPr>
          <p:grpSpPr>
            <a:xfrm flipH="1">
              <a:off x="1071538" y="3643314"/>
              <a:ext cx="357984" cy="1930414"/>
              <a:chOff x="1715274" y="3499644"/>
              <a:chExt cx="357984" cy="193041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1108051" y="4464057"/>
                <a:ext cx="192882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1715274" y="5428470"/>
                <a:ext cx="35719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1786712" y="3499644"/>
                <a:ext cx="28575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929454" y="3571876"/>
          <a:ext cx="690546" cy="196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46"/>
              </a:tblGrid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CA" b="0" baseline="-25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6500826" y="3643314"/>
            <a:ext cx="1215240" cy="1930414"/>
            <a:chOff x="1071538" y="3643314"/>
            <a:chExt cx="1215240" cy="1930414"/>
          </a:xfrm>
        </p:grpSpPr>
        <p:grpSp>
          <p:nvGrpSpPr>
            <p:cNvPr id="47" name="Group 28"/>
            <p:cNvGrpSpPr/>
            <p:nvPr/>
          </p:nvGrpSpPr>
          <p:grpSpPr>
            <a:xfrm>
              <a:off x="1928794" y="3643314"/>
              <a:ext cx="357984" cy="1930414"/>
              <a:chOff x="1715274" y="3499644"/>
              <a:chExt cx="357984" cy="193041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1108051" y="4464057"/>
                <a:ext cx="192882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1715274" y="5428470"/>
                <a:ext cx="35719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>
                <a:off x="1786712" y="3499644"/>
                <a:ext cx="28575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29"/>
            <p:cNvGrpSpPr/>
            <p:nvPr/>
          </p:nvGrpSpPr>
          <p:grpSpPr>
            <a:xfrm flipH="1">
              <a:off x="1071538" y="3643314"/>
              <a:ext cx="357984" cy="1930414"/>
              <a:chOff x="1715274" y="3499644"/>
              <a:chExt cx="357984" cy="193041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5400000">
                <a:off x="1108051" y="4464057"/>
                <a:ext cx="192882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0800000">
                <a:off x="1715274" y="5428470"/>
                <a:ext cx="35719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>
                <a:off x="1786712" y="3499644"/>
                <a:ext cx="285752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5357818" y="4214818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/>
              <a:t>=</a:t>
            </a:r>
            <a:endParaRPr lang="en-US" sz="4800" dirty="0"/>
          </a:p>
        </p:txBody>
      </p:sp>
      <p:sp>
        <p:nvSpPr>
          <p:cNvPr id="60" name="TextBox 59"/>
          <p:cNvSpPr txBox="1"/>
          <p:nvPr/>
        </p:nvSpPr>
        <p:spPr>
          <a:xfrm>
            <a:off x="2643174" y="4214818"/>
            <a:ext cx="785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/>
              <a:t>-</a:t>
            </a:r>
            <a:endParaRPr lang="en-US" sz="4800" dirty="0"/>
          </a:p>
        </p:txBody>
      </p:sp>
      <p:sp>
        <p:nvSpPr>
          <p:cNvPr id="62" name="TextBox 61"/>
          <p:cNvSpPr txBox="1"/>
          <p:nvPr/>
        </p:nvSpPr>
        <p:spPr>
          <a:xfrm>
            <a:off x="714348" y="5786454"/>
            <a:ext cx="80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        word1                                   word2                        contextual contrast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Cosine Similarity of Word Vectors</a:t>
            </a:r>
            <a:endParaRPr lang="en-IN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8661" y="3071810"/>
            <a:ext cx="66899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472" y="2071678"/>
            <a:ext cx="764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Cosine Similarity </a:t>
            </a:r>
            <a:r>
              <a:rPr lang="en-IN" sz="2400" dirty="0" smtClean="0"/>
              <a:t>of vectors of word1 and word2 to capture contextual similarity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 l="992" t="-14286"/>
          <a:stretch>
            <a:fillRect/>
          </a:stretch>
        </p:blipFill>
        <p:spPr bwMode="auto">
          <a:xfrm>
            <a:off x="857224" y="5143512"/>
            <a:ext cx="712951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err="1" smtClean="0"/>
              <a:t>Pointwise</a:t>
            </a:r>
            <a:r>
              <a:rPr lang="en-IN" dirty="0" smtClean="0"/>
              <a:t> Mutual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393890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 smtClean="0"/>
              <a:t>PMI </a:t>
            </a:r>
            <a:r>
              <a:rPr lang="en-IN" sz="11200" dirty="0" smtClean="0"/>
              <a:t>of word1 and word2 (trained on British National Corpus)</a:t>
            </a:r>
          </a:p>
          <a:p>
            <a:endParaRPr lang="en-IN" sz="11200" dirty="0" smtClean="0"/>
          </a:p>
          <a:p>
            <a:r>
              <a:rPr lang="en-IN" sz="11200" dirty="0" smtClean="0"/>
              <a:t>Captures collocation information between the two words</a:t>
            </a:r>
          </a:p>
          <a:p>
            <a:pPr>
              <a:buNone/>
            </a:pPr>
            <a:endParaRPr lang="en-IN" sz="11200" dirty="0" smtClean="0"/>
          </a:p>
          <a:p>
            <a:pPr>
              <a:buNone/>
            </a:pPr>
            <a:endParaRPr lang="en-IN" sz="112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643446"/>
            <a:ext cx="73800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err="1" smtClean="0"/>
              <a:t>ConceptNet</a:t>
            </a:r>
            <a:r>
              <a:rPr lang="en-IN" dirty="0" smtClean="0"/>
              <a:t> Overlap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1393890"/>
          </a:xfrm>
        </p:spPr>
        <p:txBody>
          <a:bodyPr>
            <a:normAutofit fontScale="25000" lnSpcReduction="20000"/>
          </a:bodyPr>
          <a:lstStyle/>
          <a:p>
            <a:r>
              <a:rPr lang="en-CA" sz="11200" b="1" dirty="0" err="1" smtClean="0"/>
              <a:t>ConceptNet</a:t>
            </a:r>
            <a:r>
              <a:rPr lang="en-CA" sz="11200" b="1" dirty="0" smtClean="0"/>
              <a:t> Overlap</a:t>
            </a:r>
            <a:r>
              <a:rPr lang="en-CA" sz="11200" dirty="0" smtClean="0"/>
              <a:t> computed from </a:t>
            </a:r>
            <a:r>
              <a:rPr lang="en-CA" sz="11200" dirty="0" err="1" smtClean="0"/>
              <a:t>SurfaceText</a:t>
            </a:r>
            <a:r>
              <a:rPr lang="en-CA" sz="11200" dirty="0" smtClean="0"/>
              <a:t> entities of </a:t>
            </a:r>
            <a:r>
              <a:rPr lang="en-CA" sz="11200" dirty="0" err="1" smtClean="0"/>
              <a:t>ConceptNet</a:t>
            </a:r>
            <a:r>
              <a:rPr lang="en-CA" sz="11200" dirty="0" smtClean="0"/>
              <a:t> knowledge base</a:t>
            </a:r>
          </a:p>
          <a:p>
            <a:r>
              <a:rPr lang="en-CA" sz="11200" dirty="0" smtClean="0"/>
              <a:t>For example "birds" shows below associations:</a:t>
            </a:r>
          </a:p>
          <a:p>
            <a:pPr>
              <a:buNone/>
            </a:pPr>
            <a:endParaRPr lang="en-CA" sz="5600" dirty="0" smtClean="0"/>
          </a:p>
          <a:p>
            <a:pPr marL="365125" indent="-4763">
              <a:buNone/>
            </a:pPr>
            <a:r>
              <a:rPr lang="en-CA" sz="5600" dirty="0" smtClean="0"/>
              <a:t>[[Birds]] have [[feathers]]</a:t>
            </a:r>
          </a:p>
          <a:p>
            <a:pPr marL="365125" indent="-4763">
              <a:buNone/>
            </a:pPr>
            <a:r>
              <a:rPr lang="en-CA" sz="5600" dirty="0" smtClean="0"/>
              <a:t>[[birds]] can [[fly through the air]]</a:t>
            </a:r>
          </a:p>
          <a:p>
            <a:pPr marL="365125" indent="-4763">
              <a:buNone/>
            </a:pPr>
            <a:r>
              <a:rPr lang="en-CA" sz="5600" dirty="0" smtClean="0"/>
              <a:t>[[Some birds]] do not [[migrate in the Winter]]</a:t>
            </a:r>
          </a:p>
          <a:p>
            <a:pPr marL="365125" indent="-4763">
              <a:buNone/>
            </a:pPr>
            <a:r>
              <a:rPr lang="en-CA" sz="5600" dirty="0" smtClean="0"/>
              <a:t>[[birds]] have [[beaks]]</a:t>
            </a:r>
          </a:p>
          <a:p>
            <a:pPr marL="365125" indent="-4763">
              <a:buNone/>
            </a:pPr>
            <a:r>
              <a:rPr lang="en-CA" sz="5600" dirty="0" smtClean="0"/>
              <a:t>[[Birds]] have [[hollow bones]]</a:t>
            </a:r>
          </a:p>
          <a:p>
            <a:pPr marL="365125" indent="-4763">
              <a:buNone/>
            </a:pPr>
            <a:r>
              <a:rPr lang="en-CA" sz="5600" dirty="0" smtClean="0"/>
              <a:t>[[birds]] have [[wings]]</a:t>
            </a:r>
          </a:p>
          <a:p>
            <a:pPr marL="365125" indent="-4763">
              <a:buNone/>
            </a:pPr>
            <a:r>
              <a:rPr lang="en-CA" sz="5600" dirty="0" smtClean="0"/>
              <a:t>[[Birds]] are [[not mammals]]</a:t>
            </a:r>
          </a:p>
          <a:p>
            <a:pPr marL="365125" indent="-4763">
              <a:buNone/>
            </a:pPr>
            <a:r>
              <a:rPr lang="en-CA" sz="5600" dirty="0" smtClean="0"/>
              <a:t>[[birds]] can [[sing songs]]</a:t>
            </a:r>
          </a:p>
          <a:p>
            <a:pPr marL="365125" indent="-4763">
              <a:buNone/>
            </a:pPr>
            <a:r>
              <a:rPr lang="en-CA" sz="5600" dirty="0" smtClean="0"/>
              <a:t>[[birds]] can [[spread their wings]]</a:t>
            </a:r>
          </a:p>
          <a:p>
            <a:pPr marL="365125" indent="-4763">
              <a:buNone/>
            </a:pPr>
            <a:r>
              <a:rPr lang="en-CA" sz="5600" dirty="0" smtClean="0"/>
              <a:t>[[birds]] have [[two wings]]</a:t>
            </a:r>
          </a:p>
          <a:p>
            <a:pPr marL="365125" indent="-4763">
              <a:buNone/>
            </a:pPr>
            <a:r>
              <a:rPr lang="en-CA" sz="5600" dirty="0" smtClean="0"/>
              <a:t>[[Birds]] can be [[</a:t>
            </a:r>
            <a:r>
              <a:rPr lang="en-CA" sz="5600" dirty="0" err="1" smtClean="0"/>
              <a:t>colored</a:t>
            </a:r>
            <a:r>
              <a:rPr lang="en-CA" sz="5600" dirty="0" smtClean="0"/>
              <a:t>]]</a:t>
            </a:r>
          </a:p>
          <a:p>
            <a:pPr marL="365125" indent="-4763">
              <a:buNone/>
            </a:pPr>
            <a:r>
              <a:rPr lang="en-CA" sz="5600" dirty="0" smtClean="0"/>
              <a:t>[[The birds]] are [[singing]]</a:t>
            </a:r>
          </a:p>
          <a:p>
            <a:pPr marL="365125" indent="-4763">
              <a:buNone/>
            </a:pPr>
            <a:r>
              <a:rPr lang="en-CA" sz="5600" dirty="0" smtClean="0"/>
              <a:t>[[Some birds]] are [[very </a:t>
            </a:r>
            <a:r>
              <a:rPr lang="en-CA" sz="5600" dirty="0" err="1" smtClean="0"/>
              <a:t>colorful</a:t>
            </a:r>
            <a:r>
              <a:rPr lang="en-CA" sz="5600" dirty="0" smtClean="0"/>
              <a:t>]]</a:t>
            </a:r>
          </a:p>
          <a:p>
            <a:endParaRPr lang="en-IN" sz="11200" dirty="0" smtClean="0"/>
          </a:p>
          <a:p>
            <a:endParaRPr lang="en-IN" sz="11200" dirty="0" smtClean="0"/>
          </a:p>
          <a:p>
            <a:pPr>
              <a:buNone/>
            </a:pPr>
            <a:endParaRPr lang="en-IN" sz="11200" dirty="0" smtClean="0"/>
          </a:p>
          <a:p>
            <a:pPr>
              <a:buNone/>
            </a:pPr>
            <a:endParaRPr lang="en-IN" sz="112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Rule-based methods (baseline): 69.10%</a:t>
            </a:r>
          </a:p>
          <a:p>
            <a:r>
              <a:rPr lang="en-US" dirty="0" smtClean="0"/>
              <a:t>WordEmbeddings on Poetry Foundation poems: </a:t>
            </a:r>
            <a:r>
              <a:rPr lang="en-US" b="1" dirty="0" smtClean="0"/>
              <a:t>73.72%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Accuracy on Other Metaphor datasets:</a:t>
            </a:r>
            <a:endParaRPr lang="en-US" dirty="0" smtClean="0"/>
          </a:p>
          <a:p>
            <a:r>
              <a:rPr lang="en-US" dirty="0" err="1" smtClean="0"/>
              <a:t>WordEmbeddings</a:t>
            </a:r>
            <a:r>
              <a:rPr lang="en-US" dirty="0" smtClean="0"/>
              <a:t> on </a:t>
            </a:r>
            <a:r>
              <a:rPr lang="en-US" dirty="0" err="1" smtClean="0"/>
              <a:t>Shutova</a:t>
            </a:r>
            <a:r>
              <a:rPr lang="en-US" dirty="0" smtClean="0"/>
              <a:t> data: 75.58%</a:t>
            </a:r>
          </a:p>
          <a:p>
            <a:r>
              <a:rPr lang="en-US" dirty="0" err="1" smtClean="0"/>
              <a:t>WordEmbeddings</a:t>
            </a:r>
            <a:r>
              <a:rPr lang="en-US" dirty="0" smtClean="0"/>
              <a:t> on TROFI data: 79.00%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Type-independent metaphor identification</a:t>
            </a:r>
          </a:p>
          <a:p>
            <a:r>
              <a:rPr lang="en-US" dirty="0" smtClean="0"/>
              <a:t>Type 4 &amp; 5 metaphor identification</a:t>
            </a:r>
          </a:p>
          <a:p>
            <a:r>
              <a:rPr lang="en-CA" dirty="0" smtClean="0"/>
              <a:t>Apply Deep Learning to improve classification results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066800"/>
          </a:xfrm>
        </p:spPr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5720" y="2214554"/>
          <a:ext cx="8286808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Type 1 Metaphor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Part of Speech (POS) tag sequence of “noun-verb-noun” or “noun-verb-determiner-noun”.</a:t>
            </a:r>
          </a:p>
          <a:p>
            <a:r>
              <a:rPr lang="en-IN" dirty="0" smtClean="0"/>
              <a:t>Where verb is copula verb like [is, are, was, were, be, am].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</a:p>
          <a:p>
            <a:pPr lvl="2">
              <a:buNone/>
            </a:pPr>
            <a:r>
              <a:rPr lang="en-IN" u="sng" dirty="0" smtClean="0">
                <a:solidFill>
                  <a:schemeClr val="tx1"/>
                </a:solidFill>
              </a:rPr>
              <a:t>Machines</a:t>
            </a:r>
            <a:r>
              <a:rPr lang="en-IN" dirty="0" smtClean="0">
                <a:solidFill>
                  <a:schemeClr val="tx1"/>
                </a:solidFill>
              </a:rPr>
              <a:t> are the </a:t>
            </a:r>
            <a:r>
              <a:rPr lang="en-IN" u="sng" dirty="0" smtClean="0">
                <a:solidFill>
                  <a:schemeClr val="tx1"/>
                </a:solidFill>
              </a:rPr>
              <a:t>animals</a:t>
            </a:r>
            <a:r>
              <a:rPr lang="en-IN" dirty="0" smtClean="0">
                <a:solidFill>
                  <a:schemeClr val="tx1"/>
                </a:solidFill>
              </a:rPr>
              <a:t> of the humans</a:t>
            </a:r>
          </a:p>
          <a:p>
            <a:pPr lvl="2">
              <a:buNone/>
            </a:pPr>
            <a:r>
              <a:rPr lang="en-IN" u="sng" dirty="0" smtClean="0">
                <a:solidFill>
                  <a:schemeClr val="tx1"/>
                </a:solidFill>
              </a:rPr>
              <a:t>Words</a:t>
            </a:r>
            <a:r>
              <a:rPr lang="en-IN" dirty="0" smtClean="0">
                <a:solidFill>
                  <a:schemeClr val="tx1"/>
                </a:solidFill>
              </a:rPr>
              <a:t> are a </a:t>
            </a:r>
            <a:r>
              <a:rPr lang="en-IN" u="sng" dirty="0" smtClean="0">
                <a:solidFill>
                  <a:schemeClr val="tx1"/>
                </a:solidFill>
              </a:rPr>
              <a:t>weight</a:t>
            </a:r>
          </a:p>
          <a:p>
            <a:pPr lvl="2">
              <a:buNone/>
            </a:pPr>
            <a:r>
              <a:rPr lang="en-IN" u="sng" dirty="0" smtClean="0">
                <a:solidFill>
                  <a:schemeClr val="tx1"/>
                </a:solidFill>
              </a:rPr>
              <a:t>Eyes</a:t>
            </a:r>
            <a:r>
              <a:rPr lang="en-IN" dirty="0" smtClean="0">
                <a:solidFill>
                  <a:schemeClr val="tx1"/>
                </a:solidFill>
              </a:rPr>
              <a:t> are </a:t>
            </a:r>
            <a:r>
              <a:rPr lang="en-IN" u="sng" dirty="0" smtClean="0">
                <a:solidFill>
                  <a:schemeClr val="tx1"/>
                </a:solidFill>
              </a:rPr>
              <a:t>lakes</a:t>
            </a:r>
          </a:p>
          <a:p>
            <a:pPr lvl="2">
              <a:buNone/>
            </a:pPr>
            <a:endParaRPr lang="en-IN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Type 2 Metaphor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Part of Speech (POS) tag sequence of “noun-verb-noun” or “noun-verb-determiner-noun”.</a:t>
            </a:r>
          </a:p>
          <a:p>
            <a:r>
              <a:rPr lang="en-IN" dirty="0" smtClean="0"/>
              <a:t>Where verb is any non-copular verb like [eats, runs, played, etc..]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u="sng" dirty="0" smtClean="0">
                <a:solidFill>
                  <a:schemeClr val="tx1"/>
                </a:solidFill>
              </a:rPr>
              <a:t>war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absorbed </a:t>
            </a:r>
            <a:r>
              <a:rPr lang="en-IN" dirty="0" smtClean="0">
                <a:solidFill>
                  <a:schemeClr val="tx1"/>
                </a:solidFill>
              </a:rPr>
              <a:t>his </a:t>
            </a:r>
            <a:r>
              <a:rPr lang="en-IN" u="sng" dirty="0" smtClean="0">
                <a:solidFill>
                  <a:schemeClr val="tx1"/>
                </a:solidFill>
              </a:rPr>
              <a:t>energy</a:t>
            </a:r>
          </a:p>
          <a:p>
            <a:pPr lvl="2">
              <a:buNone/>
            </a:pPr>
            <a:r>
              <a:rPr lang="en-IN" smtClean="0">
                <a:solidFill>
                  <a:schemeClr val="tx1"/>
                </a:solidFill>
              </a:rPr>
              <a:t>My </a:t>
            </a:r>
            <a:r>
              <a:rPr lang="en-IN" u="sng" smtClean="0">
                <a:solidFill>
                  <a:schemeClr val="tx1"/>
                </a:solidFill>
              </a:rPr>
              <a:t>car </a:t>
            </a:r>
            <a:r>
              <a:rPr lang="en-IN" i="1" smtClean="0">
                <a:solidFill>
                  <a:schemeClr val="tx1"/>
                </a:solidFill>
              </a:rPr>
              <a:t>drinks</a:t>
            </a:r>
            <a:r>
              <a:rPr lang="en-IN" u="sng" smtClean="0">
                <a:solidFill>
                  <a:schemeClr val="tx1"/>
                </a:solidFill>
              </a:rPr>
              <a:t> gasoline</a:t>
            </a:r>
          </a:p>
          <a:p>
            <a:pPr lvl="2">
              <a:buNone/>
            </a:pPr>
            <a:r>
              <a:rPr lang="en-IN" u="sng" smtClean="0">
                <a:solidFill>
                  <a:schemeClr val="tx1"/>
                </a:solidFill>
              </a:rPr>
              <a:t>Money </a:t>
            </a:r>
            <a:r>
              <a:rPr lang="en-IN" i="1" dirty="0" smtClean="0">
                <a:solidFill>
                  <a:schemeClr val="tx1"/>
                </a:solidFill>
              </a:rPr>
              <a:t>flows </a:t>
            </a:r>
            <a:r>
              <a:rPr lang="en-IN" dirty="0" smtClean="0">
                <a:solidFill>
                  <a:schemeClr val="tx1"/>
                </a:solidFill>
              </a:rPr>
              <a:t>like </a:t>
            </a:r>
            <a:r>
              <a:rPr lang="en-IN" u="sng" dirty="0" smtClean="0">
                <a:solidFill>
                  <a:schemeClr val="tx1"/>
                </a:solidFill>
              </a:rPr>
              <a:t>liquid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Type 3 Metaphor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Part of Speech (POS) tag sequence of “adjective-noun”.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He had some </a:t>
            </a:r>
            <a:r>
              <a:rPr lang="en-IN" u="sng" dirty="0" smtClean="0">
                <a:solidFill>
                  <a:schemeClr val="tx1"/>
                </a:solidFill>
              </a:rPr>
              <a:t>dark thoughts</a:t>
            </a:r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She is a </a:t>
            </a:r>
            <a:r>
              <a:rPr lang="en-IN" u="sng" dirty="0" smtClean="0">
                <a:solidFill>
                  <a:schemeClr val="tx1"/>
                </a:solidFill>
              </a:rPr>
              <a:t>sweet girl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269875" indent="0">
              <a:buNone/>
            </a:pPr>
            <a:r>
              <a:rPr lang="en-IN" dirty="0" smtClean="0"/>
              <a:t>Type 4 &amp; Type 5 (proposed) will be included in our future work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Rule Based Identification Methods (</a:t>
            </a:r>
            <a:r>
              <a:rPr lang="en-IN" dirty="0" err="1" smtClean="0"/>
              <a:t>Neuman</a:t>
            </a:r>
            <a:r>
              <a:rPr lang="en-IN" dirty="0" smtClean="0"/>
              <a:t> et al.)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Concrete-Abstract rule : </a:t>
            </a:r>
            <a:r>
              <a:rPr lang="en-IN" dirty="0" smtClean="0"/>
              <a:t>If noun1 is concrete &amp; noun2 is abstract, then it is a metaphor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</a:p>
          <a:p>
            <a:pPr lvl="2">
              <a:buNone/>
            </a:pPr>
            <a:r>
              <a:rPr lang="en-IN" u="sng" dirty="0" smtClean="0">
                <a:solidFill>
                  <a:schemeClr val="tx1"/>
                </a:solidFill>
              </a:rPr>
              <a:t>Eyes</a:t>
            </a:r>
            <a:r>
              <a:rPr lang="en-IN" dirty="0" smtClean="0">
                <a:solidFill>
                  <a:schemeClr val="tx1"/>
                </a:solidFill>
              </a:rPr>
              <a:t> are </a:t>
            </a:r>
            <a:r>
              <a:rPr lang="en-IN" u="sng" dirty="0" smtClean="0">
                <a:solidFill>
                  <a:schemeClr val="tx1"/>
                </a:solidFill>
              </a:rPr>
              <a:t>strangers</a:t>
            </a:r>
          </a:p>
          <a:p>
            <a:pPr lvl="2">
              <a:buNone/>
            </a:pPr>
            <a:endParaRPr lang="en-IN" b="1" dirty="0" smtClean="0"/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“eyes” class : concrete</a:t>
            </a:r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“stranger” class : abstract</a:t>
            </a:r>
          </a:p>
          <a:p>
            <a:pPr lvl="2">
              <a:buNone/>
            </a:pPr>
            <a:endParaRPr lang="en-IN" b="1" dirty="0" smtClean="0"/>
          </a:p>
          <a:p>
            <a:r>
              <a:rPr lang="en-IN" b="1" dirty="0" smtClean="0"/>
              <a:t>WordNet </a:t>
            </a:r>
            <a:r>
              <a:rPr lang="en-IN" dirty="0" smtClean="0"/>
              <a:t>is used to find the noun classes [concrete/abstract]</a:t>
            </a:r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Rule Based Identification Methods (</a:t>
            </a:r>
            <a:r>
              <a:rPr lang="en-IN" dirty="0" err="1" smtClean="0"/>
              <a:t>Neuman</a:t>
            </a:r>
            <a:r>
              <a:rPr lang="en-IN" dirty="0" smtClean="0"/>
              <a:t> et al.)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Concrete-Class Overlap rule : </a:t>
            </a:r>
            <a:r>
              <a:rPr lang="en-IN" dirty="0" smtClean="0"/>
              <a:t>If both nouns are of concrete class, check for WordNet </a:t>
            </a:r>
            <a:r>
              <a:rPr lang="en-IN" dirty="0" err="1" smtClean="0"/>
              <a:t>hyernym</a:t>
            </a:r>
            <a:r>
              <a:rPr lang="en-IN" dirty="0" smtClean="0"/>
              <a:t> overlap. If no overlap, then it is a metaphor.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My </a:t>
            </a:r>
            <a:r>
              <a:rPr lang="en-IN" u="sng" dirty="0" smtClean="0">
                <a:solidFill>
                  <a:schemeClr val="tx1"/>
                </a:solidFill>
              </a:rPr>
              <a:t>lawyer</a:t>
            </a:r>
            <a:r>
              <a:rPr lang="en-IN" dirty="0" smtClean="0">
                <a:solidFill>
                  <a:schemeClr val="tx1"/>
                </a:solidFill>
              </a:rPr>
              <a:t> is a </a:t>
            </a:r>
            <a:r>
              <a:rPr lang="en-IN" u="sng" dirty="0" smtClean="0">
                <a:solidFill>
                  <a:schemeClr val="tx1"/>
                </a:solidFill>
              </a:rPr>
              <a:t>shark</a:t>
            </a:r>
          </a:p>
          <a:p>
            <a:pPr lvl="2">
              <a:buNone/>
            </a:pPr>
            <a:endParaRPr lang="en-IN" b="1" dirty="0" smtClean="0"/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“lawyer” class : concrete</a:t>
            </a:r>
          </a:p>
          <a:p>
            <a:pPr lvl="2">
              <a:buNone/>
            </a:pPr>
            <a:r>
              <a:rPr lang="en-IN" dirty="0" smtClean="0">
                <a:solidFill>
                  <a:schemeClr val="tx1"/>
                </a:solidFill>
              </a:rPr>
              <a:t>“shark” class : concrete</a:t>
            </a:r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err="1" smtClean="0"/>
              <a:t>Wordnet</a:t>
            </a:r>
            <a:r>
              <a:rPr lang="en-IN" dirty="0" smtClean="0"/>
              <a:t> </a:t>
            </a:r>
            <a:r>
              <a:rPr lang="en-IN" dirty="0" err="1" smtClean="0"/>
              <a:t>Hypernyms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400" b="1" dirty="0" smtClean="0"/>
              <a:t>lawyer</a:t>
            </a:r>
            <a:r>
              <a:rPr lang="en-CA" sz="1000" dirty="0" smtClean="0"/>
              <a:t>, attorney -- (a professional person authorized to practice law; conducts lawsuits or gives legal advice)</a:t>
            </a:r>
          </a:p>
          <a:p>
            <a:pPr>
              <a:buNone/>
            </a:pPr>
            <a:r>
              <a:rPr lang="en-CA" sz="1000" dirty="0" smtClean="0"/>
              <a:t>       =&gt; professional, professional person -- (a person engaged in one of the learned professions)</a:t>
            </a:r>
          </a:p>
          <a:p>
            <a:pPr>
              <a:buNone/>
            </a:pPr>
            <a:r>
              <a:rPr lang="en-CA" sz="1000" dirty="0" smtClean="0"/>
              <a:t>           =&gt; adult, grownup -- (a fully developed person from maturity onward)</a:t>
            </a:r>
          </a:p>
          <a:p>
            <a:pPr>
              <a:buNone/>
            </a:pPr>
            <a:r>
              <a:rPr lang="en-CA" sz="1000" dirty="0" smtClean="0"/>
              <a:t>               =&gt; person, individual, someone, somebody, mortal, soul -- (a human being; "there was too much for one person to do")</a:t>
            </a:r>
          </a:p>
          <a:p>
            <a:pPr>
              <a:buNone/>
            </a:pPr>
            <a:r>
              <a:rPr lang="en-CA" sz="1000" dirty="0" smtClean="0"/>
              <a:t>                   =&gt; organism, being -- (a living thing that has (or can develop) the ability to act or function independently)</a:t>
            </a:r>
          </a:p>
          <a:p>
            <a:pPr>
              <a:buNone/>
            </a:pPr>
            <a:r>
              <a:rPr lang="en-CA" sz="1000" dirty="0" smtClean="0"/>
              <a:t>                       =&gt; living thing, animate thing -- (a living (or once living) entity)</a:t>
            </a:r>
          </a:p>
          <a:p>
            <a:pPr>
              <a:buNone/>
            </a:pPr>
            <a:r>
              <a:rPr lang="en-CA" sz="1000" dirty="0" smtClean="0"/>
              <a:t>                           =&gt; object, physical object -- (a tangible and visible entity; an entity that can cast a shadow;)</a:t>
            </a:r>
          </a:p>
          <a:p>
            <a:pPr>
              <a:buNone/>
            </a:pPr>
            <a:r>
              <a:rPr lang="en-CA" sz="1000" dirty="0" smtClean="0"/>
              <a:t>                               =&gt; </a:t>
            </a:r>
            <a:r>
              <a:rPr lang="en-CA" sz="1200" b="1" dirty="0" smtClean="0"/>
              <a:t>physical entity </a:t>
            </a:r>
            <a:r>
              <a:rPr lang="en-CA" sz="1000" dirty="0" smtClean="0"/>
              <a:t>-- (an entity that has physical existence)</a:t>
            </a:r>
          </a:p>
          <a:p>
            <a:pPr>
              <a:buNone/>
            </a:pPr>
            <a:r>
              <a:rPr lang="en-CA" sz="1000" dirty="0" smtClean="0"/>
              <a:t>                                   =&gt; entity -- (that which is perceived or known or inferred to have its own distinct existence (living or nonliving))</a:t>
            </a:r>
          </a:p>
          <a:p>
            <a:pPr>
              <a:buNone/>
            </a:pPr>
            <a:endParaRPr lang="en-CA" sz="1000" dirty="0" smtClean="0"/>
          </a:p>
          <a:p>
            <a:pPr>
              <a:buNone/>
            </a:pPr>
            <a:endParaRPr lang="en-CA" sz="1000" dirty="0" smtClean="0"/>
          </a:p>
          <a:p>
            <a:pPr>
              <a:buNone/>
            </a:pPr>
            <a:r>
              <a:rPr lang="en-CA" sz="1400" b="1" dirty="0" smtClean="0"/>
              <a:t>shark</a:t>
            </a:r>
            <a:r>
              <a:rPr lang="en-CA" sz="1000" dirty="0" smtClean="0"/>
              <a:t> -- (any of numerous elongate mostly marine carnivorous fishes with </a:t>
            </a:r>
            <a:r>
              <a:rPr lang="en-CA" sz="1000" dirty="0" err="1" smtClean="0"/>
              <a:t>heterocercal</a:t>
            </a:r>
            <a:r>
              <a:rPr lang="en-CA" sz="1000" dirty="0" smtClean="0"/>
              <a:t> caudal fins and tough skin covered with small </a:t>
            </a:r>
            <a:r>
              <a:rPr lang="en-CA" sz="1000" dirty="0" err="1" smtClean="0"/>
              <a:t>toothlike</a:t>
            </a:r>
            <a:r>
              <a:rPr lang="en-CA" sz="1000" dirty="0" smtClean="0"/>
              <a:t> scales)</a:t>
            </a:r>
          </a:p>
          <a:p>
            <a:pPr>
              <a:buNone/>
            </a:pPr>
            <a:r>
              <a:rPr lang="en-CA" sz="1000" dirty="0" smtClean="0"/>
              <a:t>	=&gt; cartilaginous fish, </a:t>
            </a:r>
            <a:r>
              <a:rPr lang="en-CA" sz="1000" dirty="0" err="1" smtClean="0"/>
              <a:t>chondrichthian</a:t>
            </a:r>
            <a:r>
              <a:rPr lang="en-CA" sz="1000" dirty="0" smtClean="0"/>
              <a:t> -- (fishes in which the skeleton may be calcified but not ossified)</a:t>
            </a:r>
          </a:p>
          <a:p>
            <a:pPr>
              <a:buNone/>
            </a:pPr>
            <a:r>
              <a:rPr lang="en-CA" sz="1000" dirty="0" smtClean="0"/>
              <a:t>               =&gt; fish -- (any of various mostly cold-blooded aquatic vertebrates usually having scales and breathing through gills; )</a:t>
            </a:r>
          </a:p>
          <a:p>
            <a:pPr>
              <a:buNone/>
            </a:pPr>
            <a:r>
              <a:rPr lang="en-CA" sz="1000" dirty="0" smtClean="0"/>
              <a:t>                   =&gt; aquatic vertebrate -- (animal living wholly or chiefly in or on water)</a:t>
            </a:r>
          </a:p>
          <a:p>
            <a:pPr>
              <a:buNone/>
            </a:pPr>
            <a:r>
              <a:rPr lang="en-CA" sz="1000" dirty="0" smtClean="0"/>
              <a:t>                       =&gt; vertebrate, </a:t>
            </a:r>
            <a:r>
              <a:rPr lang="en-CA" sz="1000" dirty="0" err="1" smtClean="0"/>
              <a:t>craniate</a:t>
            </a:r>
            <a:r>
              <a:rPr lang="en-CA" sz="1000" dirty="0" smtClean="0"/>
              <a:t> -- (animals having a bony or cartilaginous skeleton with a segmented spinal column and a large brain )</a:t>
            </a:r>
          </a:p>
          <a:p>
            <a:pPr>
              <a:buNone/>
            </a:pPr>
            <a:r>
              <a:rPr lang="en-CA" sz="1000" dirty="0" smtClean="0"/>
              <a:t>		=&gt; animal, animate being, beast, brute, creature, fauna -- (a living organism characterized by voluntary movement)</a:t>
            </a:r>
          </a:p>
          <a:p>
            <a:pPr>
              <a:buNone/>
            </a:pPr>
            <a:r>
              <a:rPr lang="en-CA" sz="1000" dirty="0" smtClean="0"/>
              <a:t>                                   =&gt; organism, being -- (a living thing that has (or can develop) the ability to act or function independently)</a:t>
            </a:r>
          </a:p>
          <a:p>
            <a:pPr>
              <a:buNone/>
            </a:pPr>
            <a:r>
              <a:rPr lang="en-CA" sz="1000" dirty="0" smtClean="0"/>
              <a:t>                                       =&gt; living thing, animate thing -- (a living (or once living) entity)</a:t>
            </a:r>
          </a:p>
          <a:p>
            <a:pPr>
              <a:buNone/>
            </a:pPr>
            <a:r>
              <a:rPr lang="en-CA" sz="1000" dirty="0" smtClean="0"/>
              <a:t>                                           =&gt; object, physical object -- (a tangible and visible entity; an entity that can cast a shadow; "it was full of rackets, balls)</a:t>
            </a:r>
          </a:p>
          <a:p>
            <a:pPr>
              <a:buNone/>
            </a:pPr>
            <a:r>
              <a:rPr lang="en-CA" sz="1000" dirty="0" smtClean="0"/>
              <a:t>                                               =&gt; </a:t>
            </a:r>
            <a:r>
              <a:rPr lang="en-CA" sz="1200" b="1" dirty="0" smtClean="0"/>
              <a:t>physical entity </a:t>
            </a:r>
            <a:r>
              <a:rPr lang="en-CA" sz="1000" dirty="0" smtClean="0"/>
              <a:t>-- (an entity that has physical existence)</a:t>
            </a:r>
          </a:p>
          <a:p>
            <a:pPr>
              <a:buNone/>
            </a:pPr>
            <a:r>
              <a:rPr lang="en-CA" sz="1000" dirty="0" smtClean="0"/>
              <a:t>                                                   =&gt; entity -- (that which is perceived or known or inferred to have its own distinct existence (living or nonliving))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Word Embeddings Based Method (Proposed)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Word2Vec model </a:t>
            </a:r>
            <a:r>
              <a:rPr lang="en-IN" dirty="0" smtClean="0"/>
              <a:t>(trained on </a:t>
            </a:r>
            <a:r>
              <a:rPr lang="en-IN" dirty="0" err="1" smtClean="0"/>
              <a:t>Gigaword</a:t>
            </a:r>
            <a:r>
              <a:rPr lang="en-IN" dirty="0" smtClean="0"/>
              <a:t> corpus)</a:t>
            </a:r>
            <a:r>
              <a:rPr lang="en-IN" b="1" dirty="0" smtClean="0"/>
              <a:t> </a:t>
            </a:r>
            <a:r>
              <a:rPr lang="en-IN" dirty="0" smtClean="0"/>
              <a:t>used to get word vectors of word1 &amp; word2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 smtClean="0"/>
              <a:t>Features Used for Classification: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Word Vector Difference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Cosine Similarity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</a:rPr>
              <a:t>PMI (</a:t>
            </a:r>
            <a:r>
              <a:rPr lang="en-IN" sz="2400" dirty="0" err="1" smtClean="0">
                <a:solidFill>
                  <a:schemeClr val="tx1"/>
                </a:solidFill>
              </a:rPr>
              <a:t>Pointwise</a:t>
            </a:r>
            <a:r>
              <a:rPr lang="en-IN" sz="2400" dirty="0" smtClean="0">
                <a:solidFill>
                  <a:schemeClr val="tx1"/>
                </a:solidFill>
              </a:rPr>
              <a:t> Mutual Information)</a:t>
            </a:r>
          </a:p>
          <a:p>
            <a:pPr lvl="1"/>
            <a:r>
              <a:rPr lang="en-IN" sz="2400" dirty="0" err="1" smtClean="0">
                <a:solidFill>
                  <a:schemeClr val="tx1"/>
                </a:solidFill>
              </a:rPr>
              <a:t>ConceptNet</a:t>
            </a:r>
            <a:r>
              <a:rPr lang="en-IN" sz="2400" dirty="0" smtClean="0">
                <a:solidFill>
                  <a:schemeClr val="tx1"/>
                </a:solidFill>
              </a:rPr>
              <a:t> Overlap</a:t>
            </a:r>
          </a:p>
          <a:p>
            <a:pPr>
              <a:buNone/>
            </a:pPr>
            <a:endParaRPr lang="en-IN" sz="3200" dirty="0" smtClean="0"/>
          </a:p>
          <a:p>
            <a:pPr marL="360363" indent="19050">
              <a:buNone/>
            </a:pPr>
            <a:r>
              <a:rPr lang="en-IN" sz="2600" b="1" dirty="0" smtClean="0"/>
              <a:t>WEKA</a:t>
            </a:r>
            <a:r>
              <a:rPr lang="en-IN" sz="2600" dirty="0" smtClean="0"/>
              <a:t> tool used for classification task using above features </a:t>
            </a:r>
            <a:r>
              <a:rPr lang="en-IN" sz="3200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3111</TotalTime>
  <Words>1508</Words>
  <Application>Microsoft Office PowerPoint</Application>
  <PresentationFormat>On-screen Show (4:3)</PresentationFormat>
  <Paragraphs>249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Automatic Poetry Classification by Metaphor (GraphPoem Project)</vt:lpstr>
      <vt:lpstr>Outline</vt:lpstr>
      <vt:lpstr>Type 1 Metaphor</vt:lpstr>
      <vt:lpstr>Type 2 Metaphor</vt:lpstr>
      <vt:lpstr>Type 3 Metaphor</vt:lpstr>
      <vt:lpstr>Rule Based Identification Methods (Neuman et al.)</vt:lpstr>
      <vt:lpstr>Rule Based Identification Methods (Neuman et al.)</vt:lpstr>
      <vt:lpstr>Wordnet Hypernyms</vt:lpstr>
      <vt:lpstr>Word Embeddings Based Method (Proposed)</vt:lpstr>
      <vt:lpstr>Vector Difference of Word Vectors</vt:lpstr>
      <vt:lpstr>Cosine Similarity of Word Vectors</vt:lpstr>
      <vt:lpstr>Pointwise Mutual Information</vt:lpstr>
      <vt:lpstr>ConceptNet Overlap</vt:lpstr>
      <vt:lpstr>Results</vt:lpstr>
      <vt:lpstr>Future Work</vt:lpstr>
      <vt:lpstr>Thanks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Poetry Classification by Rhyme</dc:title>
  <dc:creator>Vaibhav Kesarwani</dc:creator>
  <cp:lastModifiedBy>vk</cp:lastModifiedBy>
  <cp:revision>267</cp:revision>
  <dcterms:created xsi:type="dcterms:W3CDTF">2016-04-10T18:17:10Z</dcterms:created>
  <dcterms:modified xsi:type="dcterms:W3CDTF">2017-03-31T02:08:45Z</dcterms:modified>
</cp:coreProperties>
</file>