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7" r:id="rId2"/>
    <p:sldId id="268" r:id="rId3"/>
    <p:sldId id="257" r:id="rId4"/>
    <p:sldId id="259" r:id="rId5"/>
    <p:sldId id="260" r:id="rId6"/>
    <p:sldId id="261" r:id="rId7"/>
    <p:sldId id="262" r:id="rId8"/>
    <p:sldId id="266" r:id="rId9"/>
    <p:sldId id="263" r:id="rId10"/>
    <p:sldId id="264" r:id="rId11"/>
    <p:sldId id="265" r:id="rId12"/>
    <p:sldId id="270" r:id="rId13"/>
    <p:sldId id="272" r:id="rId14"/>
    <p:sldId id="273" r:id="rId15"/>
    <p:sldId id="274"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864"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x-none"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x-none"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ADCE9409-52FA-484D-B458-0A16BA2D08A4}"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x-none"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4" name="Date Placeholder 3"/>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x-none"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4" name="Date Placeholder 3"/>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x-none"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4" name="Date Placeholder 3"/>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x-none"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x-none" smtClean="0"/>
              <a:t>Click to edit Master text styles</a:t>
            </a:r>
          </a:p>
        </p:txBody>
      </p:sp>
      <p:sp>
        <p:nvSpPr>
          <p:cNvPr id="4" name="Date Placeholder 3"/>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CE9409-52FA-484D-B458-0A16BA2D08A4}"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x-none"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5" name="Date Placeholder 4"/>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x-none"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7" name="Date Placeholder 6"/>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x-none"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DCE9409-52FA-484D-B458-0A16BA2D08A4}"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x-none"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x-none" smtClean="0"/>
              <a:t>Click to edit Master text styles</a:t>
            </a:r>
          </a:p>
          <a:p>
            <a:pPr lvl="1" eaLnBrk="1" latinLnBrk="0" hangingPunct="1"/>
            <a:r>
              <a:rPr lang="x-none" smtClean="0"/>
              <a:t>Second level</a:t>
            </a:r>
          </a:p>
          <a:p>
            <a:pPr lvl="2" eaLnBrk="1" latinLnBrk="0" hangingPunct="1"/>
            <a:r>
              <a:rPr lang="x-none" smtClean="0"/>
              <a:t>Third level</a:t>
            </a:r>
          </a:p>
          <a:p>
            <a:pPr lvl="3" eaLnBrk="1" latinLnBrk="0" hangingPunct="1"/>
            <a:r>
              <a:rPr lang="x-none" smtClean="0"/>
              <a:t>Fourth level</a:t>
            </a:r>
          </a:p>
          <a:p>
            <a:pPr lvl="4" eaLnBrk="1" latinLnBrk="0" hangingPunct="1"/>
            <a:r>
              <a:rPr lang="x-none" smtClean="0"/>
              <a:t>Fifth level</a:t>
            </a:r>
            <a:endParaRPr kumimoji="0" lang="en-US"/>
          </a:p>
        </p:txBody>
      </p:sp>
      <p:sp>
        <p:nvSpPr>
          <p:cNvPr id="5" name="Date Placeholder 4"/>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CE9409-52FA-484D-B458-0A16BA2D08A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x-none"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33C5E4B-B91A-49DE-ABE6-82E47578DB16}" type="datetimeFigureOut">
              <a:rPr lang="en-US" smtClean="0"/>
              <a:pPr/>
              <a:t>02/05/14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CE9409-52FA-484D-B458-0A16BA2D08A4}"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x-none"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x-none"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x-none" smtClean="0"/>
              <a:t>Click to edit Master text styles</a:t>
            </a:r>
          </a:p>
          <a:p>
            <a:pPr lvl="1" eaLnBrk="1" latinLnBrk="0" hangingPunct="1"/>
            <a:r>
              <a:rPr kumimoji="0" lang="x-none" smtClean="0"/>
              <a:t>Second level</a:t>
            </a:r>
          </a:p>
          <a:p>
            <a:pPr lvl="2" eaLnBrk="1" latinLnBrk="0" hangingPunct="1"/>
            <a:r>
              <a:rPr kumimoji="0" lang="x-none" smtClean="0"/>
              <a:t>Third level</a:t>
            </a:r>
          </a:p>
          <a:p>
            <a:pPr lvl="3" eaLnBrk="1" latinLnBrk="0" hangingPunct="1"/>
            <a:r>
              <a:rPr kumimoji="0" lang="x-none" smtClean="0"/>
              <a:t>Fourth level</a:t>
            </a:r>
          </a:p>
          <a:p>
            <a:pPr lvl="4" eaLnBrk="1" latinLnBrk="0" hangingPunct="1"/>
            <a:r>
              <a:rPr kumimoji="0" lang="x-none"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3C5E4B-B91A-49DE-ABE6-82E47578DB16}" type="datetimeFigureOut">
              <a:rPr lang="en-US" smtClean="0"/>
              <a:pPr/>
              <a:t>02/05/14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DCE9409-52FA-484D-B458-0A16BA2D08A4}"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87624" y="980728"/>
            <a:ext cx="7812360" cy="1656184"/>
          </a:xfrm>
        </p:spPr>
        <p:txBody>
          <a:bodyPr/>
          <a:lstStyle/>
          <a:p>
            <a:r>
              <a:rPr lang="en-US" dirty="0" smtClean="0"/>
              <a:t>ENCOUNTER TASK WEB VIEW</a:t>
            </a:r>
            <a:endParaRPr lang="en-IN" dirty="0"/>
          </a:p>
        </p:txBody>
      </p:sp>
      <p:sp>
        <p:nvSpPr>
          <p:cNvPr id="5" name="Subtitle 4"/>
          <p:cNvSpPr>
            <a:spLocks noGrp="1"/>
          </p:cNvSpPr>
          <p:nvPr>
            <p:ph type="subTitle" idx="1"/>
          </p:nvPr>
        </p:nvSpPr>
        <p:spPr>
          <a:xfrm>
            <a:off x="3131840" y="3140968"/>
            <a:ext cx="7406640" cy="1752600"/>
          </a:xfrm>
        </p:spPr>
        <p:txBody>
          <a:bodyPr/>
          <a:lstStyle/>
          <a:p>
            <a:r>
              <a:rPr lang="en-US" dirty="0" smtClean="0"/>
              <a:t>Mobile Dispatch Server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8255"/>
            <a:ext cx="7498080" cy="1143000"/>
          </a:xfrm>
        </p:spPr>
        <p:txBody>
          <a:bodyPr/>
          <a:lstStyle/>
          <a:p>
            <a:r>
              <a:rPr lang="en-US" dirty="0" smtClean="0"/>
              <a:t>Progress</a:t>
            </a:r>
            <a:endParaRPr lang="en-IN" dirty="0"/>
          </a:p>
        </p:txBody>
      </p:sp>
      <p:sp>
        <p:nvSpPr>
          <p:cNvPr id="3" name="Content Placeholder 2"/>
          <p:cNvSpPr>
            <a:spLocks noGrp="1"/>
          </p:cNvSpPr>
          <p:nvPr>
            <p:ph idx="1"/>
          </p:nvPr>
        </p:nvSpPr>
        <p:spPr>
          <a:xfrm>
            <a:off x="1181912" y="1204392"/>
            <a:ext cx="7962088" cy="5653608"/>
          </a:xfrm>
        </p:spPr>
        <p:txBody>
          <a:bodyPr>
            <a:normAutofit/>
          </a:bodyPr>
          <a:lstStyle/>
          <a:p>
            <a:r>
              <a:rPr lang="en-US" sz="1600" dirty="0" smtClean="0">
                <a:latin typeface="Times New Roman"/>
                <a:cs typeface="Times New Roman"/>
              </a:rPr>
              <a:t>Week 1</a:t>
            </a:r>
          </a:p>
          <a:p>
            <a:pPr marL="82296" indent="0">
              <a:buNone/>
            </a:pPr>
            <a:r>
              <a:rPr lang="en-IN" sz="1600" dirty="0" smtClean="0">
                <a:latin typeface="Times New Roman"/>
                <a:cs typeface="Times New Roman"/>
              </a:rPr>
              <a:t>    -&gt; Meeting of group members and consensus on the positions held by the group members.</a:t>
            </a:r>
          </a:p>
          <a:p>
            <a:pPr>
              <a:buNone/>
            </a:pPr>
            <a:r>
              <a:rPr lang="en-IN" sz="1600" dirty="0" smtClean="0">
                <a:latin typeface="Times New Roman"/>
                <a:cs typeface="Times New Roman"/>
              </a:rPr>
              <a:t>    -&gt;Creation </a:t>
            </a:r>
            <a:r>
              <a:rPr lang="en-IN" sz="1600" dirty="0">
                <a:latin typeface="Times New Roman"/>
                <a:cs typeface="Times New Roman"/>
              </a:rPr>
              <a:t>of the GitHub usernames of all team members completed</a:t>
            </a:r>
            <a:endParaRPr lang="en-US" sz="1600" dirty="0" smtClean="0">
              <a:latin typeface="Times New Roman"/>
              <a:cs typeface="Times New Roman"/>
            </a:endParaRPr>
          </a:p>
          <a:p>
            <a:r>
              <a:rPr lang="en-US" sz="1600" dirty="0" smtClean="0">
                <a:latin typeface="Times New Roman"/>
                <a:cs typeface="Times New Roman"/>
              </a:rPr>
              <a:t>Week 2</a:t>
            </a:r>
          </a:p>
          <a:p>
            <a:pPr marL="0" indent="0">
              <a:buNone/>
            </a:pPr>
            <a:r>
              <a:rPr lang="en-IN" sz="1600" dirty="0" smtClean="0">
                <a:latin typeface="Times New Roman"/>
                <a:cs typeface="Times New Roman"/>
              </a:rPr>
              <a:t>    -&gt; Encounter </a:t>
            </a:r>
            <a:r>
              <a:rPr lang="en-IN" sz="1600" dirty="0">
                <a:latin typeface="Times New Roman"/>
                <a:cs typeface="Times New Roman"/>
              </a:rPr>
              <a:t>Task Web View project was assigned by mentor, since the the initially </a:t>
            </a:r>
            <a:r>
              <a:rPr lang="en-IN" sz="1600" dirty="0" smtClean="0">
                <a:latin typeface="Times New Roman"/>
                <a:cs typeface="Times New Roman"/>
              </a:rPr>
              <a:t>       opted</a:t>
            </a:r>
            <a:r>
              <a:rPr lang="en-IN" sz="1600" dirty="0">
                <a:latin typeface="Times New Roman"/>
                <a:cs typeface="Times New Roman"/>
              </a:rPr>
              <a:t> "Reporting" project was inadvertently posted outside of the Haiti group </a:t>
            </a:r>
            <a:r>
              <a:rPr lang="en-IN" sz="1600" dirty="0" smtClean="0">
                <a:latin typeface="Times New Roman"/>
                <a:cs typeface="Times New Roman"/>
              </a:rPr>
              <a:t>.</a:t>
            </a:r>
            <a:endParaRPr lang="en-IN" sz="1600" dirty="0">
              <a:latin typeface="Times New Roman"/>
              <a:cs typeface="Times New Roman"/>
            </a:endParaRPr>
          </a:p>
          <a:p>
            <a:pPr marL="457200" indent="-457200">
              <a:buNone/>
            </a:pPr>
            <a:r>
              <a:rPr lang="en-IN" sz="1600" dirty="0" smtClean="0">
                <a:latin typeface="Times New Roman"/>
                <a:cs typeface="Times New Roman"/>
              </a:rPr>
              <a:t>     -&gt; Creation </a:t>
            </a:r>
            <a:r>
              <a:rPr lang="en-IN" sz="1600" dirty="0">
                <a:latin typeface="Times New Roman"/>
                <a:cs typeface="Times New Roman"/>
              </a:rPr>
              <a:t>of the GitHub usernames of all team members and registration in </a:t>
            </a:r>
            <a:r>
              <a:rPr lang="en-IN" sz="1600" dirty="0" smtClean="0">
                <a:latin typeface="Times New Roman"/>
                <a:cs typeface="Times New Roman"/>
              </a:rPr>
              <a:t>the form </a:t>
            </a:r>
            <a:r>
              <a:rPr lang="en-IN" sz="1600" dirty="0">
                <a:latin typeface="Times New Roman"/>
                <a:cs typeface="Times New Roman"/>
              </a:rPr>
              <a:t>on </a:t>
            </a:r>
            <a:r>
              <a:rPr lang="en-IN" sz="1600" dirty="0" smtClean="0">
                <a:latin typeface="Times New Roman"/>
                <a:cs typeface="Times New Roman"/>
              </a:rPr>
              <a:t>   piazza </a:t>
            </a:r>
            <a:r>
              <a:rPr lang="en-IN" sz="1600" dirty="0">
                <a:latin typeface="Times New Roman"/>
                <a:cs typeface="Times New Roman"/>
              </a:rPr>
              <a:t>completed </a:t>
            </a:r>
            <a:endParaRPr lang="en-US" sz="1600" dirty="0" smtClean="0">
              <a:latin typeface="Times New Roman"/>
              <a:cs typeface="Times New Roman"/>
            </a:endParaRPr>
          </a:p>
          <a:p>
            <a:r>
              <a:rPr lang="en-US" sz="1600" dirty="0" smtClean="0">
                <a:latin typeface="Times New Roman"/>
                <a:cs typeface="Times New Roman"/>
              </a:rPr>
              <a:t>Week 3</a:t>
            </a:r>
          </a:p>
          <a:p>
            <a:pPr>
              <a:buNone/>
            </a:pPr>
            <a:r>
              <a:rPr lang="en-IN" sz="1600" dirty="0" smtClean="0">
                <a:latin typeface="Times New Roman"/>
                <a:cs typeface="Times New Roman"/>
              </a:rPr>
              <a:t> -&gt;  Attended </a:t>
            </a:r>
            <a:r>
              <a:rPr lang="en-IN" sz="1600" dirty="0">
                <a:latin typeface="Times New Roman"/>
                <a:cs typeface="Times New Roman"/>
              </a:rPr>
              <a:t>the followup meeting with the instructor alongwith Team 11 working on Push </a:t>
            </a:r>
            <a:r>
              <a:rPr lang="en-IN" sz="1600" dirty="0" smtClean="0">
                <a:latin typeface="Times New Roman"/>
                <a:cs typeface="Times New Roman"/>
              </a:rPr>
              <a:t>  Notifications</a:t>
            </a:r>
            <a:r>
              <a:rPr lang="en-IN" sz="1600" dirty="0">
                <a:latin typeface="Times New Roman"/>
                <a:cs typeface="Times New Roman"/>
              </a:rPr>
              <a:t>.</a:t>
            </a:r>
          </a:p>
          <a:p>
            <a:pPr>
              <a:buNone/>
            </a:pPr>
            <a:r>
              <a:rPr lang="en-IN" sz="1600" dirty="0" smtClean="0">
                <a:latin typeface="Times New Roman"/>
                <a:cs typeface="Times New Roman"/>
              </a:rPr>
              <a:t>-&gt;  </a:t>
            </a:r>
            <a:r>
              <a:rPr lang="en-IN" sz="1600" dirty="0">
                <a:latin typeface="Times New Roman"/>
                <a:cs typeface="Times New Roman"/>
              </a:rPr>
              <a:t>Understood the initial use case and looked into the various issues that need to be </a:t>
            </a:r>
            <a:r>
              <a:rPr lang="en-IN" sz="1600" dirty="0" smtClean="0">
                <a:latin typeface="Times New Roman"/>
                <a:cs typeface="Times New Roman"/>
              </a:rPr>
              <a:t> addressed</a:t>
            </a:r>
            <a:r>
              <a:rPr lang="en-IN" sz="1600" dirty="0">
                <a:latin typeface="Times New Roman"/>
                <a:cs typeface="Times New Roman"/>
              </a:rPr>
              <a:t>.</a:t>
            </a:r>
          </a:p>
          <a:p>
            <a:r>
              <a:rPr lang="en-IN" sz="1600" dirty="0">
                <a:latin typeface="Times New Roman"/>
                <a:cs typeface="Times New Roman"/>
              </a:rPr>
              <a:t> </a:t>
            </a:r>
            <a:r>
              <a:rPr lang="en-US" sz="1600" dirty="0" smtClean="0">
                <a:latin typeface="Times New Roman"/>
                <a:cs typeface="Times New Roman"/>
              </a:rPr>
              <a:t>Week 4</a:t>
            </a:r>
          </a:p>
          <a:p>
            <a:pPr>
              <a:buNone/>
            </a:pPr>
            <a:r>
              <a:rPr lang="en-IN" sz="1600" dirty="0">
                <a:latin typeface="Times New Roman"/>
                <a:cs typeface="Times New Roman"/>
              </a:rPr>
              <a:t> </a:t>
            </a:r>
            <a:r>
              <a:rPr lang="en-IN" sz="1600" dirty="0" smtClean="0">
                <a:latin typeface="Times New Roman"/>
                <a:cs typeface="Times New Roman"/>
              </a:rPr>
              <a:t>-&gt; Asked </a:t>
            </a:r>
            <a:r>
              <a:rPr lang="en-IN" sz="1600" dirty="0">
                <a:latin typeface="Times New Roman"/>
                <a:cs typeface="Times New Roman"/>
              </a:rPr>
              <a:t>mentor for further guidelines on how to proceed with the project and which technology is to be used for implementation of the system and more briefing on how to implement the same. </a:t>
            </a:r>
          </a:p>
          <a:p>
            <a:pPr>
              <a:buNone/>
            </a:pPr>
            <a:r>
              <a:rPr lang="en-IN" sz="1600" dirty="0">
                <a:latin typeface="Times New Roman"/>
                <a:cs typeface="Times New Roman"/>
              </a:rPr>
              <a:t> </a:t>
            </a:r>
            <a:r>
              <a:rPr lang="en-IN" sz="1600" dirty="0" smtClean="0">
                <a:latin typeface="Times New Roman"/>
                <a:cs typeface="Times New Roman"/>
              </a:rPr>
              <a:t>-&gt;  Understood </a:t>
            </a:r>
            <a:r>
              <a:rPr lang="en-IN" sz="1600" dirty="0">
                <a:latin typeface="Times New Roman"/>
                <a:cs typeface="Times New Roman"/>
              </a:rPr>
              <a:t>the initial use case and looked into the various issues that need to be </a:t>
            </a:r>
            <a:r>
              <a:rPr lang="en-IN" sz="1600" dirty="0" smtClean="0">
                <a:latin typeface="Times New Roman"/>
                <a:cs typeface="Times New Roman"/>
              </a:rPr>
              <a:t>     addressed</a:t>
            </a:r>
            <a:r>
              <a:rPr lang="en-IN" sz="1600" dirty="0">
                <a:latin typeface="Times New Roman"/>
                <a:cs typeface="Times New Roman"/>
              </a:rPr>
              <a:t>.</a:t>
            </a:r>
          </a:p>
          <a:p>
            <a:pPr>
              <a:buNone/>
            </a:pPr>
            <a:endParaRPr lang="en-US"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sp>
        <p:nvSpPr>
          <p:cNvPr id="3" name="Content Placeholder 2"/>
          <p:cNvSpPr>
            <a:spLocks noGrp="1"/>
          </p:cNvSpPr>
          <p:nvPr>
            <p:ph idx="1"/>
          </p:nvPr>
        </p:nvSpPr>
        <p:spPr/>
        <p:txBody>
          <a:bodyPr/>
          <a:lstStyle/>
          <a:p>
            <a:pPr>
              <a:buNone/>
            </a:pPr>
            <a:r>
              <a:rPr lang="en-US" dirty="0" smtClean="0"/>
              <a:t>   We  built the basic web interface taking care of the deliverables and thus are successful in meeting the objectives. Hence the project has been concluded successfully.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5-02 at 10.44.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84784"/>
            <a:ext cx="8172400" cy="3744416"/>
          </a:xfrm>
          <a:prstGeom prst="rect">
            <a:avLst/>
          </a:prstGeom>
        </p:spPr>
      </p:pic>
      <p:sp>
        <p:nvSpPr>
          <p:cNvPr id="9" name="Title 1"/>
          <p:cNvSpPr txBox="1">
            <a:spLocks/>
          </p:cNvSpPr>
          <p:nvPr/>
        </p:nvSpPr>
        <p:spPr>
          <a:xfrm>
            <a:off x="971600" y="188640"/>
            <a:ext cx="7498080" cy="1143000"/>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smtClean="0"/>
              <a:t>Encounter Task Web View</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5-02 at 10.44.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290506"/>
            <a:ext cx="7740352" cy="3567494"/>
          </a:xfrm>
          <a:prstGeom prst="rect">
            <a:avLst/>
          </a:prstGeom>
        </p:spPr>
      </p:pic>
      <p:pic>
        <p:nvPicPr>
          <p:cNvPr id="3" name="Picture 2" descr="Screen Shot 2014-05-02 at 10.4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6276"/>
            <a:ext cx="7681994" cy="3186699"/>
          </a:xfrm>
          <a:prstGeom prst="rect">
            <a:avLst/>
          </a:prstGeom>
        </p:spPr>
      </p:pic>
    </p:spTree>
    <p:extLst>
      <p:ext uri="{BB962C8B-B14F-4D97-AF65-F5344CB8AC3E}">
        <p14:creationId xmlns:p14="http://schemas.microsoft.com/office/powerpoint/2010/main" val="71508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5-02 at 10.46.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497196"/>
            <a:ext cx="6192688" cy="3333974"/>
          </a:xfrm>
          <a:prstGeom prst="rect">
            <a:avLst/>
          </a:prstGeom>
        </p:spPr>
      </p:pic>
      <p:pic>
        <p:nvPicPr>
          <p:cNvPr id="3" name="Picture 2" descr="Screen Shot 2014-05-02 at 10.46.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16632"/>
            <a:ext cx="6192688" cy="3055228"/>
          </a:xfrm>
          <a:prstGeom prst="rect">
            <a:avLst/>
          </a:prstGeom>
        </p:spPr>
      </p:pic>
    </p:spTree>
    <p:extLst>
      <p:ext uri="{BB962C8B-B14F-4D97-AF65-F5344CB8AC3E}">
        <p14:creationId xmlns:p14="http://schemas.microsoft.com/office/powerpoint/2010/main" val="332371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5-02 at 10.4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2736"/>
            <a:ext cx="9144000" cy="4248472"/>
          </a:xfrm>
          <a:prstGeom prst="rect">
            <a:avLst/>
          </a:prstGeom>
        </p:spPr>
      </p:pic>
    </p:spTree>
    <p:extLst>
      <p:ext uri="{BB962C8B-B14F-4D97-AF65-F5344CB8AC3E}">
        <p14:creationId xmlns:p14="http://schemas.microsoft.com/office/powerpoint/2010/main" val="26795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608" y="260648"/>
            <a:ext cx="7498080" cy="1143000"/>
          </a:xfrm>
        </p:spPr>
        <p:txBody>
          <a:bodyPr/>
          <a:lstStyle/>
          <a:p>
            <a:r>
              <a:rPr lang="en-US" dirty="0" smtClean="0"/>
              <a:t>Acknowledgment</a:t>
            </a:r>
            <a:endParaRPr lang="en-IN" dirty="0"/>
          </a:p>
        </p:txBody>
      </p:sp>
      <p:sp>
        <p:nvSpPr>
          <p:cNvPr id="5" name="Content Placeholder 4"/>
          <p:cNvSpPr>
            <a:spLocks noGrp="1"/>
          </p:cNvSpPr>
          <p:nvPr>
            <p:ph idx="1"/>
          </p:nvPr>
        </p:nvSpPr>
        <p:spPr>
          <a:xfrm>
            <a:off x="1187624" y="1700808"/>
            <a:ext cx="7498080" cy="4800600"/>
          </a:xfrm>
        </p:spPr>
        <p:txBody>
          <a:bodyPr/>
          <a:lstStyle/>
          <a:p>
            <a:pPr>
              <a:buNone/>
            </a:pPr>
            <a:r>
              <a:rPr lang="en-US" dirty="0" smtClean="0"/>
              <a:t>   We </a:t>
            </a:r>
            <a:r>
              <a:rPr lang="en-US" dirty="0"/>
              <a:t>would like to thank our </a:t>
            </a:r>
            <a:r>
              <a:rPr lang="en-US" dirty="0" smtClean="0"/>
              <a:t>mentors to </a:t>
            </a:r>
            <a:r>
              <a:rPr lang="en-US" dirty="0"/>
              <a:t>help us throughout our tussle with the understanding of our project and to all the concerned authorities of SANA to let us be a part of this remarkable initiative.</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1403648" y="1772816"/>
            <a:ext cx="7498080" cy="4800600"/>
          </a:xfrm>
        </p:spPr>
        <p:txBody>
          <a:bodyPr>
            <a:normAutofit fontScale="85000" lnSpcReduction="10000"/>
          </a:bodyPr>
          <a:lstStyle/>
          <a:p>
            <a:pPr>
              <a:buNone/>
            </a:pPr>
            <a:r>
              <a:rPr lang="en-US" dirty="0" smtClean="0"/>
              <a:t>   Our </a:t>
            </a:r>
            <a:r>
              <a:rPr lang="en-US" dirty="0"/>
              <a:t>project deals with building a user friendly encounter between doctors/workforce and patients in order to develop a healthy environment. In order to have a successful encounter, there must be healthy “partnership” between concerned authorities. In case of doctor – patient scenario , both patient and doctor must be aware of each other’s conditions. Indeed it is a “two way” street. This allows the patient to be actively involved in decision making process and achieve desirable results in a smart way. </a:t>
            </a:r>
            <a:endParaRPr lang="en-IN" dirty="0"/>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0"/>
            <a:ext cx="7498080" cy="1143000"/>
          </a:xfrm>
        </p:spPr>
        <p:txBody>
          <a:bodyPr>
            <a:noAutofit/>
          </a:bodyPr>
          <a:lstStyle/>
          <a:p>
            <a:r>
              <a:rPr lang="en-US" sz="4400" dirty="0" smtClean="0"/>
              <a:t>Team Members And Their Roles</a:t>
            </a:r>
            <a:endParaRPr lang="en-IN" sz="4400" dirty="0"/>
          </a:p>
        </p:txBody>
      </p:sp>
      <p:sp>
        <p:nvSpPr>
          <p:cNvPr id="3" name="Content Placeholder 2"/>
          <p:cNvSpPr>
            <a:spLocks noGrp="1"/>
          </p:cNvSpPr>
          <p:nvPr>
            <p:ph idx="1"/>
          </p:nvPr>
        </p:nvSpPr>
        <p:spPr>
          <a:xfrm>
            <a:off x="1115616" y="1484784"/>
            <a:ext cx="8460432" cy="4805156"/>
          </a:xfrm>
        </p:spPr>
        <p:txBody>
          <a:bodyPr>
            <a:normAutofit/>
          </a:bodyPr>
          <a:lstStyle/>
          <a:p>
            <a:pPr lvl="0"/>
            <a:r>
              <a:rPr lang="en-US" sz="4000" dirty="0"/>
              <a:t>Project lead – </a:t>
            </a:r>
            <a:r>
              <a:rPr lang="en-US" sz="4000" dirty="0" err="1" smtClean="0"/>
              <a:t>Vaibhav</a:t>
            </a:r>
            <a:r>
              <a:rPr lang="en-US" sz="4000" dirty="0" smtClean="0"/>
              <a:t> </a:t>
            </a:r>
            <a:r>
              <a:rPr lang="en-US" sz="4000" dirty="0" err="1" smtClean="0"/>
              <a:t>Lella</a:t>
            </a:r>
            <a:endParaRPr lang="en-US" sz="4000" dirty="0" smtClean="0"/>
          </a:p>
          <a:p>
            <a:r>
              <a:rPr lang="en-US" sz="4000" dirty="0" smtClean="0"/>
              <a:t>Research Analyzer and Code Interpreter – Vishnu </a:t>
            </a:r>
            <a:r>
              <a:rPr lang="en-US" sz="4000" dirty="0" err="1" smtClean="0"/>
              <a:t>Sankar</a:t>
            </a:r>
            <a:r>
              <a:rPr lang="en-US" sz="4000" dirty="0" smtClean="0"/>
              <a:t> </a:t>
            </a:r>
          </a:p>
          <a:p>
            <a:pPr lvl="0"/>
            <a:r>
              <a:rPr lang="en-US" sz="4000" dirty="0" smtClean="0"/>
              <a:t>Code Breaker </a:t>
            </a:r>
            <a:r>
              <a:rPr lang="en-US" sz="4000" dirty="0"/>
              <a:t>– </a:t>
            </a:r>
            <a:r>
              <a:rPr lang="en-US" sz="4000" dirty="0" err="1" smtClean="0"/>
              <a:t>Ananda</a:t>
            </a:r>
            <a:r>
              <a:rPr lang="en-US" sz="4000" dirty="0" smtClean="0"/>
              <a:t> </a:t>
            </a:r>
            <a:r>
              <a:rPr lang="en-US" sz="4000" dirty="0" err="1" smtClean="0"/>
              <a:t>Biswas</a:t>
            </a:r>
            <a:endParaRPr lang="en-IN" sz="4000" dirty="0" smtClean="0"/>
          </a:p>
          <a:p>
            <a:pPr lvl="0"/>
            <a:r>
              <a:rPr lang="en-US" sz="4000" dirty="0" smtClean="0"/>
              <a:t>Reporting </a:t>
            </a:r>
            <a:r>
              <a:rPr lang="en-US" sz="4000" dirty="0"/>
              <a:t>progress </a:t>
            </a:r>
            <a:r>
              <a:rPr lang="en-US" sz="4000" dirty="0" smtClean="0"/>
              <a:t>– </a:t>
            </a:r>
            <a:r>
              <a:rPr lang="en-US" sz="4000" dirty="0" err="1" smtClean="0"/>
              <a:t>Pranav</a:t>
            </a:r>
            <a:r>
              <a:rPr lang="en-US" sz="4000" dirty="0" smtClean="0"/>
              <a:t> P.</a:t>
            </a:r>
          </a:p>
          <a:p>
            <a:pPr lvl="0"/>
            <a:r>
              <a:rPr lang="en-US" sz="4000" dirty="0" smtClean="0"/>
              <a:t>Unit </a:t>
            </a:r>
            <a:r>
              <a:rPr lang="en-US" sz="4000" dirty="0"/>
              <a:t>tester </a:t>
            </a:r>
            <a:r>
              <a:rPr lang="en-US" sz="4000" dirty="0" smtClean="0"/>
              <a:t>– </a:t>
            </a:r>
            <a:r>
              <a:rPr lang="en-US" sz="4000" dirty="0" err="1" smtClean="0"/>
              <a:t>Akshat</a:t>
            </a:r>
            <a:r>
              <a:rPr lang="en-US" sz="4000" dirty="0" smtClean="0"/>
              <a:t> </a:t>
            </a:r>
            <a:r>
              <a:rPr lang="en-US" sz="4000" dirty="0" err="1" smtClean="0"/>
              <a:t>Dubey</a:t>
            </a:r>
            <a:endParaRPr lang="en-IN"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IN" dirty="0"/>
          </a:p>
        </p:txBody>
      </p:sp>
      <p:sp>
        <p:nvSpPr>
          <p:cNvPr id="3" name="Content Placeholder 2"/>
          <p:cNvSpPr>
            <a:spLocks noGrp="1"/>
          </p:cNvSpPr>
          <p:nvPr>
            <p:ph idx="1"/>
          </p:nvPr>
        </p:nvSpPr>
        <p:spPr>
          <a:xfrm>
            <a:off x="971600" y="1564432"/>
            <a:ext cx="7962088" cy="5293568"/>
          </a:xfrm>
        </p:spPr>
        <p:txBody>
          <a:bodyPr>
            <a:normAutofit/>
          </a:bodyPr>
          <a:lstStyle/>
          <a:p>
            <a:r>
              <a:rPr lang="en-US" dirty="0"/>
              <a:t> Patient is registered into system through encounter by surgeon/work force or any concerned authorities including the diagnosis information ,status of appointment and all the required information initiating the basic workflow of Haiti plot</a:t>
            </a:r>
            <a:r>
              <a:rPr lang="en-US"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IN" dirty="0"/>
          </a:p>
        </p:txBody>
      </p:sp>
      <p:sp>
        <p:nvSpPr>
          <p:cNvPr id="3" name="Content Placeholder 2"/>
          <p:cNvSpPr>
            <a:spLocks noGrp="1"/>
          </p:cNvSpPr>
          <p:nvPr>
            <p:ph idx="1"/>
          </p:nvPr>
        </p:nvSpPr>
        <p:spPr/>
        <p:txBody>
          <a:bodyPr/>
          <a:lstStyle/>
          <a:p>
            <a:pPr lvl="0"/>
            <a:r>
              <a:rPr lang="en-US" dirty="0"/>
              <a:t>To develop a healthy relationship between concerned authorities</a:t>
            </a:r>
            <a:endParaRPr lang="en-IN" dirty="0"/>
          </a:p>
          <a:p>
            <a:pPr lvl="0"/>
            <a:r>
              <a:rPr lang="en-US" dirty="0"/>
              <a:t>To facilitate in decision making process.</a:t>
            </a:r>
            <a:endParaRPr lang="en-IN" dirty="0"/>
          </a:p>
          <a:p>
            <a:pPr lvl="0"/>
            <a:r>
              <a:rPr lang="en-US" dirty="0"/>
              <a:t>To be accountable to all necessary details</a:t>
            </a:r>
            <a:endParaRPr lang="en-IN" dirty="0"/>
          </a:p>
          <a:p>
            <a:r>
              <a:rPr lang="en-US" dirty="0" smtClean="0"/>
              <a:t>To help in maintaining a hospitable environment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xfrm>
            <a:off x="1115616" y="1628800"/>
            <a:ext cx="7901014" cy="4525963"/>
          </a:xfrm>
        </p:spPr>
        <p:txBody>
          <a:bodyPr/>
          <a:lstStyle/>
          <a:p>
            <a:pPr lvl="0">
              <a:buNone/>
            </a:pPr>
            <a:r>
              <a:rPr lang="en-US" dirty="0" smtClean="0"/>
              <a:t> To </a:t>
            </a:r>
            <a:r>
              <a:rPr lang="en-US" dirty="0"/>
              <a:t>build a web interface that displays </a:t>
            </a:r>
            <a:r>
              <a:rPr lang="en-US" dirty="0" smtClean="0"/>
              <a:t>the encounters </a:t>
            </a:r>
            <a:r>
              <a:rPr lang="en-US" dirty="0"/>
              <a:t>between patients </a:t>
            </a:r>
            <a:r>
              <a:rPr lang="en-US" dirty="0" smtClean="0"/>
              <a:t>and doctors/workforce </a:t>
            </a:r>
            <a:r>
              <a:rPr lang="en-US" dirty="0"/>
              <a:t>displaying the status </a:t>
            </a:r>
            <a:r>
              <a:rPr lang="en-US" dirty="0" smtClean="0"/>
              <a:t>of appointment</a:t>
            </a:r>
            <a:r>
              <a:rPr lang="en-US" dirty="0"/>
              <a:t>, diagnosis type along with </a:t>
            </a:r>
            <a:r>
              <a:rPr lang="en-US" dirty="0" smtClean="0"/>
              <a:t>some user </a:t>
            </a:r>
            <a:r>
              <a:rPr lang="en-US" dirty="0"/>
              <a:t>friendly options for doctors/workforce to evaluate the patients list of encounters.</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2815"/>
            <a:ext cx="7498080" cy="1143000"/>
          </a:xfrm>
        </p:spPr>
        <p:txBody>
          <a:bodyPr/>
          <a:lstStyle/>
          <a:p>
            <a:r>
              <a:rPr lang="en-US" dirty="0" smtClean="0"/>
              <a:t>Approach</a:t>
            </a:r>
            <a:endParaRPr lang="en-IN" dirty="0"/>
          </a:p>
        </p:txBody>
      </p:sp>
      <p:sp>
        <p:nvSpPr>
          <p:cNvPr id="3" name="Content Placeholder 2"/>
          <p:cNvSpPr>
            <a:spLocks noGrp="1"/>
          </p:cNvSpPr>
          <p:nvPr>
            <p:ph idx="1"/>
          </p:nvPr>
        </p:nvSpPr>
        <p:spPr>
          <a:xfrm>
            <a:off x="1115616" y="1196752"/>
            <a:ext cx="7632848" cy="5661248"/>
          </a:xfrm>
        </p:spPr>
        <p:txBody>
          <a:bodyPr>
            <a:normAutofit fontScale="85000" lnSpcReduction="10000"/>
          </a:bodyPr>
          <a:lstStyle/>
          <a:p>
            <a:r>
              <a:rPr lang="en-US" dirty="0" smtClean="0"/>
              <a:t> We </a:t>
            </a:r>
            <a:r>
              <a:rPr lang="en-US" dirty="0"/>
              <a:t>developed the web application using </a:t>
            </a:r>
            <a:r>
              <a:rPr lang="en-US" dirty="0" err="1"/>
              <a:t>Node.js</a:t>
            </a:r>
            <a:r>
              <a:rPr lang="en-US" dirty="0"/>
              <a:t> for the backend </a:t>
            </a:r>
            <a:r>
              <a:rPr lang="en-US" dirty="0" smtClean="0"/>
              <a:t>along with </a:t>
            </a:r>
            <a:r>
              <a:rPr lang="en-US" dirty="0" err="1"/>
              <a:t>Sails.js</a:t>
            </a:r>
            <a:r>
              <a:rPr lang="en-US" dirty="0"/>
              <a:t> on top of it for an MVC web app. Taking scalability into consideration we have used </a:t>
            </a:r>
            <a:r>
              <a:rPr lang="en-US" dirty="0" err="1"/>
              <a:t>Mysql</a:t>
            </a:r>
            <a:r>
              <a:rPr lang="en-US" dirty="0"/>
              <a:t> for database management and front end is HTML, CSS and </a:t>
            </a:r>
            <a:r>
              <a:rPr lang="en-US" dirty="0" err="1"/>
              <a:t>jQuery</a:t>
            </a:r>
            <a:r>
              <a:rPr lang="en-US" dirty="0"/>
              <a:t>.</a:t>
            </a:r>
            <a:endParaRPr lang="en-IN" dirty="0"/>
          </a:p>
          <a:p>
            <a:endParaRPr lang="en-US" dirty="0" smtClean="0"/>
          </a:p>
          <a:p>
            <a:r>
              <a:rPr lang="en-US" dirty="0" smtClean="0"/>
              <a:t>We </a:t>
            </a:r>
            <a:r>
              <a:rPr lang="en-US" dirty="0"/>
              <a:t>managed to follow the guidelines provided by our mentor so as to facilitate view layers into </a:t>
            </a:r>
            <a:r>
              <a:rPr lang="en-US" dirty="0" err="1"/>
              <a:t>Django</a:t>
            </a:r>
            <a:r>
              <a:rPr lang="en-US" dirty="0"/>
              <a:t> framework. We have used the same REST API conventions used in MDS for accessing any objects using http CRUD methods and managed to achieve consistency of  models used for objects in database with development version of MDS.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16632"/>
            <a:ext cx="7498080" cy="1143000"/>
          </a:xfrm>
        </p:spPr>
        <p:txBody>
          <a:bodyPr/>
          <a:lstStyle/>
          <a:p>
            <a:r>
              <a:rPr lang="en-US" dirty="0" smtClean="0"/>
              <a:t>Our Approach</a:t>
            </a:r>
            <a:endParaRPr lang="en-IN" dirty="0"/>
          </a:p>
        </p:txBody>
      </p:sp>
      <p:pic>
        <p:nvPicPr>
          <p:cNvPr id="4" name="Content Placeholder 3"/>
          <p:cNvPicPr>
            <a:picLocks noGrp="1"/>
          </p:cNvPicPr>
          <p:nvPr>
            <p:ph idx="1"/>
          </p:nvPr>
        </p:nvPicPr>
        <p:blipFill>
          <a:blip r:embed="rId2"/>
          <a:srcRect l="-58935" r="-58935"/>
          <a:stretch>
            <a:fillRect/>
          </a:stretch>
        </p:blipFill>
        <p:spPr bwMode="auto">
          <a:xfrm>
            <a:off x="1403648" y="1268760"/>
            <a:ext cx="7200800" cy="54726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16632"/>
            <a:ext cx="7498080" cy="1143000"/>
          </a:xfrm>
        </p:spPr>
        <p:txBody>
          <a:bodyPr/>
          <a:lstStyle/>
          <a:p>
            <a:r>
              <a:rPr lang="en-IN" dirty="0" smtClean="0"/>
              <a:t>Methodology</a:t>
            </a:r>
            <a:endParaRPr lang="en-IN" dirty="0"/>
          </a:p>
        </p:txBody>
      </p:sp>
      <p:sp>
        <p:nvSpPr>
          <p:cNvPr id="3" name="Content Placeholder 2"/>
          <p:cNvSpPr>
            <a:spLocks noGrp="1"/>
          </p:cNvSpPr>
          <p:nvPr>
            <p:ph idx="1"/>
          </p:nvPr>
        </p:nvSpPr>
        <p:spPr>
          <a:xfrm>
            <a:off x="1115616" y="1196752"/>
            <a:ext cx="7920880" cy="5661248"/>
          </a:xfrm>
        </p:spPr>
        <p:txBody>
          <a:bodyPr>
            <a:normAutofit fontScale="85000" lnSpcReduction="20000"/>
          </a:bodyPr>
          <a:lstStyle/>
          <a:p>
            <a:r>
              <a:rPr lang="en-US" dirty="0"/>
              <a:t>Given the inexperience we had ,we did stumble at the beginning to get the push in order to move in right direction. Thanks to our mentor, we were able to build the basic model using the resources we learnt over period of four weeks</a:t>
            </a:r>
            <a:r>
              <a:rPr lang="en-US" dirty="0" smtClean="0"/>
              <a:t>.</a:t>
            </a:r>
          </a:p>
          <a:p>
            <a:r>
              <a:rPr lang="en-US" dirty="0" smtClean="0"/>
              <a:t> </a:t>
            </a:r>
            <a:r>
              <a:rPr lang="en-US" dirty="0"/>
              <a:t>We had to be good  in HTML,CSS to build basic web interfaces. We checked through some of the web interfaces like that of Practice fusion :EHR to build our knowledge on the subject</a:t>
            </a:r>
            <a:r>
              <a:rPr lang="en-US" dirty="0" smtClean="0"/>
              <a:t>.</a:t>
            </a:r>
          </a:p>
          <a:p>
            <a:r>
              <a:rPr lang="en-US" dirty="0" smtClean="0"/>
              <a:t> </a:t>
            </a:r>
            <a:r>
              <a:rPr lang="en-US" dirty="0"/>
              <a:t>We developed use case scenarios after every group discussion  and tried to update our previous versions after every </a:t>
            </a:r>
            <a:r>
              <a:rPr lang="en-US" dirty="0" smtClean="0"/>
              <a:t>meeting.</a:t>
            </a:r>
          </a:p>
          <a:p>
            <a:r>
              <a:rPr lang="en-US" dirty="0"/>
              <a:t>F</a:t>
            </a:r>
            <a:r>
              <a:rPr lang="en-US" dirty="0" smtClean="0"/>
              <a:t>ollowing </a:t>
            </a:r>
            <a:r>
              <a:rPr lang="en-US" dirty="0"/>
              <a:t>the agile development methodology made it easy for us to come up with a standalone web application within the stipulated time period.</a:t>
            </a:r>
            <a:endParaRPr lang="en-I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169</TotalTime>
  <Words>609</Words>
  <Application>Microsoft Macintosh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ENCOUNTER TASK WEB VIEW</vt:lpstr>
      <vt:lpstr>Introduction</vt:lpstr>
      <vt:lpstr>Team Members And Their Roles</vt:lpstr>
      <vt:lpstr>Background</vt:lpstr>
      <vt:lpstr>Significance</vt:lpstr>
      <vt:lpstr>Objective</vt:lpstr>
      <vt:lpstr>Approach</vt:lpstr>
      <vt:lpstr>Our Approach</vt:lpstr>
      <vt:lpstr>Methodology</vt:lpstr>
      <vt:lpstr>Progress</vt:lpstr>
      <vt:lpstr>Result</vt:lpstr>
      <vt:lpstr>PowerPoint Presentation</vt:lpstr>
      <vt:lpstr>PowerPoint Presentation</vt:lpstr>
      <vt:lpstr>PowerPoint Presentation</vt:lpstr>
      <vt:lpstr>PowerPoint Presentation</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vishnu</dc:creator>
  <cp:lastModifiedBy>vaibhav lella</cp:lastModifiedBy>
  <cp:revision>18</cp:revision>
  <dcterms:created xsi:type="dcterms:W3CDTF">2014-05-02T14:19:15Z</dcterms:created>
  <dcterms:modified xsi:type="dcterms:W3CDTF">2014-05-02T17:36:58Z</dcterms:modified>
</cp:coreProperties>
</file>