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2"/>
  </p:notesMasterIdLst>
  <p:sldIdLst>
    <p:sldId id="338" r:id="rId2"/>
    <p:sldId id="337" r:id="rId3"/>
    <p:sldId id="321" r:id="rId4"/>
    <p:sldId id="292" r:id="rId5"/>
    <p:sldId id="289" r:id="rId6"/>
    <p:sldId id="336" r:id="rId7"/>
    <p:sldId id="339" r:id="rId8"/>
    <p:sldId id="340" r:id="rId9"/>
    <p:sldId id="341" r:id="rId10"/>
    <p:sldId id="349" r:id="rId11"/>
    <p:sldId id="342" r:id="rId12"/>
    <p:sldId id="343" r:id="rId13"/>
    <p:sldId id="344" r:id="rId14"/>
    <p:sldId id="345" r:id="rId15"/>
    <p:sldId id="346" r:id="rId16"/>
    <p:sldId id="347" r:id="rId17"/>
    <p:sldId id="348" r:id="rId18"/>
    <p:sldId id="272" r:id="rId19"/>
    <p:sldId id="282" r:id="rId20"/>
    <p:sldId id="322" r:id="rId21"/>
  </p:sldIdLst>
  <p:sldSz cx="9144000" cy="5143500" type="screen16x9"/>
  <p:notesSz cx="6858000" cy="9144000"/>
  <p:embeddedFontLst>
    <p:embeddedFont>
      <p:font typeface="Algerian" panose="04020705040A02060702" pitchFamily="82" charset="0"/>
      <p:regular r:id="rId23"/>
    </p:embeddedFont>
    <p:embeddedFont>
      <p:font typeface="Calibri" panose="020F05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37"/>
            <p14:sldId id="321"/>
            <p14:sldId id="292"/>
            <p14:sldId id="289"/>
            <p14:sldId id="336"/>
            <p14:sldId id="339"/>
            <p14:sldId id="340"/>
            <p14:sldId id="341"/>
            <p14:sldId id="349"/>
            <p14:sldId id="342"/>
            <p14:sldId id="343"/>
            <p14:sldId id="344"/>
            <p14:sldId id="345"/>
            <p14:sldId id="346"/>
            <p14:sldId id="347"/>
            <p14:sldId id="348"/>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87" autoAdjust="0"/>
  </p:normalViewPr>
  <p:slideViewPr>
    <p:cSldViewPr snapToGrid="0">
      <p:cViewPr varScale="1">
        <p:scale>
          <a:sx n="82" d="100"/>
          <a:sy n="82" d="100"/>
        </p:scale>
        <p:origin x="820" y="44"/>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398038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Algerian" panose="04020705040A02060702" pitchFamily="82" charset="0"/>
                <a:sym typeface="Arial"/>
              </a:rPr>
              <a:t>Capstone Project - 01</a:t>
            </a:r>
            <a:endParaRPr lang="en-US" sz="4400" dirty="0">
              <a:latin typeface="Algerian" panose="04020705040A02060702" pitchFamily="82" charset="0"/>
            </a:endParaRPr>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Individual</a:t>
            </a:r>
          </a:p>
          <a:p>
            <a:r>
              <a:rPr lang="en-US" sz="2000" b="1" i="1" dirty="0">
                <a:solidFill>
                  <a:srgbClr val="002060"/>
                </a:solidFill>
              </a:rPr>
              <a:t>Presented By – Vaibhav Mande</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779181" y="-122489"/>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A1D79-8642-9944-4A0A-EC2B3871AD62}"/>
              </a:ext>
            </a:extLst>
          </p:cNvPr>
          <p:cNvSpPr txBox="1"/>
          <p:nvPr/>
        </p:nvSpPr>
        <p:spPr>
          <a:xfrm>
            <a:off x="733647" y="365257"/>
            <a:ext cx="4572000"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3.2Top 10 Most affected Country</a:t>
            </a:r>
          </a:p>
        </p:txBody>
      </p:sp>
      <p:pic>
        <p:nvPicPr>
          <p:cNvPr id="12290" name="Picture 2">
            <a:extLst>
              <a:ext uri="{FF2B5EF4-FFF2-40B4-BE49-F238E27FC236}">
                <a16:creationId xmlns:a16="http://schemas.microsoft.com/office/drawing/2014/main" id="{44CC0774-B30F-73C7-06DA-BA378A0B52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650" y="1023383"/>
            <a:ext cx="6089355" cy="3371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67F4A-BD66-A296-7C3F-5A4D4F49B957}"/>
              </a:ext>
            </a:extLst>
          </p:cNvPr>
          <p:cNvSpPr txBox="1"/>
          <p:nvPr/>
        </p:nvSpPr>
        <p:spPr>
          <a:xfrm>
            <a:off x="6429155" y="1296718"/>
            <a:ext cx="2537636" cy="2677656"/>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ea typeface="+mn-ea"/>
                <a:cs typeface="+mn-cs"/>
              </a:rPr>
              <a:t>Observation:</a:t>
            </a:r>
            <a:r>
              <a:rPr lang="en-US" dirty="0">
                <a:solidFill>
                  <a:schemeClr val="bg2">
                    <a:lumMod val="10000"/>
                  </a:schemeClr>
                </a:solidFill>
                <a:latin typeface="Roboto" panose="02000000000000000000" pitchFamily="2" charset="0"/>
                <a:ea typeface="+mn-ea"/>
                <a:cs typeface="+mn-cs"/>
              </a:rPr>
              <a:t>-</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1.Iraq is the most affected country of terrorism which records highest number of terrorism activity in any country.</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2.India ranked number 4 in terms of most affected country of the terrorist activity</a:t>
            </a:r>
          </a:p>
        </p:txBody>
      </p:sp>
    </p:spTree>
    <p:extLst>
      <p:ext uri="{BB962C8B-B14F-4D97-AF65-F5344CB8AC3E}">
        <p14:creationId xmlns:p14="http://schemas.microsoft.com/office/powerpoint/2010/main" val="364809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508F-E358-19FF-3CE2-686CDB269225}"/>
              </a:ext>
            </a:extLst>
          </p:cNvPr>
          <p:cNvSpPr txBox="1"/>
          <p:nvPr/>
        </p:nvSpPr>
        <p:spPr>
          <a:xfrm>
            <a:off x="790353" y="413211"/>
            <a:ext cx="5100083" cy="369332"/>
          </a:xfrm>
          <a:prstGeom prst="rect">
            <a:avLst/>
          </a:prstGeom>
          <a:noFill/>
        </p:spPr>
        <p:txBody>
          <a:bodyPr wrap="square">
            <a:spAutoFit/>
          </a:bodyPr>
          <a:lstStyle/>
          <a:p>
            <a:pPr algn="l"/>
            <a:r>
              <a:rPr lang="en-US" sz="1800" b="1" u="sng" dirty="0">
                <a:solidFill>
                  <a:schemeClr val="bg2">
                    <a:lumMod val="10000"/>
                  </a:schemeClr>
                </a:solidFill>
                <a:latin typeface="+mj-lt"/>
              </a:rPr>
              <a:t>4.Analysis based on Terrorist Organization</a:t>
            </a:r>
          </a:p>
        </p:txBody>
      </p:sp>
      <p:sp>
        <p:nvSpPr>
          <p:cNvPr id="5" name="TextBox 4">
            <a:extLst>
              <a:ext uri="{FF2B5EF4-FFF2-40B4-BE49-F238E27FC236}">
                <a16:creationId xmlns:a16="http://schemas.microsoft.com/office/drawing/2014/main" id="{B7B82C49-10CE-B059-F2A9-E19460BE9522}"/>
              </a:ext>
            </a:extLst>
          </p:cNvPr>
          <p:cNvSpPr txBox="1"/>
          <p:nvPr/>
        </p:nvSpPr>
        <p:spPr>
          <a:xfrm>
            <a:off x="917945" y="806630"/>
            <a:ext cx="5383618"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4.1Top 10 Active Terrorist Organizations who attack the most</a:t>
            </a:r>
          </a:p>
        </p:txBody>
      </p:sp>
      <p:pic>
        <p:nvPicPr>
          <p:cNvPr id="5124" name="Picture 4">
            <a:extLst>
              <a:ext uri="{FF2B5EF4-FFF2-40B4-BE49-F238E27FC236}">
                <a16:creationId xmlns:a16="http://schemas.microsoft.com/office/drawing/2014/main" id="{D048FC50-8D7C-E04A-A989-F4AA089CE8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84297" y="1391405"/>
            <a:ext cx="6490297" cy="3422360"/>
          </a:xfrm>
          <a:prstGeom prst="roundRect">
            <a:avLst>
              <a:gd name="adj" fmla="val 8594"/>
            </a:avLst>
          </a:prstGeom>
          <a:solidFill>
            <a:srgbClr val="FFFFFF">
              <a:shade val="85000"/>
            </a:srgbClr>
          </a:solidFill>
          <a:ln>
            <a:solidFill>
              <a:schemeClr val="tx2">
                <a:lumMod val="50000"/>
              </a:schemeClr>
            </a:solidFill>
          </a:ln>
          <a:effectLst>
            <a:reflection blurRad="12700" stA="38000" endPos="28000" dist="5000" dir="5400000" sy="-100000" algn="bl" rotWithShape="0"/>
          </a:effectLst>
        </p:spPr>
      </p:pic>
      <p:sp>
        <p:nvSpPr>
          <p:cNvPr id="6" name="Rectangle: Rounded Corners 5">
            <a:extLst>
              <a:ext uri="{FF2B5EF4-FFF2-40B4-BE49-F238E27FC236}">
                <a16:creationId xmlns:a16="http://schemas.microsoft.com/office/drawing/2014/main" id="{6E7CD910-92B1-113D-73E2-C19B1376F0E2}"/>
              </a:ext>
            </a:extLst>
          </p:cNvPr>
          <p:cNvSpPr/>
          <p:nvPr/>
        </p:nvSpPr>
        <p:spPr>
          <a:xfrm>
            <a:off x="6726864" y="1339702"/>
            <a:ext cx="2232839" cy="3352800"/>
          </a:xfrm>
          <a:prstGeom prst="roundRect">
            <a:avLst/>
          </a:prstGeom>
          <a:ln>
            <a:solidFill>
              <a:schemeClr val="accent2">
                <a:lumMod val="75000"/>
                <a:lumOff val="2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Observation:-</a:t>
            </a:r>
          </a:p>
          <a:p>
            <a:pPr algn="l"/>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and Islamic State of Iraq and the Levant (ISIL) are the Most active terrorist Organization who attack the most around the world.</a:t>
            </a:r>
          </a:p>
          <a:p>
            <a:pPr algn="l">
              <a:buFont typeface="+mj-lt"/>
              <a:buAutoNum type="arabicPeriod"/>
            </a:pPr>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recorded most number of attacks</a:t>
            </a:r>
          </a:p>
          <a:p>
            <a:pPr algn="ctr"/>
            <a:endParaRPr lang="en-US" dirty="0"/>
          </a:p>
        </p:txBody>
      </p:sp>
    </p:spTree>
    <p:extLst>
      <p:ext uri="{BB962C8B-B14F-4D97-AF65-F5344CB8AC3E}">
        <p14:creationId xmlns:p14="http://schemas.microsoft.com/office/powerpoint/2010/main" val="185870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02A2C-9BB3-8D79-943B-60BB698D4F06}"/>
              </a:ext>
            </a:extLst>
          </p:cNvPr>
          <p:cNvSpPr txBox="1"/>
          <p:nvPr/>
        </p:nvSpPr>
        <p:spPr>
          <a:xfrm>
            <a:off x="960474" y="440139"/>
            <a:ext cx="5808921"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4.2Top 10 Dangerous Terrorist Organization who killed the most number of people</a:t>
            </a:r>
          </a:p>
        </p:txBody>
      </p:sp>
      <p:pic>
        <p:nvPicPr>
          <p:cNvPr id="4098" name="Picture 2">
            <a:extLst>
              <a:ext uri="{FF2B5EF4-FFF2-40B4-BE49-F238E27FC236}">
                <a16:creationId xmlns:a16="http://schemas.microsoft.com/office/drawing/2014/main" id="{70FABF77-D302-185A-7E9F-E91768C879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3647" y="1180629"/>
            <a:ext cx="6089491" cy="35898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Flowchart: Alternate Process 6">
            <a:extLst>
              <a:ext uri="{FF2B5EF4-FFF2-40B4-BE49-F238E27FC236}">
                <a16:creationId xmlns:a16="http://schemas.microsoft.com/office/drawing/2014/main" id="{9696783D-B005-E7D4-9779-B5C05D976DB7}"/>
              </a:ext>
            </a:extLst>
          </p:cNvPr>
          <p:cNvSpPr/>
          <p:nvPr/>
        </p:nvSpPr>
        <p:spPr>
          <a:xfrm>
            <a:off x="6010940" y="1263918"/>
            <a:ext cx="2764465" cy="3423265"/>
          </a:xfrm>
          <a:prstGeom prst="flowChartAlternateProcess">
            <a:avLst/>
          </a:prstGeom>
          <a:solidFill>
            <a:schemeClr val="bg1">
              <a:lumMod val="20000"/>
              <a:lumOff val="80000"/>
            </a:schemeClr>
          </a:solidFill>
          <a:ln>
            <a:solidFill>
              <a:schemeClr val="accent2">
                <a:lumMod val="50000"/>
                <a:lumOff val="50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1" i="1" u="sng"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 Observation:-</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1.Islamic State of Iraq and the Levant (ISIL) and Taliban is the most dangerous Terrorist Organization in the world which records highest kills 38923.0 and 29410.0 respectively</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2.Out of all the top 10 Organizations, around 46% people killed by ISIL and Taliban organization</a:t>
            </a:r>
            <a:r>
              <a:rPr lang="en-US" b="0" i="0" dirty="0">
                <a:solidFill>
                  <a:srgbClr val="D5D5D5"/>
                </a:solidFill>
                <a:effectLst/>
                <a:latin typeface="Roboto" panose="02000000000000000000" pitchFamily="2" charset="0"/>
              </a:rPr>
              <a:t>.</a:t>
            </a:r>
          </a:p>
          <a:p>
            <a:pPr algn="ctr"/>
            <a:endParaRPr lang="en-US" dirty="0"/>
          </a:p>
        </p:txBody>
      </p:sp>
    </p:spTree>
    <p:extLst>
      <p:ext uri="{BB962C8B-B14F-4D97-AF65-F5344CB8AC3E}">
        <p14:creationId xmlns:p14="http://schemas.microsoft.com/office/powerpoint/2010/main" val="389513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925034" y="427358"/>
            <a:ext cx="4873254"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4.3Top 5 Most use weapon by Terrorist Organization</a:t>
            </a:r>
          </a:p>
        </p:txBody>
      </p:sp>
      <p:pic>
        <p:nvPicPr>
          <p:cNvPr id="6146" name="Picture 2">
            <a:extLst>
              <a:ext uri="{FF2B5EF4-FFF2-40B4-BE49-F238E27FC236}">
                <a16:creationId xmlns:a16="http://schemas.microsoft.com/office/drawing/2014/main" id="{6D65FD5E-A0B5-96AE-3CEC-F430F306D7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248148" y="1132911"/>
            <a:ext cx="4815130" cy="3731178"/>
          </a:xfrm>
          <a:prstGeom prst="rect">
            <a:avLst/>
          </a:prstGeom>
          <a:ln>
            <a:solidFill>
              <a:schemeClr val="accent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0F31BC-B43A-1A09-635B-39DCD07092F8}"/>
              </a:ext>
            </a:extLst>
          </p:cNvPr>
          <p:cNvSpPr txBox="1"/>
          <p:nvPr/>
        </p:nvSpPr>
        <p:spPr>
          <a:xfrm>
            <a:off x="372139" y="2571750"/>
            <a:ext cx="4256567" cy="738664"/>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p:txBody>
      </p:sp>
      <p:sp>
        <p:nvSpPr>
          <p:cNvPr id="7" name="TextBox 6">
            <a:extLst>
              <a:ext uri="{FF2B5EF4-FFF2-40B4-BE49-F238E27FC236}">
                <a16:creationId xmlns:a16="http://schemas.microsoft.com/office/drawing/2014/main" id="{4CEADF61-4245-6C6E-1B27-7BDC45E9F0A6}"/>
              </a:ext>
            </a:extLst>
          </p:cNvPr>
          <p:cNvSpPr txBox="1"/>
          <p:nvPr/>
        </p:nvSpPr>
        <p:spPr>
          <a:xfrm>
            <a:off x="372139" y="1731618"/>
            <a:ext cx="4362894" cy="523220"/>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1.To get the Percentage of Weapon used by Terrorist Organization we use Pie Chart</a:t>
            </a:r>
          </a:p>
        </p:txBody>
      </p:sp>
      <p:pic>
        <p:nvPicPr>
          <p:cNvPr id="6148" name="Picture 4" descr="Terrorism Awareness | Ashland, VA - Official Website">
            <a:extLst>
              <a:ext uri="{FF2B5EF4-FFF2-40B4-BE49-F238E27FC236}">
                <a16:creationId xmlns:a16="http://schemas.microsoft.com/office/drawing/2014/main" id="{CE8DABA2-F40A-1B20-E487-976D5032891F}"/>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925034" y="1203794"/>
            <a:ext cx="2849526" cy="2495800"/>
          </a:xfrm>
          <a:prstGeom prst="rect">
            <a:avLst/>
          </a:prstGeom>
          <a:ln>
            <a:solidFill>
              <a:schemeClr val="accent3">
                <a:lumMod val="60000"/>
                <a:lumOff val="40000"/>
              </a:schemeClr>
            </a:solidFill>
          </a:ln>
          <a:effectLst>
            <a:outerShdw blurRad="50800" dist="38100" dir="8100000" algn="tr" rotWithShape="0">
              <a:prstClr val="black">
                <a:alpha val="40000"/>
              </a:prstClr>
            </a:outerShdw>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7741-EEA8-DF61-05E4-60FC1F2F5B50}"/>
              </a:ext>
            </a:extLst>
          </p:cNvPr>
          <p:cNvSpPr txBox="1"/>
          <p:nvPr/>
        </p:nvSpPr>
        <p:spPr>
          <a:xfrm>
            <a:off x="740734" y="370652"/>
            <a:ext cx="3030279" cy="646331"/>
          </a:xfrm>
          <a:prstGeom prst="rect">
            <a:avLst/>
          </a:prstGeom>
          <a:noFill/>
        </p:spPr>
        <p:txBody>
          <a:bodyPr wrap="square">
            <a:spAutoFit/>
          </a:bodyPr>
          <a:lstStyle/>
          <a:p>
            <a:pPr algn="l"/>
            <a:r>
              <a:rPr lang="en-US" sz="1800" b="1" u="sng" dirty="0">
                <a:solidFill>
                  <a:schemeClr val="bg2">
                    <a:lumMod val="10000"/>
                  </a:schemeClr>
                </a:solidFill>
                <a:latin typeface="+mj-lt"/>
              </a:rPr>
              <a:t>Country wise analysis</a:t>
            </a:r>
          </a:p>
          <a:p>
            <a:pPr algn="l"/>
            <a:endParaRPr lang="en-US" sz="1800" b="1" u="sng" dirty="0">
              <a:solidFill>
                <a:schemeClr val="bg2">
                  <a:lumMod val="10000"/>
                </a:schemeClr>
              </a:solidFill>
              <a:latin typeface="+mj-lt"/>
            </a:endParaRPr>
          </a:p>
        </p:txBody>
      </p:sp>
      <p:pic>
        <p:nvPicPr>
          <p:cNvPr id="7172" name="Picture 4">
            <a:extLst>
              <a:ext uri="{FF2B5EF4-FFF2-40B4-BE49-F238E27FC236}">
                <a16:creationId xmlns:a16="http://schemas.microsoft.com/office/drawing/2014/main" id="{2DBE7353-3AD7-44CA-9F8F-032A70E57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92" y="1208369"/>
            <a:ext cx="8660015" cy="39351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11F0E-AD62-6E08-CE89-0D8E62D049CD}"/>
              </a:ext>
            </a:extLst>
          </p:cNvPr>
          <p:cNvSpPr txBox="1"/>
          <p:nvPr/>
        </p:nvSpPr>
        <p:spPr>
          <a:xfrm>
            <a:off x="3661143" y="779538"/>
            <a:ext cx="1385777" cy="338554"/>
          </a:xfrm>
          <a:prstGeom prst="rect">
            <a:avLst/>
          </a:prstGeom>
          <a:noFill/>
        </p:spPr>
        <p:txBody>
          <a:bodyPr wrap="square">
            <a:spAutoFit/>
          </a:bodyPr>
          <a:lstStyle/>
          <a:p>
            <a:r>
              <a:rPr lang="en-US" sz="1600" i="1" u="sng" dirty="0">
                <a:solidFill>
                  <a:srgbClr val="002060"/>
                </a:solidFill>
                <a:highlight>
                  <a:srgbClr val="FFFF00"/>
                </a:highlight>
                <a:latin typeface="Roboto" panose="02000000000000000000" pitchFamily="2" charset="0"/>
              </a:rPr>
              <a:t>Country Iraq</a:t>
            </a:r>
          </a:p>
        </p:txBody>
      </p:sp>
    </p:spTree>
    <p:extLst>
      <p:ext uri="{BB962C8B-B14F-4D97-AF65-F5344CB8AC3E}">
        <p14:creationId xmlns:p14="http://schemas.microsoft.com/office/powerpoint/2010/main" val="421073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C9E2-E379-3B7A-539C-842C398B4A29}"/>
              </a:ext>
            </a:extLst>
          </p:cNvPr>
          <p:cNvSpPr txBox="1"/>
          <p:nvPr/>
        </p:nvSpPr>
        <p:spPr>
          <a:xfrm>
            <a:off x="613142" y="392653"/>
            <a:ext cx="6794207" cy="1169551"/>
          </a:xfrm>
          <a:prstGeom prst="rect">
            <a:avLst/>
          </a:prstGeom>
          <a:solidFill>
            <a:schemeClr val="accent3">
              <a:lumMod val="60000"/>
              <a:lumOff val="40000"/>
            </a:schemeClr>
          </a:solidFill>
          <a:ln>
            <a:solidFill>
              <a:schemeClr val="bg1">
                <a:lumMod val="75000"/>
              </a:schemeClr>
            </a:solid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solidFill>
                  <a:schemeClr val="bg2">
                    <a:lumMod val="10000"/>
                  </a:schemeClr>
                </a:solidFill>
                <a:latin typeface="Roboto" panose="02000000000000000000" pitchFamily="2" charset="0"/>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p>
        </p:txBody>
      </p:sp>
      <p:sp>
        <p:nvSpPr>
          <p:cNvPr id="5" name="TextBox 4">
            <a:extLst>
              <a:ext uri="{FF2B5EF4-FFF2-40B4-BE49-F238E27FC236}">
                <a16:creationId xmlns:a16="http://schemas.microsoft.com/office/drawing/2014/main" id="{F0A09916-4084-B3CF-0476-4A376121C6B3}"/>
              </a:ext>
            </a:extLst>
          </p:cNvPr>
          <p:cNvSpPr txBox="1"/>
          <p:nvPr/>
        </p:nvSpPr>
        <p:spPr>
          <a:xfrm>
            <a:off x="2466754" y="1857747"/>
            <a:ext cx="6344093" cy="2893100"/>
          </a:xfrm>
          <a:prstGeom prst="rect">
            <a:avLst/>
          </a:prstGeom>
          <a:solidFill>
            <a:schemeClr val="accent1">
              <a:lumMod val="40000"/>
              <a:lumOff val="60000"/>
            </a:schemeClr>
          </a:solidFill>
          <a:ln w="34925">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rPr>
              <a:t>Observation</a:t>
            </a:r>
            <a:r>
              <a:rPr lang="en-US" dirty="0">
                <a:solidFill>
                  <a:schemeClr val="bg2">
                    <a:lumMod val="10000"/>
                  </a:schemeClr>
                </a:solidFill>
                <a:latin typeface="Roboto" panose="02000000000000000000" pitchFamily="2" charset="0"/>
              </a:rPr>
              <a:t> :-</a:t>
            </a:r>
          </a:p>
          <a:p>
            <a:pPr algn="l"/>
            <a:br>
              <a:rPr lang="en-US" dirty="0">
                <a:solidFill>
                  <a:schemeClr val="bg2">
                    <a:lumMod val="10000"/>
                  </a:schemeClr>
                </a:solidFill>
                <a:latin typeface="Roboto" panose="02000000000000000000" pitchFamily="2" charset="0"/>
              </a:rPr>
            </a:br>
            <a:r>
              <a:rPr lang="en-US" dirty="0">
                <a:solidFill>
                  <a:schemeClr val="bg2">
                    <a:lumMod val="10000"/>
                  </a:schemeClr>
                </a:solidFill>
                <a:latin typeface="Roboto" panose="02000000000000000000" pitchFamily="2" charset="0"/>
              </a:rPr>
              <a:t>1.Here we did the analysis of most affected country of terrorism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Baghdad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3.Islamic state of Iraq and the levant (ISIL)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increases per year till 2014 later it is decreases.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Military, and Government</a:t>
            </a:r>
          </a:p>
        </p:txBody>
      </p:sp>
    </p:spTree>
    <p:extLst>
      <p:ext uri="{BB962C8B-B14F-4D97-AF65-F5344CB8AC3E}">
        <p14:creationId xmlns:p14="http://schemas.microsoft.com/office/powerpoint/2010/main" val="68409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D6A91-BA31-46B4-938F-E07C37CB49D1}"/>
              </a:ext>
            </a:extLst>
          </p:cNvPr>
          <p:cNvSpPr txBox="1"/>
          <p:nvPr/>
        </p:nvSpPr>
        <p:spPr>
          <a:xfrm>
            <a:off x="3710762" y="434446"/>
            <a:ext cx="1548809" cy="338554"/>
          </a:xfrm>
          <a:prstGeom prst="rect">
            <a:avLst/>
          </a:prstGeom>
          <a:noFill/>
        </p:spPr>
        <p:txBody>
          <a:bodyPr wrap="square">
            <a:spAutoFit/>
          </a:bodyPr>
          <a:lstStyle/>
          <a:p>
            <a:pPr algn="l"/>
            <a:r>
              <a:rPr lang="en-US" sz="1600" i="1" u="sng" dirty="0">
                <a:solidFill>
                  <a:srgbClr val="002060"/>
                </a:solidFill>
                <a:highlight>
                  <a:srgbClr val="FFFF00"/>
                </a:highlight>
                <a:latin typeface="Roboto" panose="02000000000000000000" pitchFamily="2" charset="0"/>
              </a:rPr>
              <a:t>Country India</a:t>
            </a:r>
          </a:p>
        </p:txBody>
      </p:sp>
      <p:pic>
        <p:nvPicPr>
          <p:cNvPr id="8194" name="Picture 2">
            <a:extLst>
              <a:ext uri="{FF2B5EF4-FFF2-40B4-BE49-F238E27FC236}">
                <a16:creationId xmlns:a16="http://schemas.microsoft.com/office/drawing/2014/main" id="{8AD3655D-1CC9-E584-79EB-FD064AC55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900223"/>
            <a:ext cx="8372475" cy="4082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1346791" y="902494"/>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a:t>
            </a:r>
            <a:r>
              <a:rPr lang="en-US" dirty="0" err="1">
                <a:solidFill>
                  <a:schemeClr val="bg2">
                    <a:lumMod val="10000"/>
                  </a:schemeClr>
                </a:solidFill>
                <a:latin typeface="Roboto" panose="02000000000000000000" pitchFamily="2" charset="0"/>
              </a:rPr>
              <a:t>Shrinagar</a:t>
            </a:r>
            <a:r>
              <a:rPr lang="en-US" dirty="0">
                <a:solidFill>
                  <a:schemeClr val="bg2">
                    <a:lumMod val="10000"/>
                  </a:schemeClr>
                </a:solidFill>
                <a:latin typeface="Roboto" panose="02000000000000000000" pitchFamily="2" charset="0"/>
              </a:rPr>
              <a:t> city of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India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Government and Business.</a:t>
            </a:r>
          </a:p>
        </p:txBody>
      </p:sp>
    </p:spTree>
    <p:extLst>
      <p:ext uri="{BB962C8B-B14F-4D97-AF65-F5344CB8AC3E}">
        <p14:creationId xmlns:p14="http://schemas.microsoft.com/office/powerpoint/2010/main" val="132352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Approx 1.4 Lakhs followed by "South-Asia" &amp; "Sub-Saharan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the gangs, followed by “Islamic state of Iraq and the levant(ISIL)"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targeted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563526" y="655798"/>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 and making some</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62764" y="1076228"/>
            <a:ext cx="77653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341012096"/>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happened</a:t>
                      </a: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1382452046"/>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target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Weapon_type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Weapon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594F-7994-8774-3E57-83E9C455BC1A}"/>
              </a:ext>
            </a:extLst>
          </p:cNvPr>
          <p:cNvSpPr txBox="1"/>
          <p:nvPr/>
        </p:nvSpPr>
        <p:spPr>
          <a:xfrm>
            <a:off x="691115" y="553223"/>
            <a:ext cx="4572000" cy="400110"/>
          </a:xfrm>
          <a:prstGeom prst="rect">
            <a:avLst/>
          </a:prstGeom>
          <a:noFill/>
        </p:spPr>
        <p:txBody>
          <a:bodyPr wrap="square">
            <a:spAutoFit/>
          </a:bodyPr>
          <a:lstStyle/>
          <a:p>
            <a:pPr algn="l"/>
            <a:r>
              <a:rPr lang="en-US" sz="2000" b="1" i="0" u="sng" dirty="0">
                <a:solidFill>
                  <a:schemeClr val="tx1"/>
                </a:solidFill>
                <a:effectLst/>
                <a:latin typeface="Roboto" panose="02000000000000000000" pitchFamily="2" charset="0"/>
              </a:rPr>
              <a:t>Analysis and </a:t>
            </a:r>
            <a:r>
              <a:rPr lang="en-US" sz="2000" b="1" i="0" u="sng" dirty="0">
                <a:solidFill>
                  <a:schemeClr val="tx1"/>
                </a:solidFill>
                <a:effectLst/>
                <a:latin typeface="+mj-lt"/>
              </a:rPr>
              <a:t>visualization</a:t>
            </a:r>
            <a:r>
              <a:rPr lang="en-US" sz="2000" b="1" i="0" u="sng" dirty="0">
                <a:solidFill>
                  <a:schemeClr val="tx1"/>
                </a:solidFill>
                <a:effectLst/>
                <a:latin typeface="Roboto" panose="02000000000000000000" pitchFamily="2" charset="0"/>
              </a:rPr>
              <a:t> of data</a:t>
            </a:r>
          </a:p>
        </p:txBody>
      </p:sp>
      <p:sp>
        <p:nvSpPr>
          <p:cNvPr id="5" name="TextBox 4">
            <a:extLst>
              <a:ext uri="{FF2B5EF4-FFF2-40B4-BE49-F238E27FC236}">
                <a16:creationId xmlns:a16="http://schemas.microsoft.com/office/drawing/2014/main" id="{A1747818-DB7B-195B-84C3-EA1BD190802A}"/>
              </a:ext>
            </a:extLst>
          </p:cNvPr>
          <p:cNvSpPr txBox="1"/>
          <p:nvPr/>
        </p:nvSpPr>
        <p:spPr>
          <a:xfrm>
            <a:off x="923259" y="981160"/>
            <a:ext cx="4107712" cy="369332"/>
          </a:xfrm>
          <a:prstGeom prst="rect">
            <a:avLst/>
          </a:prstGeom>
          <a:noFill/>
        </p:spPr>
        <p:txBody>
          <a:bodyPr wrap="square">
            <a:spAutoFit/>
          </a:bodyPr>
          <a:lstStyle/>
          <a:p>
            <a:pPr algn="l"/>
            <a:r>
              <a:rPr lang="en-US" sz="1800" b="1" i="0" u="sng" dirty="0">
                <a:solidFill>
                  <a:schemeClr val="bg2">
                    <a:lumMod val="10000"/>
                  </a:schemeClr>
                </a:solidFill>
                <a:effectLst/>
                <a:latin typeface="+mj-lt"/>
              </a:rPr>
              <a:t>1.Yearly growth of terrorist attacks</a:t>
            </a:r>
          </a:p>
        </p:txBody>
      </p:sp>
      <p:pic>
        <p:nvPicPr>
          <p:cNvPr id="1026" name="Picture 2">
            <a:extLst>
              <a:ext uri="{FF2B5EF4-FFF2-40B4-BE49-F238E27FC236}">
                <a16:creationId xmlns:a16="http://schemas.microsoft.com/office/drawing/2014/main" id="{0CB1E111-3F28-E56B-F2E0-58E202F1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5" y="1458876"/>
            <a:ext cx="5348177" cy="31543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004EB3-748F-649C-83BF-8B9501792175}"/>
              </a:ext>
            </a:extLst>
          </p:cNvPr>
          <p:cNvSpPr/>
          <p:nvPr/>
        </p:nvSpPr>
        <p:spPr>
          <a:xfrm>
            <a:off x="6535480" y="1034903"/>
            <a:ext cx="2261190" cy="360093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effectLst/>
                <a:latin typeface="Roboto" panose="02000000000000000000" pitchFamily="2" charset="0"/>
              </a:rPr>
              <a:t>Observation</a:t>
            </a:r>
            <a:r>
              <a:rPr lang="en-US" b="0" i="0" dirty="0">
                <a:solidFill>
                  <a:schemeClr val="bg2">
                    <a:lumMod val="10000"/>
                  </a:schemeClr>
                </a:solidFill>
                <a:effectLst/>
                <a:latin typeface="Roboto" panose="02000000000000000000" pitchFamily="2" charset="0"/>
              </a:rPr>
              <a:t> :-</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1.From the above graph we can say that After 2004 there is a large growth recorded in terrorist attack.</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2.Maximum Number of the attacks were recorded in year 2014</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3.Minimum number of attacks were recorded in the year 1971</a:t>
            </a:r>
          </a:p>
          <a:p>
            <a:pPr algn="ctr"/>
            <a:endParaRPr lang="en-US" dirty="0"/>
          </a:p>
        </p:txBody>
      </p:sp>
    </p:spTree>
    <p:extLst>
      <p:ext uri="{BB962C8B-B14F-4D97-AF65-F5344CB8AC3E}">
        <p14:creationId xmlns:p14="http://schemas.microsoft.com/office/powerpoint/2010/main" val="372747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0AD3B-A660-43AF-2350-F5ED854D2D9C}"/>
              </a:ext>
            </a:extLst>
          </p:cNvPr>
          <p:cNvSpPr txBox="1"/>
          <p:nvPr/>
        </p:nvSpPr>
        <p:spPr>
          <a:xfrm>
            <a:off x="487322" y="546400"/>
            <a:ext cx="5893983" cy="369332"/>
          </a:xfrm>
          <a:prstGeom prst="rect">
            <a:avLst/>
          </a:prstGeom>
          <a:noFill/>
        </p:spPr>
        <p:txBody>
          <a:bodyPr wrap="square">
            <a:spAutoFit/>
          </a:bodyPr>
          <a:lstStyle/>
          <a:p>
            <a:pPr algn="l"/>
            <a:r>
              <a:rPr lang="en-US" sz="1800" b="1" u="sng" dirty="0">
                <a:solidFill>
                  <a:schemeClr val="bg2">
                    <a:lumMod val="10000"/>
                  </a:schemeClr>
                </a:solidFill>
                <a:latin typeface="+mj-lt"/>
              </a:rPr>
              <a:t>2.Number of people killed Due to Terrorism per year</a:t>
            </a:r>
          </a:p>
        </p:txBody>
      </p:sp>
      <p:pic>
        <p:nvPicPr>
          <p:cNvPr id="2050" name="Picture 2">
            <a:extLst>
              <a:ext uri="{FF2B5EF4-FFF2-40B4-BE49-F238E27FC236}">
                <a16:creationId xmlns:a16="http://schemas.microsoft.com/office/drawing/2014/main" id="{3843B90D-4499-D656-69C2-80412DA774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86314" y="1178655"/>
            <a:ext cx="5994991" cy="3415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EC79D3C3-C26B-F019-A0B1-724935EC9874}"/>
              </a:ext>
            </a:extLst>
          </p:cNvPr>
          <p:cNvSpPr/>
          <p:nvPr/>
        </p:nvSpPr>
        <p:spPr>
          <a:xfrm>
            <a:off x="6381305" y="1085924"/>
            <a:ext cx="2486248" cy="3415192"/>
          </a:xfrm>
          <a:prstGeom prst="round2DiagRect">
            <a:avLst/>
          </a:prstGeom>
          <a:solidFill>
            <a:schemeClr val="accent5">
              <a:lumMod val="20000"/>
              <a:lumOff val="80000"/>
            </a:schemeClr>
          </a:solidFill>
          <a:ln>
            <a:solidFill>
              <a:schemeClr val="bg1">
                <a:lumMod val="75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1.Due to increase in terrorism activity after 2004 ,number of people killed per year is also increases.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People killed in year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3.Minimum Number of People killed in year 1971.</a:t>
            </a:r>
          </a:p>
          <a:p>
            <a:pPr algn="ctr"/>
            <a:endParaRPr lang="en-US" dirty="0"/>
          </a:p>
        </p:txBody>
      </p:sp>
    </p:spTree>
    <p:extLst>
      <p:ext uri="{BB962C8B-B14F-4D97-AF65-F5344CB8AC3E}">
        <p14:creationId xmlns:p14="http://schemas.microsoft.com/office/powerpoint/2010/main" val="78737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598969" y="498291"/>
            <a:ext cx="5922334" cy="800219"/>
          </a:xfrm>
          <a:prstGeom prst="rect">
            <a:avLst/>
          </a:prstGeom>
          <a:noFill/>
        </p:spPr>
        <p:txBody>
          <a:bodyPr wrap="square">
            <a:spAutoFit/>
          </a:bodyPr>
          <a:lstStyle/>
          <a:p>
            <a:pPr algn="l"/>
            <a:r>
              <a:rPr lang="en-US" sz="1800" b="1" u="sng" dirty="0">
                <a:solidFill>
                  <a:schemeClr val="bg2">
                    <a:lumMod val="10000"/>
                  </a:schemeClr>
                </a:solidFill>
                <a:latin typeface="+mj-lt"/>
              </a:rPr>
              <a:t>3.Analysis based on Most affected area of Terrorism</a:t>
            </a:r>
          </a:p>
          <a:p>
            <a:br>
              <a:rPr lang="en-US" dirty="0"/>
            </a:br>
            <a:endParaRPr lang="en-US" dirty="0"/>
          </a:p>
        </p:txBody>
      </p:sp>
      <p:sp>
        <p:nvSpPr>
          <p:cNvPr id="5" name="TextBox 4">
            <a:extLst>
              <a:ext uri="{FF2B5EF4-FFF2-40B4-BE49-F238E27FC236}">
                <a16:creationId xmlns:a16="http://schemas.microsoft.com/office/drawing/2014/main" id="{21DC445E-F8D8-5E0B-E3F8-52CE7D87D14E}"/>
              </a:ext>
            </a:extLst>
          </p:cNvPr>
          <p:cNvSpPr txBox="1"/>
          <p:nvPr/>
        </p:nvSpPr>
        <p:spPr>
          <a:xfrm>
            <a:off x="754912" y="959956"/>
            <a:ext cx="4572000" cy="338554"/>
          </a:xfrm>
          <a:prstGeom prst="rect">
            <a:avLst/>
          </a:prstGeom>
          <a:noFill/>
        </p:spPr>
        <p:txBody>
          <a:bodyPr wrap="square">
            <a:spAutoFit/>
          </a:bodyPr>
          <a:lstStyle/>
          <a:p>
            <a:pPr algn="l"/>
            <a:r>
              <a:rPr lang="en-US" sz="1600" i="1" u="sng" dirty="0">
                <a:solidFill>
                  <a:srgbClr val="002060"/>
                </a:solidFill>
                <a:effectLst/>
                <a:latin typeface="Roboto" panose="02000000000000000000" pitchFamily="2" charset="0"/>
              </a:rPr>
              <a:t>3.1Top 10 Most affected Region</a:t>
            </a:r>
          </a:p>
        </p:txBody>
      </p:sp>
      <p:pic>
        <p:nvPicPr>
          <p:cNvPr id="3074" name="Picture 2">
            <a:extLst>
              <a:ext uri="{FF2B5EF4-FFF2-40B4-BE49-F238E27FC236}">
                <a16:creationId xmlns:a16="http://schemas.microsoft.com/office/drawing/2014/main" id="{68FBFD24-D56C-1ECC-DC13-047EF57B5F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9743" y="1298510"/>
            <a:ext cx="4958314" cy="32627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B47E64-6932-AD21-470F-162F4D6D851C}"/>
              </a:ext>
            </a:extLst>
          </p:cNvPr>
          <p:cNvSpPr txBox="1"/>
          <p:nvPr/>
        </p:nvSpPr>
        <p:spPr>
          <a:xfrm>
            <a:off x="5302038" y="2960816"/>
            <a:ext cx="3693105" cy="1600438"/>
          </a:xfrm>
          <a:prstGeom prst="rect">
            <a:avLst/>
          </a:prstGeom>
          <a:solidFill>
            <a:schemeClr val="tx2"/>
          </a:solidFill>
        </p:spPr>
        <p:txBody>
          <a:bodyPr wrap="square">
            <a:spAutoFit/>
          </a:bodyP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dirty="0">
                <a:solidFill>
                  <a:schemeClr val="bg2">
                    <a:lumMod val="10000"/>
                  </a:schemeClr>
                </a:solidFill>
                <a:latin typeface="Roboto" panose="02000000000000000000" pitchFamily="2" charset="0"/>
              </a:rPr>
              <a:t>1.From the scatter and bar plot we can say that Middle East and North America is the most affected region of Terrorist Attack.</a:t>
            </a:r>
          </a:p>
          <a:p>
            <a:pPr algn="l"/>
            <a:r>
              <a:rPr lang="en-US" dirty="0">
                <a:solidFill>
                  <a:schemeClr val="bg2">
                    <a:lumMod val="10000"/>
                  </a:schemeClr>
                </a:solidFill>
                <a:latin typeface="Roboto" panose="02000000000000000000" pitchFamily="2" charset="0"/>
              </a:rPr>
              <a:t>2.Australasia &amp; Oceania is the most safest region because there is less number of Terrorism compare to other region.</a:t>
            </a:r>
          </a:p>
        </p:txBody>
      </p:sp>
      <p:pic>
        <p:nvPicPr>
          <p:cNvPr id="3076" name="Picture 4">
            <a:extLst>
              <a:ext uri="{FF2B5EF4-FFF2-40B4-BE49-F238E27FC236}">
                <a16:creationId xmlns:a16="http://schemas.microsoft.com/office/drawing/2014/main" id="{D619CD51-8B66-6782-F347-CBC39CE47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513" y="1122840"/>
            <a:ext cx="3925487" cy="18070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A35A6467-819E-B29F-BC44-E78771A614C4}"/>
              </a:ext>
            </a:extLst>
          </p:cNvPr>
          <p:cNvCxnSpPr/>
          <p:nvPr/>
        </p:nvCxnSpPr>
        <p:spPr>
          <a:xfrm>
            <a:off x="5326912"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p:nvPr/>
        </p:nvCxnSpPr>
        <p:spPr>
          <a:xfrm>
            <a:off x="5326912" y="2955657"/>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5326912" y="4561254"/>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p:nvPr/>
        </p:nvCxnSpPr>
        <p:spPr>
          <a:xfrm>
            <a:off x="8846288"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079705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6957</TotalTime>
  <Words>1333</Words>
  <Application>Microsoft Office PowerPoint</Application>
  <PresentationFormat>On-screen Show (16:9)</PresentationFormat>
  <Paragraphs>157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Verdana</vt:lpstr>
      <vt:lpstr>Wingdings</vt:lpstr>
      <vt:lpstr>Calibri</vt:lpstr>
      <vt:lpstr>Algerian</vt:lpstr>
      <vt:lpstr>AoyagiKouzanFontT</vt:lpstr>
      <vt:lpstr>Roboto</vt:lpstr>
      <vt:lpstr>Arial</vt:lpstr>
      <vt:lpstr>Simple Light</vt:lpstr>
      <vt:lpstr>Capstone Project - 01</vt:lpstr>
      <vt:lpstr>PowerPoint Presentation</vt:lpstr>
      <vt:lpstr>Problem statement</vt:lpstr>
      <vt:lpstr>Dataset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Vaibhav Mande</cp:lastModifiedBy>
  <cp:revision>21</cp:revision>
  <dcterms:created xsi:type="dcterms:W3CDTF">2022-03-16T09:49:32Z</dcterms:created>
  <dcterms:modified xsi:type="dcterms:W3CDTF">2023-02-26T07:31:03Z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