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2"/>
  </p:notesMasterIdLst>
  <p:sldIdLst>
    <p:sldId id="338" r:id="rId2"/>
    <p:sldId id="337" r:id="rId3"/>
    <p:sldId id="321" r:id="rId4"/>
    <p:sldId id="292" r:id="rId5"/>
    <p:sldId id="289" r:id="rId6"/>
    <p:sldId id="336" r:id="rId7"/>
    <p:sldId id="339" r:id="rId8"/>
    <p:sldId id="340" r:id="rId9"/>
    <p:sldId id="341" r:id="rId10"/>
    <p:sldId id="349" r:id="rId11"/>
    <p:sldId id="342" r:id="rId12"/>
    <p:sldId id="343" r:id="rId13"/>
    <p:sldId id="344" r:id="rId14"/>
    <p:sldId id="345" r:id="rId15"/>
    <p:sldId id="346" r:id="rId16"/>
    <p:sldId id="347" r:id="rId17"/>
    <p:sldId id="348" r:id="rId18"/>
    <p:sldId id="272" r:id="rId19"/>
    <p:sldId id="282" r:id="rId20"/>
    <p:sldId id="322" r:id="rId21"/>
  </p:sldIdLst>
  <p:sldSz cx="9144000" cy="5143500" type="screen16x9"/>
  <p:notesSz cx="6858000" cy="9144000"/>
  <p:embeddedFontLst>
    <p:embeddedFont>
      <p:font typeface="Algerian" panose="04020705040A02060702" pitchFamily="82" charset="0"/>
      <p:regular r:id="rId23"/>
    </p:embeddedFon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37"/>
            <p14:sldId id="321"/>
            <p14:sldId id="292"/>
            <p14:sldId id="289"/>
            <p14:sldId id="336"/>
            <p14:sldId id="339"/>
            <p14:sldId id="340"/>
            <p14:sldId id="341"/>
            <p14:sldId id="349"/>
            <p14:sldId id="342"/>
            <p14:sldId id="343"/>
            <p14:sldId id="344"/>
            <p14:sldId id="345"/>
            <p14:sldId id="346"/>
            <p14:sldId id="347"/>
            <p14:sldId id="348"/>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787" autoAdjust="0"/>
  </p:normalViewPr>
  <p:slideViewPr>
    <p:cSldViewPr snapToGrid="0">
      <p:cViewPr varScale="1">
        <p:scale>
          <a:sx n="82" d="100"/>
          <a:sy n="82" d="100"/>
        </p:scale>
        <p:origin x="820" y="44"/>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398038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Algerian" panose="04020705040A02060702" pitchFamily="82" charset="0"/>
                <a:sym typeface="Arial"/>
              </a:rPr>
              <a:t>Capstone Project - 01</a:t>
            </a:r>
            <a:endParaRPr lang="en-US" sz="4400" dirty="0">
              <a:latin typeface="Algerian" panose="04020705040A02060702" pitchFamily="82" charset="0"/>
            </a:endParaRPr>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 Vaibhav Mande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779181" y="-122489"/>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A1D79-8642-9944-4A0A-EC2B3871AD62}"/>
              </a:ext>
            </a:extLst>
          </p:cNvPr>
          <p:cNvSpPr txBox="1"/>
          <p:nvPr/>
        </p:nvSpPr>
        <p:spPr>
          <a:xfrm>
            <a:off x="733647" y="365257"/>
            <a:ext cx="4572000"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3.2Top 10 Most affected Country</a:t>
            </a:r>
          </a:p>
        </p:txBody>
      </p:sp>
      <p:pic>
        <p:nvPicPr>
          <p:cNvPr id="12290" name="Picture 2">
            <a:extLst>
              <a:ext uri="{FF2B5EF4-FFF2-40B4-BE49-F238E27FC236}">
                <a16:creationId xmlns:a16="http://schemas.microsoft.com/office/drawing/2014/main" id="{44CC0774-B30F-73C7-06DA-BA378A0B52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650" y="1023383"/>
            <a:ext cx="6089355" cy="3371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67F4A-BD66-A296-7C3F-5A4D4F49B957}"/>
              </a:ext>
            </a:extLst>
          </p:cNvPr>
          <p:cNvSpPr txBox="1"/>
          <p:nvPr/>
        </p:nvSpPr>
        <p:spPr>
          <a:xfrm>
            <a:off x="6429155" y="1296718"/>
            <a:ext cx="2537636"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1.Iraq is the most affected country of terrorism which records highest number of terrorism activity in any country.</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2.India ranked number 4 in terms of most affected country of the terrorist activity</a:t>
            </a:r>
          </a:p>
        </p:txBody>
      </p:sp>
    </p:spTree>
    <p:extLst>
      <p:ext uri="{BB962C8B-B14F-4D97-AF65-F5344CB8AC3E}">
        <p14:creationId xmlns:p14="http://schemas.microsoft.com/office/powerpoint/2010/main" val="364809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508F-E358-19FF-3CE2-686CDB269225}"/>
              </a:ext>
            </a:extLst>
          </p:cNvPr>
          <p:cNvSpPr txBox="1"/>
          <p:nvPr/>
        </p:nvSpPr>
        <p:spPr>
          <a:xfrm>
            <a:off x="790353" y="413211"/>
            <a:ext cx="5100083" cy="369332"/>
          </a:xfrm>
          <a:prstGeom prst="rect">
            <a:avLst/>
          </a:prstGeom>
          <a:noFill/>
        </p:spPr>
        <p:txBody>
          <a:bodyPr wrap="square">
            <a:spAutoFit/>
          </a:bodyPr>
          <a:lstStyle/>
          <a:p>
            <a:pPr algn="l"/>
            <a:r>
              <a:rPr lang="en-US" sz="1800" b="1" u="sng" dirty="0">
                <a:solidFill>
                  <a:schemeClr val="bg2">
                    <a:lumMod val="10000"/>
                  </a:schemeClr>
                </a:solidFill>
                <a:latin typeface="+mj-lt"/>
              </a:rPr>
              <a:t>4.Analysis based on Terrorist Organization</a:t>
            </a:r>
          </a:p>
        </p:txBody>
      </p:sp>
      <p:sp>
        <p:nvSpPr>
          <p:cNvPr id="5" name="TextBox 4">
            <a:extLst>
              <a:ext uri="{FF2B5EF4-FFF2-40B4-BE49-F238E27FC236}">
                <a16:creationId xmlns:a16="http://schemas.microsoft.com/office/drawing/2014/main" id="{B7B82C49-10CE-B059-F2A9-E19460BE9522}"/>
              </a:ext>
            </a:extLst>
          </p:cNvPr>
          <p:cNvSpPr txBox="1"/>
          <p:nvPr/>
        </p:nvSpPr>
        <p:spPr>
          <a:xfrm>
            <a:off x="917945" y="806630"/>
            <a:ext cx="5383618"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4.1Top 10 Active Terrorist Organizations who attack the most</a:t>
            </a:r>
          </a:p>
        </p:txBody>
      </p:sp>
      <p:pic>
        <p:nvPicPr>
          <p:cNvPr id="5124" name="Picture 4">
            <a:extLst>
              <a:ext uri="{FF2B5EF4-FFF2-40B4-BE49-F238E27FC236}">
                <a16:creationId xmlns:a16="http://schemas.microsoft.com/office/drawing/2014/main" id="{D048FC50-8D7C-E04A-A989-F4AA089CE8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4297" y="1391405"/>
            <a:ext cx="6490297" cy="3422360"/>
          </a:xfrm>
          <a:prstGeom prst="roundRect">
            <a:avLst>
              <a:gd name="adj" fmla="val 8594"/>
            </a:avLst>
          </a:prstGeom>
          <a:solidFill>
            <a:srgbClr val="FFFFFF">
              <a:shade val="85000"/>
            </a:srgbClr>
          </a:solidFill>
          <a:ln>
            <a:solidFill>
              <a:schemeClr val="tx2">
                <a:lumMod val="50000"/>
              </a:schemeClr>
            </a:solid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6E7CD910-92B1-113D-73E2-C19B1376F0E2}"/>
              </a:ext>
            </a:extLst>
          </p:cNvPr>
          <p:cNvSpPr/>
          <p:nvPr/>
        </p:nvSpPr>
        <p:spPr>
          <a:xfrm>
            <a:off x="6726864" y="1339702"/>
            <a:ext cx="2232839" cy="3352800"/>
          </a:xfrm>
          <a:prstGeom prst="roundRect">
            <a:avLst/>
          </a:prstGeom>
          <a:ln>
            <a:solidFill>
              <a:schemeClr val="accent2">
                <a:lumMod val="75000"/>
                <a:lumOff val="2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Observation:-</a:t>
            </a:r>
          </a:p>
          <a:p>
            <a:pPr algn="l"/>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and Islamic State of Iraq and the Levant (ISIL) are the Most active terrorist Organization who attack the most around the world.</a:t>
            </a:r>
          </a:p>
          <a:p>
            <a:pPr algn="l">
              <a:buFont typeface="+mj-lt"/>
              <a:buAutoNum type="arabicPeriod"/>
            </a:pPr>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recorded most number of attacks</a:t>
            </a:r>
          </a:p>
          <a:p>
            <a:pPr algn="ctr"/>
            <a:endParaRPr lang="en-US" dirty="0"/>
          </a:p>
        </p:txBody>
      </p:sp>
    </p:spTree>
    <p:extLst>
      <p:ext uri="{BB962C8B-B14F-4D97-AF65-F5344CB8AC3E}">
        <p14:creationId xmlns:p14="http://schemas.microsoft.com/office/powerpoint/2010/main" val="185870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02A2C-9BB3-8D79-943B-60BB698D4F06}"/>
              </a:ext>
            </a:extLst>
          </p:cNvPr>
          <p:cNvSpPr txBox="1"/>
          <p:nvPr/>
        </p:nvSpPr>
        <p:spPr>
          <a:xfrm>
            <a:off x="960474" y="440139"/>
            <a:ext cx="5808921"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4.2Top 10 Dangerous Terrorist Organization who killed the most number of people</a:t>
            </a:r>
          </a:p>
        </p:txBody>
      </p:sp>
      <p:pic>
        <p:nvPicPr>
          <p:cNvPr id="4098" name="Picture 2">
            <a:extLst>
              <a:ext uri="{FF2B5EF4-FFF2-40B4-BE49-F238E27FC236}">
                <a16:creationId xmlns:a16="http://schemas.microsoft.com/office/drawing/2014/main" id="{70FABF77-D302-185A-7E9F-E91768C879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3647" y="1180629"/>
            <a:ext cx="6089491" cy="3589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Flowchart: Alternate Process 6">
            <a:extLst>
              <a:ext uri="{FF2B5EF4-FFF2-40B4-BE49-F238E27FC236}">
                <a16:creationId xmlns:a16="http://schemas.microsoft.com/office/drawing/2014/main" id="{9696783D-B005-E7D4-9779-B5C05D976DB7}"/>
              </a:ext>
            </a:extLst>
          </p:cNvPr>
          <p:cNvSpPr/>
          <p:nvPr/>
        </p:nvSpPr>
        <p:spPr>
          <a:xfrm>
            <a:off x="6010940" y="1263918"/>
            <a:ext cx="2764465" cy="3423265"/>
          </a:xfrm>
          <a:prstGeom prst="flowChartAlternateProcess">
            <a:avLst/>
          </a:prstGeom>
          <a:solidFill>
            <a:schemeClr val="bg1">
              <a:lumMod val="20000"/>
              <a:lumOff val="80000"/>
            </a:schemeClr>
          </a:solidFill>
          <a:ln>
            <a:solidFill>
              <a:schemeClr val="accent2">
                <a:lumMod val="50000"/>
                <a:lumOff val="50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1" u="sng"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 Observation:-</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1.Islamic State of Iraq and the Levant (ISIL) and Taliban is the most dangerous Terrorist Organization in the world which records highest kills 38923.0 and 29410.0 respectively</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2.Out of all the top 10 Organizations, around 46% people killed by ISIL and Taliban organization</a:t>
            </a:r>
            <a:r>
              <a:rPr lang="en-US" b="0" i="0" dirty="0">
                <a:solidFill>
                  <a:srgbClr val="D5D5D5"/>
                </a:solidFill>
                <a:effectLst/>
                <a:latin typeface="Roboto" panose="02000000000000000000" pitchFamily="2" charset="0"/>
              </a:rPr>
              <a:t>.</a:t>
            </a:r>
          </a:p>
          <a:p>
            <a:pPr algn="ctr"/>
            <a:endParaRPr lang="en-US" dirty="0"/>
          </a:p>
        </p:txBody>
      </p:sp>
    </p:spTree>
    <p:extLst>
      <p:ext uri="{BB962C8B-B14F-4D97-AF65-F5344CB8AC3E}">
        <p14:creationId xmlns:p14="http://schemas.microsoft.com/office/powerpoint/2010/main" val="38951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27358"/>
            <a:ext cx="4873254"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4.3Top 5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40734" y="370652"/>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1208369"/>
            <a:ext cx="8660015" cy="3935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61143" y="779538"/>
            <a:ext cx="1385777"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Country Iraq</a:t>
            </a:r>
          </a:p>
        </p:txBody>
      </p:sp>
    </p:spTree>
    <p:extLst>
      <p:ext uri="{BB962C8B-B14F-4D97-AF65-F5344CB8AC3E}">
        <p14:creationId xmlns:p14="http://schemas.microsoft.com/office/powerpoint/2010/main" val="42107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613142" y="392653"/>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2466754" y="185774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Iraq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0762" y="434446"/>
            <a:ext cx="1548809"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900223"/>
            <a:ext cx="8372475" cy="4082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1346791" y="902494"/>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Government and Business.</a:t>
            </a:r>
          </a:p>
        </p:txBody>
      </p:sp>
    </p:spTree>
    <p:extLst>
      <p:ext uri="{BB962C8B-B14F-4D97-AF65-F5344CB8AC3E}">
        <p14:creationId xmlns:p14="http://schemas.microsoft.com/office/powerpoint/2010/main" val="132352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insights.</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563526" y="1132937"/>
            <a:ext cx="79177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341012096"/>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1382452046"/>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Weapon_type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594F-7994-8774-3E57-83E9C455BC1A}"/>
              </a:ext>
            </a:extLst>
          </p:cNvPr>
          <p:cNvSpPr txBox="1"/>
          <p:nvPr/>
        </p:nvSpPr>
        <p:spPr>
          <a:xfrm>
            <a:off x="691115" y="553223"/>
            <a:ext cx="4572000" cy="400110"/>
          </a:xfrm>
          <a:prstGeom prst="rect">
            <a:avLst/>
          </a:prstGeom>
          <a:noFill/>
        </p:spPr>
        <p:txBody>
          <a:bodyPr wrap="square">
            <a:spAutoFit/>
          </a:bodyPr>
          <a:lstStyle/>
          <a:p>
            <a:pPr algn="l"/>
            <a:r>
              <a:rPr lang="en-US" sz="2000" b="1" i="0" u="sng" dirty="0">
                <a:solidFill>
                  <a:schemeClr val="tx1"/>
                </a:solidFill>
                <a:effectLst/>
                <a:latin typeface="Roboto" panose="02000000000000000000" pitchFamily="2" charset="0"/>
              </a:rPr>
              <a:t>Analysis and </a:t>
            </a:r>
            <a:r>
              <a:rPr lang="en-US" sz="2000" b="1" i="0" u="sng" dirty="0">
                <a:solidFill>
                  <a:schemeClr val="tx1"/>
                </a:solidFill>
                <a:effectLst/>
                <a:latin typeface="+mj-lt"/>
              </a:rPr>
              <a:t>visualization</a:t>
            </a:r>
            <a:r>
              <a:rPr lang="en-US" sz="2000" b="1" i="0" u="sng" dirty="0">
                <a:solidFill>
                  <a:schemeClr val="tx1"/>
                </a:solidFill>
                <a:effectLst/>
                <a:latin typeface="Roboto" panose="02000000000000000000" pitchFamily="2" charset="0"/>
              </a:rPr>
              <a:t> of data</a:t>
            </a:r>
          </a:p>
        </p:txBody>
      </p:sp>
      <p:sp>
        <p:nvSpPr>
          <p:cNvPr id="5" name="TextBox 4">
            <a:extLst>
              <a:ext uri="{FF2B5EF4-FFF2-40B4-BE49-F238E27FC236}">
                <a16:creationId xmlns:a16="http://schemas.microsoft.com/office/drawing/2014/main" id="{A1747818-DB7B-195B-84C3-EA1BD190802A}"/>
              </a:ext>
            </a:extLst>
          </p:cNvPr>
          <p:cNvSpPr txBox="1"/>
          <p:nvPr/>
        </p:nvSpPr>
        <p:spPr>
          <a:xfrm>
            <a:off x="923259" y="981160"/>
            <a:ext cx="4107712" cy="369332"/>
          </a:xfrm>
          <a:prstGeom prst="rect">
            <a:avLst/>
          </a:prstGeom>
          <a:noFill/>
        </p:spPr>
        <p:txBody>
          <a:bodyPr wrap="square">
            <a:spAutoFit/>
          </a:bodyPr>
          <a:lstStyle/>
          <a:p>
            <a:pPr algn="l"/>
            <a:r>
              <a:rPr lang="en-US" sz="1800" b="1" i="0" u="sng" dirty="0">
                <a:solidFill>
                  <a:schemeClr val="bg2">
                    <a:lumMod val="10000"/>
                  </a:schemeClr>
                </a:solidFill>
                <a:effectLst/>
                <a:latin typeface="+mj-lt"/>
              </a:rPr>
              <a:t>1.Yearly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AD3B-A660-43AF-2350-F5ED854D2D9C}"/>
              </a:ext>
            </a:extLst>
          </p:cNvPr>
          <p:cNvSpPr txBox="1"/>
          <p:nvPr/>
        </p:nvSpPr>
        <p:spPr>
          <a:xfrm>
            <a:off x="487322" y="546400"/>
            <a:ext cx="5893983" cy="369332"/>
          </a:xfrm>
          <a:prstGeom prst="rect">
            <a:avLst/>
          </a:prstGeom>
          <a:noFill/>
        </p:spPr>
        <p:txBody>
          <a:bodyPr wrap="square">
            <a:spAutoFit/>
          </a:bodyPr>
          <a:lstStyle/>
          <a:p>
            <a:pPr algn="l"/>
            <a:r>
              <a:rPr lang="en-US" sz="1800" b="1" u="sng" dirty="0">
                <a:solidFill>
                  <a:schemeClr val="bg2">
                    <a:lumMod val="10000"/>
                  </a:schemeClr>
                </a:solidFill>
                <a:latin typeface="+mj-lt"/>
              </a:rPr>
              <a:t>2.Number of people killed Due to Terrorism per year</a:t>
            </a:r>
          </a:p>
        </p:txBody>
      </p:sp>
      <p:pic>
        <p:nvPicPr>
          <p:cNvPr id="2050" name="Picture 2">
            <a:extLst>
              <a:ext uri="{FF2B5EF4-FFF2-40B4-BE49-F238E27FC236}">
                <a16:creationId xmlns:a16="http://schemas.microsoft.com/office/drawing/2014/main" id="{3843B90D-4499-D656-69C2-80412DA774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86314" y="1178655"/>
            <a:ext cx="5994991" cy="3415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EC79D3C3-C26B-F019-A0B1-724935EC9874}"/>
              </a:ext>
            </a:extLst>
          </p:cNvPr>
          <p:cNvSpPr/>
          <p:nvPr/>
        </p:nvSpPr>
        <p:spPr>
          <a:xfrm>
            <a:off x="6381305" y="1085924"/>
            <a:ext cx="2486248" cy="3415192"/>
          </a:xfrm>
          <a:prstGeom prst="round2DiagRect">
            <a:avLst/>
          </a:prstGeom>
          <a:solidFill>
            <a:schemeClr val="accent5">
              <a:lumMod val="20000"/>
              <a:lumOff val="80000"/>
            </a:schemeClr>
          </a:solidFill>
          <a:ln>
            <a:solidFill>
              <a:schemeClr val="bg1">
                <a:lumMod val="7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1.Due to increase in terrorism activity after 2004 ,number of people killed per year is also increases.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People killed in year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3.Minimum Number of People killed in year 1971.</a:t>
            </a:r>
          </a:p>
          <a:p>
            <a:pPr algn="ctr"/>
            <a:endParaRPr lang="en-US" dirty="0"/>
          </a:p>
        </p:txBody>
      </p:sp>
    </p:spTree>
    <p:extLst>
      <p:ext uri="{BB962C8B-B14F-4D97-AF65-F5344CB8AC3E}">
        <p14:creationId xmlns:p14="http://schemas.microsoft.com/office/powerpoint/2010/main" val="7873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sp>
        <p:nvSpPr>
          <p:cNvPr id="5" name="TextBox 4">
            <a:extLst>
              <a:ext uri="{FF2B5EF4-FFF2-40B4-BE49-F238E27FC236}">
                <a16:creationId xmlns:a16="http://schemas.microsoft.com/office/drawing/2014/main" id="{21DC445E-F8D8-5E0B-E3F8-52CE7D87D14E}"/>
              </a:ext>
            </a:extLst>
          </p:cNvPr>
          <p:cNvSpPr txBox="1"/>
          <p:nvPr/>
        </p:nvSpPr>
        <p:spPr>
          <a:xfrm>
            <a:off x="754912" y="959956"/>
            <a:ext cx="4572000" cy="338554"/>
          </a:xfrm>
          <a:prstGeom prst="rect">
            <a:avLst/>
          </a:prstGeom>
          <a:noFill/>
        </p:spPr>
        <p:txBody>
          <a:bodyPr wrap="square">
            <a:spAutoFit/>
          </a:bodyPr>
          <a:lstStyle/>
          <a:p>
            <a:pPr algn="l"/>
            <a:r>
              <a:rPr lang="en-US" sz="1600" i="1" u="sng" dirty="0">
                <a:solidFill>
                  <a:srgbClr val="002060"/>
                </a:solidFill>
                <a:effectLst/>
                <a:latin typeface="Roboto" panose="02000000000000000000" pitchFamily="2" charset="0"/>
              </a:rPr>
              <a:t>3.1Top 10 Most affected Region</a:t>
            </a:r>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3" y="1298510"/>
            <a:ext cx="4958314" cy="3262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5302038" y="2960816"/>
            <a:ext cx="3693105" cy="1600438"/>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pic>
        <p:nvPicPr>
          <p:cNvPr id="3076" name="Picture 4">
            <a:extLst>
              <a:ext uri="{FF2B5EF4-FFF2-40B4-BE49-F238E27FC236}">
                <a16:creationId xmlns:a16="http://schemas.microsoft.com/office/drawing/2014/main" id="{D619CD51-8B66-6782-F347-CBC39CE47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513" y="1122840"/>
            <a:ext cx="3925487" cy="18070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35A6467-819E-B29F-BC44-E78771A614C4}"/>
              </a:ext>
            </a:extLst>
          </p:cNvPr>
          <p:cNvCxnSpPr/>
          <p:nvPr/>
        </p:nvCxnSpPr>
        <p:spPr>
          <a:xfrm>
            <a:off x="5326912"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p:nvPr/>
        </p:nvCxnSpPr>
        <p:spPr>
          <a:xfrm>
            <a:off x="5326912" y="2955657"/>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5326912" y="4561254"/>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p:nvPr/>
        </p:nvCxnSpPr>
        <p:spPr>
          <a:xfrm>
            <a:off x="8846288"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6958</TotalTime>
  <Words>1333</Words>
  <Application>Microsoft Office PowerPoint</Application>
  <PresentationFormat>On-screen Show (16:9)</PresentationFormat>
  <Paragraphs>157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Algerian</vt:lpstr>
      <vt:lpstr>AoyagiKouzanFontT</vt:lpstr>
      <vt:lpstr>Roboto</vt:lpstr>
      <vt:lpstr>Arial</vt:lpstr>
      <vt:lpstr>Verdana</vt:lpstr>
      <vt:lpstr>Wingdings</vt:lpstr>
      <vt:lpstr>Simple Light</vt:lpstr>
      <vt:lpstr>Capstone Project - 01</vt:lpstr>
      <vt:lpstr>PowerPoint Presentation</vt:lpstr>
      <vt:lpstr>Problem statement</vt:lpstr>
      <vt:lpstr>Dataset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Vaibhav Mande</cp:lastModifiedBy>
  <cp:revision>22</cp:revision>
  <dcterms:created xsi:type="dcterms:W3CDTF">2022-03-16T09:49:32Z</dcterms:created>
  <dcterms:modified xsi:type="dcterms:W3CDTF">2023-02-26T07:58:04Z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