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D39"/>
    <a:srgbClr val="94AE4A"/>
    <a:srgbClr val="535054"/>
    <a:srgbClr val="064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8" autoAdjust="0"/>
    <p:restoredTop sz="94680"/>
  </p:normalViewPr>
  <p:slideViewPr>
    <p:cSldViewPr snapToGrid="0" snapToObjects="1">
      <p:cViewPr varScale="1">
        <p:scale>
          <a:sx n="24" d="100"/>
          <a:sy n="24" d="100"/>
        </p:scale>
        <p:origin x="22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B9D4D-982F-7A41-A48E-1F804D9EED5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CA3F-BC3F-574C-85EA-C54205CF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67;p1">
            <a:extLst>
              <a:ext uri="{FF2B5EF4-FFF2-40B4-BE49-F238E27FC236}">
                <a16:creationId xmlns:a16="http://schemas.microsoft.com/office/drawing/2014/main" id="{32CB7C1A-81DE-4B9C-BB51-B9F6D2CB92EE}"/>
              </a:ext>
            </a:extLst>
          </p:cNvPr>
          <p:cNvSpPr/>
          <p:nvPr/>
        </p:nvSpPr>
        <p:spPr>
          <a:xfrm>
            <a:off x="507028" y="16825498"/>
            <a:ext cx="13036453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52" name="Google Shape;67;p1">
            <a:extLst>
              <a:ext uri="{FF2B5EF4-FFF2-40B4-BE49-F238E27FC236}">
                <a16:creationId xmlns:a16="http://schemas.microsoft.com/office/drawing/2014/main" id="{FB224A20-0B9A-4AE4-BE86-ABBBA8206037}"/>
              </a:ext>
            </a:extLst>
          </p:cNvPr>
          <p:cNvSpPr/>
          <p:nvPr/>
        </p:nvSpPr>
        <p:spPr>
          <a:xfrm>
            <a:off x="507027" y="3885751"/>
            <a:ext cx="13036453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51" name="Google Shape;67;p1">
            <a:extLst>
              <a:ext uri="{FF2B5EF4-FFF2-40B4-BE49-F238E27FC236}">
                <a16:creationId xmlns:a16="http://schemas.microsoft.com/office/drawing/2014/main" id="{078FCC94-5B92-44A7-9557-00A6BD6FC9C1}"/>
              </a:ext>
            </a:extLst>
          </p:cNvPr>
          <p:cNvSpPr/>
          <p:nvPr/>
        </p:nvSpPr>
        <p:spPr>
          <a:xfrm>
            <a:off x="4522748" y="331876"/>
            <a:ext cx="34786678" cy="3268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4" name="Google Shape;60;p1">
            <a:extLst>
              <a:ext uri="{FF2B5EF4-FFF2-40B4-BE49-F238E27FC236}">
                <a16:creationId xmlns:a16="http://schemas.microsoft.com/office/drawing/2014/main" id="{58F84932-207D-4C16-9A69-D88F4936D9D9}"/>
              </a:ext>
            </a:extLst>
          </p:cNvPr>
          <p:cNvSpPr/>
          <p:nvPr/>
        </p:nvSpPr>
        <p:spPr>
          <a:xfrm>
            <a:off x="14302546" y="5514637"/>
            <a:ext cx="15270480" cy="16247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9000"/>
              </a:lnSpc>
              <a:buSzPts val="3000"/>
            </a:pPr>
            <a:endParaRPr sz="3375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sp>
        <p:nvSpPr>
          <p:cNvPr id="6" name="Google Shape;62;p1">
            <a:extLst>
              <a:ext uri="{FF2B5EF4-FFF2-40B4-BE49-F238E27FC236}">
                <a16:creationId xmlns:a16="http://schemas.microsoft.com/office/drawing/2014/main" id="{27B7AB23-6B7D-45F4-B4AF-B3A2A80F95C8}"/>
              </a:ext>
            </a:extLst>
          </p:cNvPr>
          <p:cNvSpPr/>
          <p:nvPr/>
        </p:nvSpPr>
        <p:spPr>
          <a:xfrm>
            <a:off x="30429326" y="5514637"/>
            <a:ext cx="12957048" cy="1310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9000"/>
              </a:lnSpc>
              <a:buSzPts val="3000"/>
            </a:pPr>
            <a:endParaRPr sz="3375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sp>
        <p:nvSpPr>
          <p:cNvPr id="7" name="Google Shape;63;p1">
            <a:extLst>
              <a:ext uri="{FF2B5EF4-FFF2-40B4-BE49-F238E27FC236}">
                <a16:creationId xmlns:a16="http://schemas.microsoft.com/office/drawing/2014/main" id="{13BB8CD8-F7F8-4EC8-AFCD-0B46D818B341}"/>
              </a:ext>
            </a:extLst>
          </p:cNvPr>
          <p:cNvSpPr/>
          <p:nvPr/>
        </p:nvSpPr>
        <p:spPr>
          <a:xfrm>
            <a:off x="30422883" y="22819455"/>
            <a:ext cx="12955342" cy="6255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8" name="Google Shape;64;p1">
            <a:extLst>
              <a:ext uri="{FF2B5EF4-FFF2-40B4-BE49-F238E27FC236}">
                <a16:creationId xmlns:a16="http://schemas.microsoft.com/office/drawing/2014/main" id="{DD728FDF-C22F-4026-AE43-4188E00DB52F}"/>
              </a:ext>
            </a:extLst>
          </p:cNvPr>
          <p:cNvSpPr/>
          <p:nvPr/>
        </p:nvSpPr>
        <p:spPr>
          <a:xfrm>
            <a:off x="507028" y="18448420"/>
            <a:ext cx="13036453" cy="13882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9" name="Google Shape;65;p1">
            <a:extLst>
              <a:ext uri="{FF2B5EF4-FFF2-40B4-BE49-F238E27FC236}">
                <a16:creationId xmlns:a16="http://schemas.microsoft.com/office/drawing/2014/main" id="{0A54938F-4C97-411C-8558-2A0483DB766B}"/>
              </a:ext>
            </a:extLst>
          </p:cNvPr>
          <p:cNvSpPr txBox="1"/>
          <p:nvPr/>
        </p:nvSpPr>
        <p:spPr>
          <a:xfrm>
            <a:off x="9563108" y="713768"/>
            <a:ext cx="2476495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5100"/>
            </a:pPr>
            <a:r>
              <a:rPr lang="en-US" sz="7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 Exploration of NBA Player Performance &amp; Salary</a:t>
            </a:r>
            <a:endParaRPr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0" name="Google Shape;66;p1">
            <a:extLst>
              <a:ext uri="{FF2B5EF4-FFF2-40B4-BE49-F238E27FC236}">
                <a16:creationId xmlns:a16="http://schemas.microsoft.com/office/drawing/2014/main" id="{2DB2B016-AB9F-4552-8220-364AC08F623D}"/>
              </a:ext>
            </a:extLst>
          </p:cNvPr>
          <p:cNvSpPr txBox="1"/>
          <p:nvPr/>
        </p:nvSpPr>
        <p:spPr>
          <a:xfrm>
            <a:off x="9563125" y="1975080"/>
            <a:ext cx="24764950" cy="132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7F7F7F"/>
              </a:buClr>
              <a:buSzPts val="4600"/>
            </a:pPr>
            <a:r>
              <a:rPr lang="en-US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Yashwanth Manne</a:t>
            </a:r>
          </a:p>
          <a:p>
            <a:pPr algn="ctr">
              <a:buClr>
                <a:srgbClr val="7F7F7F"/>
              </a:buClr>
              <a:buSzPts val="3400"/>
            </a:pPr>
            <a:r>
              <a:rPr lang="en-US" sz="3825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CMSE 402 | Michigan State University</a:t>
            </a:r>
            <a:endParaRPr lang="en-US" sz="1837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1" name="Google Shape;67;p1">
            <a:extLst>
              <a:ext uri="{FF2B5EF4-FFF2-40B4-BE49-F238E27FC236}">
                <a16:creationId xmlns:a16="http://schemas.microsoft.com/office/drawing/2014/main" id="{8D2302F2-4935-495E-816B-D9CAD84DF7DC}"/>
              </a:ext>
            </a:extLst>
          </p:cNvPr>
          <p:cNvSpPr/>
          <p:nvPr/>
        </p:nvSpPr>
        <p:spPr>
          <a:xfrm>
            <a:off x="14301844" y="3882374"/>
            <a:ext cx="15270480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12" name="Google Shape;68;p1">
            <a:extLst>
              <a:ext uri="{FF2B5EF4-FFF2-40B4-BE49-F238E27FC236}">
                <a16:creationId xmlns:a16="http://schemas.microsoft.com/office/drawing/2014/main" id="{15A3E584-5A14-43D9-9483-EBE43B39E15F}"/>
              </a:ext>
            </a:extLst>
          </p:cNvPr>
          <p:cNvSpPr/>
          <p:nvPr/>
        </p:nvSpPr>
        <p:spPr>
          <a:xfrm>
            <a:off x="507028" y="5514637"/>
            <a:ext cx="13031171" cy="1958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13" name="Google Shape;69;p1">
            <a:extLst>
              <a:ext uri="{FF2B5EF4-FFF2-40B4-BE49-F238E27FC236}">
                <a16:creationId xmlns:a16="http://schemas.microsoft.com/office/drawing/2014/main" id="{9A68632E-94B6-4189-AF78-B289C8660961}"/>
              </a:ext>
            </a:extLst>
          </p:cNvPr>
          <p:cNvSpPr txBox="1"/>
          <p:nvPr/>
        </p:nvSpPr>
        <p:spPr>
          <a:xfrm>
            <a:off x="687683" y="18579701"/>
            <a:ext cx="12532389" cy="1359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581" algn="ctr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b="1" u="sng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RAPTOR</a:t>
            </a:r>
            <a:r>
              <a:rPr lang="en-US" sz="32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endParaRPr lang="en-US" sz="32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n</a:t>
            </a: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ovel, aggregative metric of player rating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based on traditional box-score metrics, advanced play-</a:t>
            </a: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by-play components, and overall evaluation of how much better a team is when a player is present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set tracks metrics for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offense, defense, and total extracted from FiveThirtyEight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also uses RAPTOR to calculate Wins Above Replacement (WAR) metric that is similar but accounts for playing time.</a:t>
            </a:r>
            <a:endParaRPr lang="en-US" sz="32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Metrics were normally distributed about 0 with SD of 3</a:t>
            </a:r>
            <a:endParaRPr lang="en-US" sz="32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78581" algn="ctr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b="1" u="sng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SALARY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Data was scraped from each player’s Basketball-Reference pages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Salaries were divided by the league’s salary cap in each season to allow for cross-time comparisons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Salary cap is the limit of a team’s spending on players’ salaries 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Scaled salaries follow a lognormal distribution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Scaled salaries were log-transformed and normalized to form a normal distribution with mean 0 and SD of 1</a:t>
            </a:r>
          </a:p>
          <a:p>
            <a:pPr marL="78581" algn="ctr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b="1" u="sng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PLAYER VALUE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Z-score of normalized salary is subtracted from Z-score of the total RAPTOR to identify a player’s value respective of their salary</a:t>
            </a:r>
          </a:p>
          <a:p>
            <a:pPr marL="78581" algn="ctr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b="1" u="sng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DATA FILTERING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Players who played more than 300 minutes in the regular-season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Players who played in the 1984-1985 season and later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Players who had more than the league minimum salary </a:t>
            </a:r>
          </a:p>
        </p:txBody>
      </p:sp>
      <p:sp>
        <p:nvSpPr>
          <p:cNvPr id="14" name="Google Shape;70;p1">
            <a:extLst>
              <a:ext uri="{FF2B5EF4-FFF2-40B4-BE49-F238E27FC236}">
                <a16:creationId xmlns:a16="http://schemas.microsoft.com/office/drawing/2014/main" id="{E0D057F0-D60C-4ED8-9496-31FC18DD0758}"/>
              </a:ext>
            </a:extLst>
          </p:cNvPr>
          <p:cNvSpPr txBox="1"/>
          <p:nvPr/>
        </p:nvSpPr>
        <p:spPr>
          <a:xfrm>
            <a:off x="870858" y="17059720"/>
            <a:ext cx="1225713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4800"/>
            </a:pPr>
            <a:r>
              <a:rPr lang="en-US" sz="5400" b="1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Methodology</a:t>
            </a:r>
            <a:endParaRPr sz="5400" b="1" dirty="0">
              <a:solidFill>
                <a:srgbClr val="33333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6" name="Google Shape;72;p1">
            <a:extLst>
              <a:ext uri="{FF2B5EF4-FFF2-40B4-BE49-F238E27FC236}">
                <a16:creationId xmlns:a16="http://schemas.microsoft.com/office/drawing/2014/main" id="{7A373506-E909-43F8-873E-ECF832942DAE}"/>
              </a:ext>
            </a:extLst>
          </p:cNvPr>
          <p:cNvSpPr txBox="1"/>
          <p:nvPr/>
        </p:nvSpPr>
        <p:spPr>
          <a:xfrm>
            <a:off x="687682" y="5651191"/>
            <a:ext cx="12672718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581" algn="just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This project tracks patterns between NBA player performance and player salary to see if any specific team is generally better at evaluating player talent and leveraging spending effectively.</a:t>
            </a:r>
            <a:endParaRPr sz="32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7" name="Google Shape;73;p1">
            <a:extLst>
              <a:ext uri="{FF2B5EF4-FFF2-40B4-BE49-F238E27FC236}">
                <a16:creationId xmlns:a16="http://schemas.microsoft.com/office/drawing/2014/main" id="{33747F8B-024E-45B2-A322-84063C4F3F1F}"/>
              </a:ext>
            </a:extLst>
          </p:cNvPr>
          <p:cNvSpPr txBox="1"/>
          <p:nvPr/>
        </p:nvSpPr>
        <p:spPr>
          <a:xfrm>
            <a:off x="870857" y="4114464"/>
            <a:ext cx="12349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5200"/>
            </a:pPr>
            <a:r>
              <a:rPr lang="en-US" sz="5400" b="1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Overview</a:t>
            </a:r>
            <a:endParaRPr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8" name="Google Shape;74;p1">
            <a:extLst>
              <a:ext uri="{FF2B5EF4-FFF2-40B4-BE49-F238E27FC236}">
                <a16:creationId xmlns:a16="http://schemas.microsoft.com/office/drawing/2014/main" id="{67A295BB-0C28-4E0D-AEDD-B18279D9BFC5}"/>
              </a:ext>
            </a:extLst>
          </p:cNvPr>
          <p:cNvSpPr txBox="1"/>
          <p:nvPr/>
        </p:nvSpPr>
        <p:spPr>
          <a:xfrm>
            <a:off x="14582558" y="4114418"/>
            <a:ext cx="14636700" cy="82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Average Player Value of Teams Over Time</a:t>
            </a:r>
            <a:endParaRPr sz="5400" b="1" dirty="0">
              <a:solidFill>
                <a:srgbClr val="33333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19" name="Google Shape;75;p1">
            <a:extLst>
              <a:ext uri="{FF2B5EF4-FFF2-40B4-BE49-F238E27FC236}">
                <a16:creationId xmlns:a16="http://schemas.microsoft.com/office/drawing/2014/main" id="{93A51877-A1A2-4FF6-B09F-2C30E58C5A21}"/>
              </a:ext>
            </a:extLst>
          </p:cNvPr>
          <p:cNvGrpSpPr/>
          <p:nvPr/>
        </p:nvGrpSpPr>
        <p:grpSpPr>
          <a:xfrm>
            <a:off x="14303248" y="23416332"/>
            <a:ext cx="15269778" cy="1371600"/>
            <a:chOff x="11491889" y="13989125"/>
            <a:chExt cx="13589100" cy="1219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0" name="Google Shape;76;p1">
              <a:extLst>
                <a:ext uri="{FF2B5EF4-FFF2-40B4-BE49-F238E27FC236}">
                  <a16:creationId xmlns:a16="http://schemas.microsoft.com/office/drawing/2014/main" id="{86325CD1-8EF2-4B13-A021-EBF531D3F851}"/>
                </a:ext>
              </a:extLst>
            </p:cNvPr>
            <p:cNvSpPr/>
            <p:nvPr/>
          </p:nvSpPr>
          <p:spPr>
            <a:xfrm>
              <a:off x="11491889" y="13989125"/>
              <a:ext cx="13589100" cy="1219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1800"/>
              </a:pPr>
              <a:endParaRPr sz="54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bin"/>
              </a:endParaRPr>
            </a:p>
          </p:txBody>
        </p:sp>
        <p:sp>
          <p:nvSpPr>
            <p:cNvPr id="21" name="Google Shape;77;p1">
              <a:extLst>
                <a:ext uri="{FF2B5EF4-FFF2-40B4-BE49-F238E27FC236}">
                  <a16:creationId xmlns:a16="http://schemas.microsoft.com/office/drawing/2014/main" id="{586DB1FD-C285-4239-B8EF-B77D9A7043DA}"/>
                </a:ext>
              </a:extLst>
            </p:cNvPr>
            <p:cNvSpPr txBox="1"/>
            <p:nvPr/>
          </p:nvSpPr>
          <p:spPr>
            <a:xfrm>
              <a:off x="11782787" y="14203125"/>
              <a:ext cx="130104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buClr>
                  <a:srgbClr val="333333"/>
                </a:buClr>
                <a:buSzPts val="4800"/>
              </a:pPr>
              <a:r>
                <a:rPr lang="en-US" sz="5400" b="1" dirty="0">
                  <a:solidFill>
                    <a:srgbClr val="33333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Best Metric to Evaluate Talent</a:t>
              </a:r>
              <a:endParaRPr sz="5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sp>
        <p:nvSpPr>
          <p:cNvPr id="24" name="Google Shape;80;p1">
            <a:extLst>
              <a:ext uri="{FF2B5EF4-FFF2-40B4-BE49-F238E27FC236}">
                <a16:creationId xmlns:a16="http://schemas.microsoft.com/office/drawing/2014/main" id="{0968263D-DDED-4571-8794-F00B945B00E6}"/>
              </a:ext>
            </a:extLst>
          </p:cNvPr>
          <p:cNvSpPr/>
          <p:nvPr/>
        </p:nvSpPr>
        <p:spPr>
          <a:xfrm>
            <a:off x="14302546" y="25066108"/>
            <a:ext cx="15269778" cy="6232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9000"/>
              </a:lnSpc>
              <a:buSzPts val="3000"/>
            </a:pPr>
            <a:endParaRPr sz="3375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sp>
        <p:nvSpPr>
          <p:cNvPr id="25" name="Google Shape;81;p1">
            <a:extLst>
              <a:ext uri="{FF2B5EF4-FFF2-40B4-BE49-F238E27FC236}">
                <a16:creationId xmlns:a16="http://schemas.microsoft.com/office/drawing/2014/main" id="{D1ACC114-42F0-4EA1-B643-50E045592D17}"/>
              </a:ext>
            </a:extLst>
          </p:cNvPr>
          <p:cNvSpPr/>
          <p:nvPr/>
        </p:nvSpPr>
        <p:spPr>
          <a:xfrm>
            <a:off x="30431530" y="30948082"/>
            <a:ext cx="12952641" cy="1387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pic>
        <p:nvPicPr>
          <p:cNvPr id="30" name="Google Shape;86;p1" descr="logo-university-seal-black.png">
            <a:extLst>
              <a:ext uri="{FF2B5EF4-FFF2-40B4-BE49-F238E27FC236}">
                <a16:creationId xmlns:a16="http://schemas.microsoft.com/office/drawing/2014/main" id="{09EB9F21-2CD8-4F1E-BAD8-3356CCB8EB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889491" y="331876"/>
            <a:ext cx="3250743" cy="321983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60;p1">
            <a:extLst>
              <a:ext uri="{FF2B5EF4-FFF2-40B4-BE49-F238E27FC236}">
                <a16:creationId xmlns:a16="http://schemas.microsoft.com/office/drawing/2014/main" id="{6E054821-C7FE-4DBA-9224-701CD4D0D263}"/>
              </a:ext>
            </a:extLst>
          </p:cNvPr>
          <p:cNvSpPr/>
          <p:nvPr/>
        </p:nvSpPr>
        <p:spPr>
          <a:xfrm>
            <a:off x="506970" y="7707810"/>
            <a:ext cx="13036511" cy="714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09000"/>
              </a:lnSpc>
              <a:buSzPts val="3000"/>
            </a:pPr>
            <a:endParaRPr sz="3375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roxima Nova"/>
            </a:endParaRPr>
          </a:p>
        </p:txBody>
      </p:sp>
      <p:pic>
        <p:nvPicPr>
          <p:cNvPr id="49" name="Picture 2" descr="CMSE Graphic Elements - Computational Mathematics, Science and Engineering">
            <a:extLst>
              <a:ext uri="{FF2B5EF4-FFF2-40B4-BE49-F238E27FC236}">
                <a16:creationId xmlns:a16="http://schemas.microsoft.com/office/drawing/2014/main" id="{B81B548D-2BF7-4369-8CF0-8269722B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3" y="159012"/>
            <a:ext cx="2981250" cy="35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76;p1">
            <a:extLst>
              <a:ext uri="{FF2B5EF4-FFF2-40B4-BE49-F238E27FC236}">
                <a16:creationId xmlns:a16="http://schemas.microsoft.com/office/drawing/2014/main" id="{8ACFB6FA-7BA9-49EC-AE09-0AF021EDC46D}"/>
              </a:ext>
            </a:extLst>
          </p:cNvPr>
          <p:cNvSpPr/>
          <p:nvPr/>
        </p:nvSpPr>
        <p:spPr>
          <a:xfrm>
            <a:off x="30428828" y="3871604"/>
            <a:ext cx="12955343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38" name="Google Shape;77;p1">
            <a:extLst>
              <a:ext uri="{FF2B5EF4-FFF2-40B4-BE49-F238E27FC236}">
                <a16:creationId xmlns:a16="http://schemas.microsoft.com/office/drawing/2014/main" id="{77226A3E-C539-4788-9512-8EC0782F8B4E}"/>
              </a:ext>
            </a:extLst>
          </p:cNvPr>
          <p:cNvSpPr txBox="1"/>
          <p:nvPr/>
        </p:nvSpPr>
        <p:spPr>
          <a:xfrm>
            <a:off x="30637062" y="4070149"/>
            <a:ext cx="124036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4800"/>
            </a:pPr>
            <a:r>
              <a:rPr lang="en-US" sz="5400" b="1" dirty="0">
                <a:solidFill>
                  <a:srgbClr val="33333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Regular Season RAPTOR</a:t>
            </a:r>
            <a:endParaRPr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ADC2AA-DDCE-4EA1-ABA5-D519FF300A2D}"/>
              </a:ext>
            </a:extLst>
          </p:cNvPr>
          <p:cNvGrpSpPr/>
          <p:nvPr/>
        </p:nvGrpSpPr>
        <p:grpSpPr>
          <a:xfrm>
            <a:off x="31075626" y="31311762"/>
            <a:ext cx="11610637" cy="685800"/>
            <a:chOff x="31075626" y="29134620"/>
            <a:chExt cx="11610637" cy="685800"/>
          </a:xfrm>
        </p:grpSpPr>
        <p:pic>
          <p:nvPicPr>
            <p:cNvPr id="1026" name="Picture 2" descr="Fivethirtyeight logo / Air">
              <a:extLst>
                <a:ext uri="{FF2B5EF4-FFF2-40B4-BE49-F238E27FC236}">
                  <a16:creationId xmlns:a16="http://schemas.microsoft.com/office/drawing/2014/main" id="{3D4853C7-5E1D-45E4-A898-E39B24A98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5626" y="29134620"/>
              <a:ext cx="637952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0DD2E18-722D-4B12-A679-248F492A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285713" y="29134620"/>
              <a:ext cx="4400550" cy="685800"/>
            </a:xfrm>
            <a:prstGeom prst="rect">
              <a:avLst/>
            </a:prstGeom>
          </p:spPr>
        </p:pic>
      </p:grpSp>
      <p:sp>
        <p:nvSpPr>
          <p:cNvPr id="46" name="Google Shape;76;p1">
            <a:extLst>
              <a:ext uri="{FF2B5EF4-FFF2-40B4-BE49-F238E27FC236}">
                <a16:creationId xmlns:a16="http://schemas.microsoft.com/office/drawing/2014/main" id="{195B24ED-2760-41EF-925E-3244FB3FC8F0}"/>
              </a:ext>
            </a:extLst>
          </p:cNvPr>
          <p:cNvSpPr/>
          <p:nvPr/>
        </p:nvSpPr>
        <p:spPr>
          <a:xfrm>
            <a:off x="30428828" y="29336104"/>
            <a:ext cx="12955343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47" name="Google Shape;77;p1">
            <a:extLst>
              <a:ext uri="{FF2B5EF4-FFF2-40B4-BE49-F238E27FC236}">
                <a16:creationId xmlns:a16="http://schemas.microsoft.com/office/drawing/2014/main" id="{23E6B71D-B36F-4642-AF6E-8739BC15D46C}"/>
              </a:ext>
            </a:extLst>
          </p:cNvPr>
          <p:cNvSpPr txBox="1"/>
          <p:nvPr/>
        </p:nvSpPr>
        <p:spPr>
          <a:xfrm>
            <a:off x="30637062" y="29606405"/>
            <a:ext cx="124036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4800"/>
            </a:pPr>
            <a:r>
              <a:rPr lang="en-US" sz="5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References</a:t>
            </a:r>
            <a:endParaRPr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5" name="Google Shape;81;p1">
            <a:extLst>
              <a:ext uri="{FF2B5EF4-FFF2-40B4-BE49-F238E27FC236}">
                <a16:creationId xmlns:a16="http://schemas.microsoft.com/office/drawing/2014/main" id="{39A14A8F-1488-449D-8C04-F349C42F8262}"/>
              </a:ext>
            </a:extLst>
          </p:cNvPr>
          <p:cNvSpPr/>
          <p:nvPr/>
        </p:nvSpPr>
        <p:spPr>
          <a:xfrm>
            <a:off x="30429326" y="18880525"/>
            <a:ext cx="12957048" cy="1871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78581" algn="ctr">
              <a:lnSpc>
                <a:spcPct val="115000"/>
              </a:lnSpc>
              <a:buClr>
                <a:schemeClr val="dk1"/>
              </a:buClr>
              <a:buSzPts val="2500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Players with better offensive and defensive ratings tend to play more minutes and players who perform better tend to have higher salaries. This is inline with expectations.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DE7593-2FF9-4BB4-BEE2-0E8A46F5F201}"/>
              </a:ext>
            </a:extLst>
          </p:cNvPr>
          <p:cNvGrpSpPr/>
          <p:nvPr/>
        </p:nvGrpSpPr>
        <p:grpSpPr>
          <a:xfrm>
            <a:off x="503048" y="15067248"/>
            <a:ext cx="13031171" cy="1556682"/>
            <a:chOff x="503048" y="15306910"/>
            <a:chExt cx="13031171" cy="1556682"/>
          </a:xfrm>
        </p:grpSpPr>
        <p:sp>
          <p:nvSpPr>
            <p:cNvPr id="41" name="Google Shape;68;p1">
              <a:extLst>
                <a:ext uri="{FF2B5EF4-FFF2-40B4-BE49-F238E27FC236}">
                  <a16:creationId xmlns:a16="http://schemas.microsoft.com/office/drawing/2014/main" id="{808FCC15-9832-48E9-A781-D97E769D3A5A}"/>
                </a:ext>
              </a:extLst>
            </p:cNvPr>
            <p:cNvSpPr/>
            <p:nvPr/>
          </p:nvSpPr>
          <p:spPr>
            <a:xfrm>
              <a:off x="503048" y="15306910"/>
              <a:ext cx="13031171" cy="1556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buClr>
                  <a:srgbClr val="FFFFFF"/>
                </a:buClr>
                <a:buSzPts val="11800"/>
              </a:pPr>
              <a:endParaRPr sz="32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bin"/>
              </a:endParaRPr>
            </a:p>
          </p:txBody>
        </p:sp>
        <p:sp>
          <p:nvSpPr>
            <p:cNvPr id="42" name="Google Shape;72;p1">
              <a:extLst>
                <a:ext uri="{FF2B5EF4-FFF2-40B4-BE49-F238E27FC236}">
                  <a16:creationId xmlns:a16="http://schemas.microsoft.com/office/drawing/2014/main" id="{7A01DB35-88AB-4B87-886B-66870DA03BA3}"/>
                </a:ext>
              </a:extLst>
            </p:cNvPr>
            <p:cNvSpPr txBox="1"/>
            <p:nvPr/>
          </p:nvSpPr>
          <p:spPr>
            <a:xfrm>
              <a:off x="519497" y="15373269"/>
              <a:ext cx="12993303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78581" algn="ctr">
                <a:buClr>
                  <a:schemeClr val="dk1"/>
                </a:buClr>
                <a:buSzPts val="2500"/>
              </a:pPr>
              <a:r>
                <a:rPr lang="en-US" sz="32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Salaries are similar across divisions but for a few outliers:</a:t>
              </a:r>
            </a:p>
            <a:p>
              <a:pPr marL="78581" algn="ctr">
                <a:buClr>
                  <a:schemeClr val="dk1"/>
                </a:buClr>
                <a:buSzPts val="2500"/>
              </a:pPr>
              <a:r>
                <a:rPr lang="en-US" sz="32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 </a:t>
              </a:r>
              <a:r>
                <a:rPr lang="en-US" sz="2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Michael Jordan’s 1997 and 1998 seasons in Chicago (Central)</a:t>
              </a:r>
            </a:p>
            <a:p>
              <a:pPr marL="78581" algn="ctr">
                <a:buClr>
                  <a:schemeClr val="dk1"/>
                </a:buClr>
                <a:buSzPts val="2500"/>
              </a:pPr>
              <a:r>
                <a:rPr lang="en-US" sz="2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Jordan McRae’s signing at end of 2019 for Washington (Southeast)</a:t>
              </a:r>
              <a:endParaRPr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sp>
        <p:nvSpPr>
          <p:cNvPr id="43" name="Google Shape;81;p1">
            <a:extLst>
              <a:ext uri="{FF2B5EF4-FFF2-40B4-BE49-F238E27FC236}">
                <a16:creationId xmlns:a16="http://schemas.microsoft.com/office/drawing/2014/main" id="{5695041F-04AE-431C-97C0-C7CB4BA59E53}"/>
              </a:ext>
            </a:extLst>
          </p:cNvPr>
          <p:cNvSpPr/>
          <p:nvPr/>
        </p:nvSpPr>
        <p:spPr>
          <a:xfrm>
            <a:off x="14303248" y="31578859"/>
            <a:ext cx="15269778" cy="751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RAPTOR is more stable than WAR and better for comparison with player salaries.</a:t>
            </a:r>
            <a:endParaRPr sz="111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CFFF7CEB-6DCF-4E99-B43E-16A5196E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195" y="5677118"/>
            <a:ext cx="14815427" cy="158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81;p1">
            <a:extLst>
              <a:ext uri="{FF2B5EF4-FFF2-40B4-BE49-F238E27FC236}">
                <a16:creationId xmlns:a16="http://schemas.microsoft.com/office/drawing/2014/main" id="{643C49E6-DFFA-42EB-823F-4EA2040F41B2}"/>
              </a:ext>
            </a:extLst>
          </p:cNvPr>
          <p:cNvSpPr/>
          <p:nvPr/>
        </p:nvSpPr>
        <p:spPr>
          <a:xfrm>
            <a:off x="14301844" y="21987583"/>
            <a:ext cx="15269778" cy="116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Very few teams are net positive over time and most have peaks of success. </a:t>
            </a:r>
          </a:p>
          <a:p>
            <a:pPr algn="ctr">
              <a:buClr>
                <a:srgbClr val="FFFFFF"/>
              </a:buClr>
              <a:buSzPts val="11800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Only San Antonio Spurs, Houston Rockets Utah Jazz, </a:t>
            </a:r>
            <a:r>
              <a:rPr lang="en-US" sz="32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Oklahoma City are +0.1.</a:t>
            </a:r>
            <a:endParaRPr sz="111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857B7E96-C230-4A18-9776-DA8E71D4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898" y="5726407"/>
            <a:ext cx="12623313" cy="65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F5924AA-DF85-4D31-8CC4-FE60414E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021" y="12461801"/>
            <a:ext cx="12452071" cy="61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76;p1">
            <a:extLst>
              <a:ext uri="{FF2B5EF4-FFF2-40B4-BE49-F238E27FC236}">
                <a16:creationId xmlns:a16="http://schemas.microsoft.com/office/drawing/2014/main" id="{9E202E67-5108-4FF6-A292-65597F08FC55}"/>
              </a:ext>
            </a:extLst>
          </p:cNvPr>
          <p:cNvSpPr/>
          <p:nvPr/>
        </p:nvSpPr>
        <p:spPr>
          <a:xfrm>
            <a:off x="30428828" y="21084175"/>
            <a:ext cx="12955343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1800"/>
            </a:pPr>
            <a:endParaRPr sz="13275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bin"/>
            </a:endParaRPr>
          </a:p>
        </p:txBody>
      </p:sp>
      <p:sp>
        <p:nvSpPr>
          <p:cNvPr id="63" name="Google Shape;77;p1">
            <a:extLst>
              <a:ext uri="{FF2B5EF4-FFF2-40B4-BE49-F238E27FC236}">
                <a16:creationId xmlns:a16="http://schemas.microsoft.com/office/drawing/2014/main" id="{A383DCE0-A779-4E09-BCF7-272A0E5C22DE}"/>
              </a:ext>
            </a:extLst>
          </p:cNvPr>
          <p:cNvSpPr txBox="1"/>
          <p:nvPr/>
        </p:nvSpPr>
        <p:spPr>
          <a:xfrm>
            <a:off x="30637062" y="21288334"/>
            <a:ext cx="124036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333333"/>
              </a:buClr>
              <a:buSzPts val="4800"/>
            </a:pPr>
            <a:r>
              <a:rPr lang="en-US" sz="5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Conclusions</a:t>
            </a:r>
            <a:endParaRPr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6D4F7DDF-B31E-48F4-801A-B3F6C209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993" y="25165834"/>
            <a:ext cx="14444245" cy="60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69;p1">
            <a:extLst>
              <a:ext uri="{FF2B5EF4-FFF2-40B4-BE49-F238E27FC236}">
                <a16:creationId xmlns:a16="http://schemas.microsoft.com/office/drawing/2014/main" id="{E7877063-FE3A-449A-8AB1-092FDB0EC1D0}"/>
              </a:ext>
            </a:extLst>
          </p:cNvPr>
          <p:cNvSpPr txBox="1"/>
          <p:nvPr/>
        </p:nvSpPr>
        <p:spPr>
          <a:xfrm>
            <a:off x="30661342" y="23127128"/>
            <a:ext cx="12532389" cy="56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seems disadvantageous to pay any type of max contract due to diminishing returns in player value 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San Antonio Spurs and present-day Toronto Raptors are examples of teams with multiple pretty good players and no expensive super stars and thereby are shown to have favorable player value metrics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Most teams have favorable net team value during periods of postseason success and low ratings otherwise</a:t>
            </a:r>
            <a:endParaRPr lang="en-US" sz="32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Current rating metrics doesn’t playoff team success into account and should be incorporated in the future</a:t>
            </a:r>
          </a:p>
          <a:p>
            <a:pPr marL="514350" indent="-435769" algn="just">
              <a:lnSpc>
                <a:spcPct val="115000"/>
              </a:lnSpc>
              <a:buClr>
                <a:schemeClr val="dk1"/>
              </a:buClr>
              <a:buSzPts val="2500"/>
              <a:buFont typeface="Lato"/>
              <a:buChar char="●"/>
            </a:pPr>
            <a:r>
              <a:rPr lang="en-US" sz="3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Need to correct for different salary cap rules over the last 20 years</a:t>
            </a:r>
          </a:p>
        </p:txBody>
      </p:sp>
      <p:pic>
        <p:nvPicPr>
          <p:cNvPr id="27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5AD09225-C4C3-4F87-AADD-C192FBEDC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712" y="7768246"/>
            <a:ext cx="12252015" cy="70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462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Manne, Yash</cp:lastModifiedBy>
  <cp:revision>45</cp:revision>
  <dcterms:created xsi:type="dcterms:W3CDTF">2019-04-09T17:32:30Z</dcterms:created>
  <dcterms:modified xsi:type="dcterms:W3CDTF">2022-04-27T13:08:59Z</dcterms:modified>
</cp:coreProperties>
</file>