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G Jory" charset="1" panose="02000000000000000000"/>
      <p:regular r:id="rId17"/>
    </p:embeddedFont>
    <p:embeddedFont>
      <p:font typeface="League Spartan" charset="1" panose="00000800000000000000"/>
      <p:regular r:id="rId18"/>
    </p:embeddedFont>
    <p:embeddedFont>
      <p:font typeface="DG Jory Bold" charset="1" panose="02000000000000000000"/>
      <p:regular r:id="rId19"/>
    </p:embeddedFont>
    <p:embeddedFont>
      <p:font typeface="Montserrat Classic Bold" charset="1" panose="00000800000000000000"/>
      <p:regular r:id="rId20"/>
    </p:embeddedFont>
    <p:embeddedFont>
      <p:font typeface="Montserrat Classic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757383" y="5402512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5332487" y="-409867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703761" y="7608396"/>
            <a:ext cx="5109638" cy="74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Vaibhav Mishra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45310" y="1086049"/>
            <a:ext cx="8026539" cy="64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25"/>
              </a:lnSpc>
              <a:spcBef>
                <a:spcPct val="0"/>
              </a:spcBef>
            </a:pPr>
            <a:r>
              <a:rPr lang="en-US" sz="4187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CH510L Machine Learning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02751" y="2435503"/>
            <a:ext cx="11924909" cy="255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1"/>
              </a:lnSpc>
            </a:pPr>
            <a:r>
              <a:rPr lang="en-US" sz="560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CLASSIFICATION OF RICE GRAIN SPECIES USING MORPHOLOGICAL 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09226" y="5681172"/>
            <a:ext cx="10698707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6"/>
              </a:lnSpc>
              <a:spcBef>
                <a:spcPct val="0"/>
              </a:spcBef>
            </a:pPr>
            <a:r>
              <a:rPr lang="en-US" b="true" sz="3105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A Study of Cammeo and Osmancik Rice Grains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29033" y="752189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28442" y="752189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2417856" y="2730101"/>
            <a:ext cx="11223455" cy="6154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375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Best Model:</a:t>
            </a:r>
          </a:p>
          <a:p>
            <a:pPr algn="l" marL="582114" indent="-291057" lvl="1">
              <a:lnSpc>
                <a:spcPts val="3774"/>
              </a:lnSpc>
              <a:buFont typeface="Arial"/>
              <a:buChar char="•"/>
            </a:pPr>
            <a:r>
              <a:rPr lang="en-US" sz="269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Support Vector Machines outperformed others in terms of both accuracy (93.7%) and ROC-AUC (0.97).</a:t>
            </a:r>
            <a:r>
              <a:rPr lang="en-US" sz="269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.</a:t>
            </a:r>
          </a:p>
          <a:p>
            <a:pPr algn="l">
              <a:lnSpc>
                <a:spcPts val="4725"/>
              </a:lnSpc>
            </a:pPr>
            <a:r>
              <a:rPr lang="en-US" sz="3375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Key Findings:</a:t>
            </a:r>
          </a:p>
          <a:p>
            <a:pPr algn="l" marL="582114" indent="-291057" lvl="1">
              <a:lnSpc>
                <a:spcPts val="3774"/>
              </a:lnSpc>
              <a:buFont typeface="Arial"/>
              <a:buChar char="•"/>
            </a:pPr>
            <a:r>
              <a:rPr lang="en-US" sz="269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Morphological features like Area, Perimeter, Major Axis Length were found to be the most important. are critical for classification.</a:t>
            </a:r>
          </a:p>
          <a:p>
            <a:pPr algn="l" marL="582114" indent="-291057" lvl="1">
              <a:lnSpc>
                <a:spcPts val="3774"/>
              </a:lnSpc>
              <a:buFont typeface="Arial"/>
              <a:buChar char="•"/>
            </a:pPr>
            <a:r>
              <a:rPr lang="en-US" sz="269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Hyperparameter tuning improved model performance did not improved the model accuracy by a greater margin, but a slight change.</a:t>
            </a:r>
          </a:p>
          <a:p>
            <a:pPr algn="l">
              <a:lnSpc>
                <a:spcPts val="4725"/>
              </a:lnSpc>
            </a:pPr>
            <a:r>
              <a:rPr lang="en-US" sz="3375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Future Work:</a:t>
            </a:r>
          </a:p>
          <a:p>
            <a:pPr algn="l" marL="582114" indent="-291057" lvl="1">
              <a:lnSpc>
                <a:spcPts val="3774"/>
              </a:lnSpc>
              <a:buFont typeface="Arial"/>
              <a:buChar char="•"/>
            </a:pPr>
            <a:r>
              <a:rPr lang="en-US" sz="269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Experiment with more advanced models (e.g., XGBoost).</a:t>
            </a:r>
          </a:p>
          <a:p>
            <a:pPr algn="l" marL="582114" indent="-291057" lvl="1">
              <a:lnSpc>
                <a:spcPts val="3774"/>
              </a:lnSpc>
              <a:buFont typeface="Arial"/>
              <a:buChar char="•"/>
            </a:pPr>
            <a:r>
              <a:rPr lang="en-US" sz="269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Include additional morphological or texture-based features.</a:t>
            </a:r>
          </a:p>
          <a:p>
            <a:pPr algn="l">
              <a:lnSpc>
                <a:spcPts val="472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355908" y="456403"/>
            <a:ext cx="6136308" cy="1915506"/>
            <a:chOff x="0" y="0"/>
            <a:chExt cx="8181744" cy="255400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992166" cy="2364429"/>
              <a:chOff x="0" y="0"/>
              <a:chExt cx="27474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474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747400">
                    <a:moveTo>
                      <a:pt x="2747400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2747400" y="624840"/>
                    </a:lnTo>
                    <a:lnTo>
                      <a:pt x="2747400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2747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89578" y="189578"/>
              <a:ext cx="7992166" cy="2364429"/>
              <a:chOff x="0" y="0"/>
              <a:chExt cx="27474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7474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747400">
                    <a:moveTo>
                      <a:pt x="2747400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2747400" y="624840"/>
                    </a:lnTo>
                    <a:lnTo>
                      <a:pt x="274740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2747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44747" y="683149"/>
              <a:ext cx="8036997" cy="998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17"/>
                </a:lnSpc>
              </a:pPr>
              <a:r>
                <a:rPr lang="en-US" sz="493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628546" y="-1682960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4039" y="7714800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-4178986" y="-32010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4751838" y="4153209"/>
            <a:ext cx="8784324" cy="126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2"/>
              </a:lnSpc>
              <a:spcBef>
                <a:spcPct val="0"/>
              </a:spcBef>
            </a:pPr>
            <a:r>
              <a:rPr lang="en-US" b="true" sz="8344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89181" y="5411320"/>
            <a:ext cx="5109638" cy="74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485664" y="3419822"/>
            <a:ext cx="9531212" cy="495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Problem Statement: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Rice species classification is crucial in the agriculture and food industry to ensure quality control and species identification.</a:t>
            </a:r>
          </a:p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Objective: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Classify rice grains into Cammeo and Osmancik species using morphological features extracted from grain images.</a:t>
            </a:r>
          </a:p>
          <a:p>
            <a:pPr algn="l">
              <a:lnSpc>
                <a:spcPts val="438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323508" y="780407"/>
            <a:ext cx="7905748" cy="1773322"/>
            <a:chOff x="0" y="0"/>
            <a:chExt cx="362359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23590" cy="812800"/>
            </a:xfrm>
            <a:custGeom>
              <a:avLst/>
              <a:gdLst/>
              <a:ahLst/>
              <a:cxnLst/>
              <a:rect r="r" b="b" t="t" l="l"/>
              <a:pathLst>
                <a:path h="812800" w="3623590">
                  <a:moveTo>
                    <a:pt x="362359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23590" y="624840"/>
                  </a:lnTo>
                  <a:lnTo>
                    <a:pt x="362359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62359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46693" y="596213"/>
            <a:ext cx="8000750" cy="2141711"/>
            <a:chOff x="0" y="0"/>
            <a:chExt cx="3036362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36362" cy="812800"/>
            </a:xfrm>
            <a:custGeom>
              <a:avLst/>
              <a:gdLst/>
              <a:ahLst/>
              <a:cxnLst/>
              <a:rect r="r" b="b" t="t" l="l"/>
              <a:pathLst>
                <a:path h="812800" w="3036362">
                  <a:moveTo>
                    <a:pt x="303636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036362" y="624840"/>
                  </a:lnTo>
                  <a:lnTo>
                    <a:pt x="303636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03636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23035" y="1125901"/>
            <a:ext cx="7420965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118950" y="-1991417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59" y="8409825"/>
                </a:moveTo>
                <a:lnTo>
                  <a:pt x="0" y="8409825"/>
                </a:lnTo>
                <a:lnTo>
                  <a:pt x="0" y="0"/>
                </a:lnTo>
                <a:lnTo>
                  <a:pt x="9287959" y="0"/>
                </a:lnTo>
                <a:lnTo>
                  <a:pt x="9287959" y="840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8388136" cy="1773322"/>
            <a:chOff x="0" y="0"/>
            <a:chExt cx="384469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44692" cy="812800"/>
            </a:xfrm>
            <a:custGeom>
              <a:avLst/>
              <a:gdLst/>
              <a:ahLst/>
              <a:cxnLst/>
              <a:rect r="r" b="b" t="t" l="l"/>
              <a:pathLst>
                <a:path h="812800" w="3844692">
                  <a:moveTo>
                    <a:pt x="384469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44692" y="624840"/>
                  </a:lnTo>
                  <a:lnTo>
                    <a:pt x="384469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84469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0884" y="1170884"/>
            <a:ext cx="8488955" cy="1773322"/>
            <a:chOff x="0" y="0"/>
            <a:chExt cx="3890902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90902" cy="812800"/>
            </a:xfrm>
            <a:custGeom>
              <a:avLst/>
              <a:gdLst/>
              <a:ahLst/>
              <a:cxnLst/>
              <a:rect r="r" b="b" t="t" l="l"/>
              <a:pathLst>
                <a:path h="812800" w="3890902">
                  <a:moveTo>
                    <a:pt x="389090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890902" y="624840"/>
                  </a:lnTo>
                  <a:lnTo>
                    <a:pt x="389090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9090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16836" y="4939826"/>
            <a:ext cx="6635393" cy="4958369"/>
          </a:xfrm>
          <a:custGeom>
            <a:avLst/>
            <a:gdLst/>
            <a:ahLst/>
            <a:cxnLst/>
            <a:rect r="r" b="b" t="t" l="l"/>
            <a:pathLst>
              <a:path h="4958369" w="6635393">
                <a:moveTo>
                  <a:pt x="0" y="0"/>
                </a:moveTo>
                <a:lnTo>
                  <a:pt x="6635393" y="0"/>
                </a:lnTo>
                <a:lnTo>
                  <a:pt x="6635393" y="4958369"/>
                </a:lnTo>
                <a:lnTo>
                  <a:pt x="0" y="4958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239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8076" y="3189624"/>
            <a:ext cx="7294570" cy="6390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1"/>
              </a:lnSpc>
            </a:pPr>
            <a:r>
              <a:rPr lang="en-US" sz="3015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Datas</a:t>
            </a:r>
            <a:r>
              <a:rPr lang="en-US" sz="3015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et:</a:t>
            </a:r>
          </a:p>
          <a:p>
            <a:pPr algn="l" marL="650956" indent="-325478" lvl="1">
              <a:lnSpc>
                <a:spcPts val="4221"/>
              </a:lnSpc>
              <a:buFont typeface="Arial"/>
              <a:buChar char="•"/>
            </a:pPr>
            <a:r>
              <a:rPr lang="en-US" sz="301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3810 rice grain samples with 7 morphological features.</a:t>
            </a:r>
          </a:p>
          <a:p>
            <a:pPr algn="l">
              <a:lnSpc>
                <a:spcPts val="4221"/>
              </a:lnSpc>
            </a:pPr>
            <a:r>
              <a:rPr lang="en-US" sz="3015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Features:</a:t>
            </a:r>
          </a:p>
          <a:p>
            <a:pPr algn="l" marL="650956" indent="-325478" lvl="1">
              <a:lnSpc>
                <a:spcPts val="4221"/>
              </a:lnSpc>
              <a:buAutoNum type="arabicPeriod" startAt="1"/>
            </a:pPr>
            <a:r>
              <a:rPr lang="en-US" sz="301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Area</a:t>
            </a:r>
          </a:p>
          <a:p>
            <a:pPr algn="l" marL="650956" indent="-325478" lvl="1">
              <a:lnSpc>
                <a:spcPts val="4221"/>
              </a:lnSpc>
              <a:buAutoNum type="arabicPeriod" startAt="1"/>
            </a:pPr>
            <a:r>
              <a:rPr lang="en-US" sz="301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Perimeter</a:t>
            </a:r>
          </a:p>
          <a:p>
            <a:pPr algn="l" marL="650956" indent="-325478" lvl="1">
              <a:lnSpc>
                <a:spcPts val="4221"/>
              </a:lnSpc>
              <a:buAutoNum type="arabicPeriod" startAt="1"/>
            </a:pPr>
            <a:r>
              <a:rPr lang="en-US" sz="301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Major Axis Length</a:t>
            </a:r>
          </a:p>
          <a:p>
            <a:pPr algn="l" marL="650956" indent="-325478" lvl="1">
              <a:lnSpc>
                <a:spcPts val="4221"/>
              </a:lnSpc>
              <a:buAutoNum type="arabicPeriod" startAt="1"/>
            </a:pPr>
            <a:r>
              <a:rPr lang="en-US" sz="301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Minor Axis Length</a:t>
            </a:r>
          </a:p>
          <a:p>
            <a:pPr algn="l" marL="650956" indent="-325478" lvl="1">
              <a:lnSpc>
                <a:spcPts val="4221"/>
              </a:lnSpc>
              <a:buAutoNum type="arabicPeriod" startAt="1"/>
            </a:pPr>
            <a:r>
              <a:rPr lang="en-US" sz="301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Eccentricity</a:t>
            </a:r>
          </a:p>
          <a:p>
            <a:pPr algn="l" marL="650956" indent="-325478" lvl="1">
              <a:lnSpc>
                <a:spcPts val="4221"/>
              </a:lnSpc>
              <a:buAutoNum type="arabicPeriod" startAt="1"/>
            </a:pPr>
            <a:r>
              <a:rPr lang="en-US" sz="301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Convex Area</a:t>
            </a:r>
          </a:p>
          <a:p>
            <a:pPr algn="l" marL="650956" indent="-325478" lvl="1">
              <a:lnSpc>
                <a:spcPts val="4221"/>
              </a:lnSpc>
              <a:buAutoNum type="arabicPeriod" startAt="1"/>
            </a:pPr>
            <a:r>
              <a:rPr lang="en-US" sz="301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Extent</a:t>
            </a:r>
          </a:p>
          <a:p>
            <a:pPr algn="l">
              <a:lnSpc>
                <a:spcPts val="422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37260" y="1541062"/>
            <a:ext cx="8279575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DESCRIPTION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90761" y="3546956"/>
            <a:ext cx="6972641" cy="175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9"/>
              </a:lnSpc>
              <a:spcBef>
                <a:spcPct val="0"/>
              </a:spcBef>
            </a:pPr>
            <a:r>
              <a:rPr lang="en-US" b="true" sz="336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</a:t>
            </a:r>
            <a:r>
              <a:rPr lang="en-US" b="true" sz="336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rget Variable:</a:t>
            </a:r>
          </a:p>
          <a:p>
            <a:pPr algn="l" marL="726276" indent="-363138" lvl="1">
              <a:lnSpc>
                <a:spcPts val="4709"/>
              </a:lnSpc>
              <a:buFont typeface="Arial"/>
              <a:buChar char="•"/>
            </a:pPr>
            <a:r>
              <a:rPr lang="en-US" b="true" sz="336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Class (Cammeo, Osmancik)</a:t>
            </a:r>
          </a:p>
          <a:p>
            <a:pPr algn="l">
              <a:lnSpc>
                <a:spcPts val="47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334322" y="4921754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423469" y="-188557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67442" y="488804"/>
            <a:ext cx="6136308" cy="1915506"/>
            <a:chOff x="0" y="0"/>
            <a:chExt cx="8181744" cy="25540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7992166" cy="2364429"/>
              <a:chOff x="0" y="0"/>
              <a:chExt cx="27474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7474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747400">
                    <a:moveTo>
                      <a:pt x="2747400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2747400" y="624840"/>
                    </a:lnTo>
                    <a:lnTo>
                      <a:pt x="2747400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2747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89578" y="189578"/>
              <a:ext cx="7992166" cy="2364429"/>
              <a:chOff x="0" y="0"/>
              <a:chExt cx="27474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474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2747400">
                    <a:moveTo>
                      <a:pt x="2747400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2747400" y="624840"/>
                    </a:lnTo>
                    <a:lnTo>
                      <a:pt x="274740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2747400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4747" y="510347"/>
              <a:ext cx="8036997" cy="998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17"/>
                </a:lnSpc>
              </a:pPr>
              <a:r>
                <a:rPr lang="en-US" sz="493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METHODOLOGY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025812" y="2501785"/>
            <a:ext cx="7688666" cy="7133402"/>
            <a:chOff x="0" y="0"/>
            <a:chExt cx="10251554" cy="951120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7620636" cy="7107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6"/>
                </a:lnSpc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1. Data Preprocessing</a:t>
              </a:r>
            </a:p>
            <a:p>
              <a:pPr algn="l" marL="466744" indent="-233372" lvl="1">
                <a:lnSpc>
                  <a:spcPts val="3026"/>
                </a:lnSpc>
                <a:buFont typeface="Arial"/>
                <a:buChar char="•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Encoded the target variable (Class).</a:t>
              </a:r>
            </a:p>
            <a:p>
              <a:pPr algn="l" marL="466744" indent="-233372" lvl="1">
                <a:lnSpc>
                  <a:spcPts val="3026"/>
                </a:lnSpc>
                <a:buFont typeface="Arial"/>
                <a:buChar char="•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Scaled the features using StandardScaler.</a:t>
              </a:r>
            </a:p>
            <a:p>
              <a:pPr algn="l">
                <a:lnSpc>
                  <a:spcPts val="3026"/>
                </a:lnSpc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2. Model Implementation</a:t>
              </a:r>
            </a:p>
            <a:p>
              <a:pPr algn="l" marL="466744" indent="-233372" lvl="1">
                <a:lnSpc>
                  <a:spcPts val="3026"/>
                </a:lnSpc>
                <a:buFont typeface="Arial"/>
                <a:buChar char="•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Trained and evaluated seven classification models:</a:t>
              </a:r>
            </a:p>
            <a:p>
              <a:pPr algn="l" marL="933489" indent="-311163" lvl="2">
                <a:lnSpc>
                  <a:spcPts val="3026"/>
                </a:lnSpc>
                <a:buFont typeface="Arial"/>
                <a:buChar char="⚬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Logistic Regression</a:t>
              </a:r>
            </a:p>
            <a:p>
              <a:pPr algn="l" marL="933489" indent="-311163" lvl="2">
                <a:lnSpc>
                  <a:spcPts val="3026"/>
                </a:lnSpc>
                <a:buFont typeface="Arial"/>
                <a:buChar char="⚬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Support Vector Machine (SVM)</a:t>
              </a:r>
            </a:p>
            <a:p>
              <a:pPr algn="l" marL="933489" indent="-311163" lvl="2">
                <a:lnSpc>
                  <a:spcPts val="3026"/>
                </a:lnSpc>
                <a:buFont typeface="Arial"/>
                <a:buChar char="⚬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Decision Tree</a:t>
              </a:r>
            </a:p>
            <a:p>
              <a:pPr algn="l" marL="933489" indent="-311163" lvl="2">
                <a:lnSpc>
                  <a:spcPts val="3026"/>
                </a:lnSpc>
                <a:buFont typeface="Arial"/>
                <a:buChar char="⚬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Random Forest</a:t>
              </a:r>
            </a:p>
            <a:p>
              <a:pPr algn="l" marL="933489" indent="-311163" lvl="2">
                <a:lnSpc>
                  <a:spcPts val="3026"/>
                </a:lnSpc>
                <a:buFont typeface="Arial"/>
                <a:buChar char="⚬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Gradient Boosting</a:t>
              </a:r>
            </a:p>
            <a:p>
              <a:pPr algn="l" marL="933489" indent="-311163" lvl="2">
                <a:lnSpc>
                  <a:spcPts val="3026"/>
                </a:lnSpc>
                <a:buFont typeface="Arial"/>
                <a:buChar char="⚬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KNN</a:t>
              </a:r>
            </a:p>
            <a:p>
              <a:pPr algn="l" marL="933489" indent="-311163" lvl="2">
                <a:lnSpc>
                  <a:spcPts val="3026"/>
                </a:lnSpc>
                <a:buFont typeface="Arial"/>
                <a:buChar char="⚬"/>
              </a:pPr>
              <a:r>
                <a:rPr lang="en-US" sz="2161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Neural Network</a:t>
              </a:r>
            </a:p>
            <a:p>
              <a:pPr algn="l">
                <a:lnSpc>
                  <a:spcPts val="3026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993542"/>
              <a:ext cx="10251554" cy="25176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32"/>
                </a:lnSpc>
              </a:pPr>
              <a:r>
                <a:rPr lang="en-US" sz="2166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3. Feature Importance</a:t>
              </a:r>
            </a:p>
            <a:p>
              <a:pPr algn="l" marL="467680" indent="-233840" lvl="1">
                <a:lnSpc>
                  <a:spcPts val="3032"/>
                </a:lnSpc>
                <a:buFont typeface="Arial"/>
                <a:buChar char="•"/>
              </a:pPr>
              <a:r>
                <a:rPr lang="en-US" sz="2166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Used Random Forest and Recursive Feature Elimination (RFE).</a:t>
              </a:r>
            </a:p>
            <a:p>
              <a:pPr algn="l">
                <a:lnSpc>
                  <a:spcPts val="3032"/>
                </a:lnSpc>
              </a:pPr>
              <a:r>
                <a:rPr lang="en-US" sz="2166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4.</a:t>
              </a:r>
              <a:r>
                <a:rPr lang="en-US" sz="2166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 Hyperparameter Tuning</a:t>
              </a:r>
            </a:p>
            <a:p>
              <a:pPr algn="l" marL="467680" indent="-233840" lvl="1">
                <a:lnSpc>
                  <a:spcPts val="3032"/>
                </a:lnSpc>
                <a:buFont typeface="Arial"/>
                <a:buChar char="•"/>
              </a:pPr>
              <a:r>
                <a:rPr lang="en-US" sz="2166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Opt</a:t>
              </a:r>
              <a:r>
                <a:rPr lang="en-US" sz="2166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imized models using GridSearchCV.</a:t>
              </a:r>
            </a:p>
            <a:p>
              <a:pPr algn="l">
                <a:lnSpc>
                  <a:spcPts val="303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243613" y="2404309"/>
            <a:ext cx="6281470" cy="5995972"/>
          </a:xfrm>
          <a:custGeom>
            <a:avLst/>
            <a:gdLst/>
            <a:ahLst/>
            <a:cxnLst/>
            <a:rect r="r" b="b" t="t" l="l"/>
            <a:pathLst>
              <a:path h="5995972" w="6281470">
                <a:moveTo>
                  <a:pt x="0" y="0"/>
                </a:moveTo>
                <a:lnTo>
                  <a:pt x="6281470" y="0"/>
                </a:lnTo>
                <a:lnTo>
                  <a:pt x="6281470" y="5995972"/>
                </a:lnTo>
                <a:lnTo>
                  <a:pt x="0" y="5995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950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09076" y="619348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821302" y="602205"/>
            <a:ext cx="8469137" cy="1915506"/>
            <a:chOff x="0" y="0"/>
            <a:chExt cx="11292182" cy="255400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0888351" cy="2364429"/>
              <a:chOff x="0" y="0"/>
              <a:chExt cx="3742997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742997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742997">
                    <a:moveTo>
                      <a:pt x="3742997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742997" y="624840"/>
                    </a:lnTo>
                    <a:lnTo>
                      <a:pt x="3742997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3742997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89578" y="189578"/>
              <a:ext cx="11102604" cy="2364429"/>
              <a:chOff x="0" y="0"/>
              <a:chExt cx="3816649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81664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816649">
                    <a:moveTo>
                      <a:pt x="3816649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816649" y="624840"/>
                    </a:lnTo>
                    <a:lnTo>
                      <a:pt x="3816649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3816649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44747" y="683149"/>
              <a:ext cx="10743604" cy="998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17"/>
                </a:lnSpc>
              </a:pPr>
              <a:r>
                <a:rPr lang="en-US" sz="493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FEATURE IMPORTANCE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056884" y="3055472"/>
            <a:ext cx="5783996" cy="3876029"/>
          </a:xfrm>
          <a:custGeom>
            <a:avLst/>
            <a:gdLst/>
            <a:ahLst/>
            <a:cxnLst/>
            <a:rect r="r" b="b" t="t" l="l"/>
            <a:pathLst>
              <a:path h="3876029" w="5783996">
                <a:moveTo>
                  <a:pt x="0" y="0"/>
                </a:moveTo>
                <a:lnTo>
                  <a:pt x="5783997" y="0"/>
                </a:lnTo>
                <a:lnTo>
                  <a:pt x="5783997" y="3876029"/>
                </a:lnTo>
                <a:lnTo>
                  <a:pt x="0" y="3876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2075146" y="2891596"/>
            <a:ext cx="5065597" cy="3301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Key Results: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Most Important Features:</a:t>
            </a:r>
          </a:p>
          <a:p>
            <a:pPr algn="l" marL="675648" indent="-337824" lvl="1">
              <a:lnSpc>
                <a:spcPts val="4381"/>
              </a:lnSpc>
              <a:buAutoNum type="arabicPeriod" startAt="1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’Area’, </a:t>
            </a:r>
          </a:p>
          <a:p>
            <a:pPr algn="l" marL="675648" indent="-337824" lvl="1">
              <a:lnSpc>
                <a:spcPts val="4381"/>
              </a:lnSpc>
              <a:buAutoNum type="arabicPeriod" startAt="1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’Perimeter’ </a:t>
            </a:r>
          </a:p>
          <a:p>
            <a:pPr algn="l" marL="675648" indent="-337824" lvl="1">
              <a:lnSpc>
                <a:spcPts val="4381"/>
              </a:lnSpc>
              <a:buAutoNum type="arabicPeriod" startAt="1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’Major Axis Length</a:t>
            </a:r>
          </a:p>
          <a:p>
            <a:pPr algn="l">
              <a:lnSpc>
                <a:spcPts val="438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62681" y="65012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741947" y="-294657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21302" y="602205"/>
            <a:ext cx="8469137" cy="1915506"/>
            <a:chOff x="0" y="0"/>
            <a:chExt cx="11292182" cy="25540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888351" cy="2364429"/>
              <a:chOff x="0" y="0"/>
              <a:chExt cx="3742997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742997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742997">
                    <a:moveTo>
                      <a:pt x="3742997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742997" y="624840"/>
                    </a:lnTo>
                    <a:lnTo>
                      <a:pt x="3742997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3742997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89578" y="189578"/>
              <a:ext cx="11102604" cy="2364429"/>
              <a:chOff x="0" y="0"/>
              <a:chExt cx="3816649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81664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816649">
                    <a:moveTo>
                      <a:pt x="3816649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816649" y="624840"/>
                    </a:lnTo>
                    <a:lnTo>
                      <a:pt x="3816649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816649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4747" y="683149"/>
              <a:ext cx="10743604" cy="998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17"/>
                </a:lnSpc>
              </a:pPr>
              <a:r>
                <a:rPr lang="en-US" sz="493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FEATURE IMPORTANCE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3115364"/>
            <a:ext cx="15778514" cy="5754999"/>
            <a:chOff x="0" y="0"/>
            <a:chExt cx="21038019" cy="76733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0796101" y="24305"/>
              <a:ext cx="10241918" cy="7649027"/>
            </a:xfrm>
            <a:custGeom>
              <a:avLst/>
              <a:gdLst/>
              <a:ahLst/>
              <a:cxnLst/>
              <a:rect r="r" b="b" t="t" l="l"/>
              <a:pathLst>
                <a:path h="7649027" w="10241918">
                  <a:moveTo>
                    <a:pt x="0" y="0"/>
                  </a:moveTo>
                  <a:lnTo>
                    <a:pt x="10241918" y="0"/>
                  </a:lnTo>
                  <a:lnTo>
                    <a:pt x="10241918" y="7649027"/>
                  </a:lnTo>
                  <a:lnTo>
                    <a:pt x="0" y="76490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949659" cy="7430758"/>
            </a:xfrm>
            <a:custGeom>
              <a:avLst/>
              <a:gdLst/>
              <a:ahLst/>
              <a:cxnLst/>
              <a:rect r="r" b="b" t="t" l="l"/>
              <a:pathLst>
                <a:path h="7430758" w="9949659">
                  <a:moveTo>
                    <a:pt x="0" y="0"/>
                  </a:moveTo>
                  <a:lnTo>
                    <a:pt x="9949659" y="0"/>
                  </a:lnTo>
                  <a:lnTo>
                    <a:pt x="9949659" y="7430758"/>
                  </a:lnTo>
                  <a:lnTo>
                    <a:pt x="0" y="7430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6273577" y="-2548755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59" y="8409825"/>
                </a:moveTo>
                <a:lnTo>
                  <a:pt x="0" y="8409825"/>
                </a:lnTo>
                <a:lnTo>
                  <a:pt x="0" y="0"/>
                </a:lnTo>
                <a:lnTo>
                  <a:pt x="9287959" y="0"/>
                </a:lnTo>
                <a:lnTo>
                  <a:pt x="9287959" y="840982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2054" y="433643"/>
            <a:ext cx="8358939" cy="1639766"/>
            <a:chOff x="0" y="0"/>
            <a:chExt cx="414336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3364" cy="812800"/>
            </a:xfrm>
            <a:custGeom>
              <a:avLst/>
              <a:gdLst/>
              <a:ahLst/>
              <a:cxnLst/>
              <a:rect r="r" b="b" t="t" l="l"/>
              <a:pathLst>
                <a:path h="812800" w="4143364">
                  <a:moveTo>
                    <a:pt x="414336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43364" y="624840"/>
                  </a:lnTo>
                  <a:lnTo>
                    <a:pt x="414336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43364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09027" y="433643"/>
            <a:ext cx="8898222" cy="1639766"/>
            <a:chOff x="0" y="0"/>
            <a:chExt cx="441067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10677" cy="812800"/>
            </a:xfrm>
            <a:custGeom>
              <a:avLst/>
              <a:gdLst/>
              <a:ahLst/>
              <a:cxnLst/>
              <a:rect r="r" b="b" t="t" l="l"/>
              <a:pathLst>
                <a:path h="812800" w="4410677">
                  <a:moveTo>
                    <a:pt x="441067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410677" y="624840"/>
                  </a:lnTo>
                  <a:lnTo>
                    <a:pt x="441067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410676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4837" y="6022995"/>
            <a:ext cx="8349163" cy="3025787"/>
          </a:xfrm>
          <a:custGeom>
            <a:avLst/>
            <a:gdLst/>
            <a:ahLst/>
            <a:cxnLst/>
            <a:rect r="r" b="b" t="t" l="l"/>
            <a:pathLst>
              <a:path h="3025787" w="8349163">
                <a:moveTo>
                  <a:pt x="0" y="0"/>
                </a:moveTo>
                <a:lnTo>
                  <a:pt x="8349163" y="0"/>
                </a:lnTo>
                <a:lnTo>
                  <a:pt x="8349163" y="3025787"/>
                </a:lnTo>
                <a:lnTo>
                  <a:pt x="0" y="3025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51507" y="1915361"/>
            <a:ext cx="7907793" cy="3774042"/>
          </a:xfrm>
          <a:custGeom>
            <a:avLst/>
            <a:gdLst/>
            <a:ahLst/>
            <a:cxnLst/>
            <a:rect r="r" b="b" t="t" l="l"/>
            <a:pathLst>
              <a:path h="3774042" w="7907793">
                <a:moveTo>
                  <a:pt x="0" y="0"/>
                </a:moveTo>
                <a:lnTo>
                  <a:pt x="7907793" y="0"/>
                </a:lnTo>
                <a:lnTo>
                  <a:pt x="7907793" y="3774042"/>
                </a:lnTo>
                <a:lnTo>
                  <a:pt x="0" y="37740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000" r="-115225" b="-15123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03689" y="2006733"/>
            <a:ext cx="6688063" cy="385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Objective: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Optimize model parameters to enhance performance.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Techniques Used: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GridSearchCV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RandomizedSearchCV</a:t>
            </a: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69638" y="798215"/>
            <a:ext cx="9096303" cy="61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6"/>
              </a:lnSpc>
            </a:pPr>
            <a:r>
              <a:rPr lang="en-US" sz="411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HYPERPARAMETER TUNING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351507" y="5861070"/>
            <a:ext cx="7907793" cy="3846639"/>
          </a:xfrm>
          <a:custGeom>
            <a:avLst/>
            <a:gdLst/>
            <a:ahLst/>
            <a:cxnLst/>
            <a:rect r="r" b="b" t="t" l="l"/>
            <a:pathLst>
              <a:path h="3846639" w="7907793">
                <a:moveTo>
                  <a:pt x="0" y="0"/>
                </a:moveTo>
                <a:lnTo>
                  <a:pt x="7907793" y="0"/>
                </a:lnTo>
                <a:lnTo>
                  <a:pt x="7907793" y="3846640"/>
                </a:lnTo>
                <a:lnTo>
                  <a:pt x="0" y="38466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1388" t="-3000" r="-37976" b="-15123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920107" y="828330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179353" y="-1520766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7553" y="3067948"/>
            <a:ext cx="5303996" cy="2736315"/>
            <a:chOff x="0" y="0"/>
            <a:chExt cx="1396937" cy="7206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6937" cy="720675"/>
            </a:xfrm>
            <a:custGeom>
              <a:avLst/>
              <a:gdLst/>
              <a:ahLst/>
              <a:cxnLst/>
              <a:rect r="r" b="b" t="t" l="l"/>
              <a:pathLst>
                <a:path h="720675" w="1396937">
                  <a:moveTo>
                    <a:pt x="0" y="0"/>
                  </a:moveTo>
                  <a:lnTo>
                    <a:pt x="1396937" y="0"/>
                  </a:lnTo>
                  <a:lnTo>
                    <a:pt x="1396937" y="720675"/>
                  </a:lnTo>
                  <a:lnTo>
                    <a:pt x="0" y="720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4AA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96937" cy="7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85865" y="3323082"/>
            <a:ext cx="4827372" cy="27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</a:t>
            </a: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erformance Metrics:</a:t>
            </a: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Accuracy</a:t>
            </a: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Confusion Matrix</a:t>
            </a: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ROC-AUC Curve</a:t>
            </a:r>
          </a:p>
          <a:p>
            <a:pPr algn="just">
              <a:lnSpc>
                <a:spcPts val="438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451388" y="1811367"/>
            <a:ext cx="7589957" cy="3536419"/>
          </a:xfrm>
          <a:custGeom>
            <a:avLst/>
            <a:gdLst/>
            <a:ahLst/>
            <a:cxnLst/>
            <a:rect r="r" b="b" t="t" l="l"/>
            <a:pathLst>
              <a:path h="3536419" w="7589957">
                <a:moveTo>
                  <a:pt x="0" y="0"/>
                </a:moveTo>
                <a:lnTo>
                  <a:pt x="7589957" y="0"/>
                </a:lnTo>
                <a:lnTo>
                  <a:pt x="7589957" y="3536419"/>
                </a:lnTo>
                <a:lnTo>
                  <a:pt x="0" y="3536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63" t="0" r="-3825" b="-11645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9547259" y="5527847"/>
            <a:ext cx="5427439" cy="22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1"/>
              </a:lnSpc>
              <a:spcBef>
                <a:spcPct val="0"/>
              </a:spcBef>
            </a:pPr>
            <a:r>
              <a:rPr lang="en-US" sz="1308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Table : Model evaluation before hyperparameter tuning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346828" y="5961407"/>
            <a:ext cx="7694517" cy="3034990"/>
          </a:xfrm>
          <a:custGeom>
            <a:avLst/>
            <a:gdLst/>
            <a:ahLst/>
            <a:cxnLst/>
            <a:rect r="r" b="b" t="t" l="l"/>
            <a:pathLst>
              <a:path h="3034990" w="7694517">
                <a:moveTo>
                  <a:pt x="0" y="0"/>
                </a:moveTo>
                <a:lnTo>
                  <a:pt x="7694517" y="0"/>
                </a:lnTo>
                <a:lnTo>
                  <a:pt x="7694517" y="3034990"/>
                </a:lnTo>
                <a:lnTo>
                  <a:pt x="0" y="30349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9547259" y="9131550"/>
            <a:ext cx="5427439" cy="224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1"/>
              </a:lnSpc>
              <a:spcBef>
                <a:spcPct val="0"/>
              </a:spcBef>
            </a:pPr>
            <a:r>
              <a:rPr lang="en-US" sz="1308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Table : Model evaluation after hyperparameter tuning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61506" y="586005"/>
            <a:ext cx="7387341" cy="1773322"/>
            <a:chOff x="0" y="0"/>
            <a:chExt cx="3385979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85979" cy="812800"/>
            </a:xfrm>
            <a:custGeom>
              <a:avLst/>
              <a:gdLst/>
              <a:ahLst/>
              <a:cxnLst/>
              <a:rect r="r" b="b" t="t" l="l"/>
              <a:pathLst>
                <a:path h="812800" w="3385979">
                  <a:moveTo>
                    <a:pt x="338597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85979" y="624840"/>
                  </a:lnTo>
                  <a:lnTo>
                    <a:pt x="338597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385979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03690" y="728189"/>
            <a:ext cx="7435942" cy="1773322"/>
            <a:chOff x="0" y="0"/>
            <a:chExt cx="3408255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08255" cy="812800"/>
            </a:xfrm>
            <a:custGeom>
              <a:avLst/>
              <a:gdLst/>
              <a:ahLst/>
              <a:cxnLst/>
              <a:rect r="r" b="b" t="t" l="l"/>
              <a:pathLst>
                <a:path h="812800" w="3408255">
                  <a:moveTo>
                    <a:pt x="340825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408255" y="624840"/>
                  </a:lnTo>
                  <a:lnTo>
                    <a:pt x="340825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408255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61506" y="1062753"/>
            <a:ext cx="7631567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EVALUATION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44275" y="6350408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146952" y="-1342756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515523"/>
            <a:ext cx="6897717" cy="1915506"/>
            <a:chOff x="0" y="0"/>
            <a:chExt cx="9196956" cy="2554008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791375" cy="2364429"/>
              <a:chOff x="0" y="0"/>
              <a:chExt cx="3022137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022137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022137">
                    <a:moveTo>
                      <a:pt x="3022137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022137" y="624840"/>
                    </a:lnTo>
                    <a:lnTo>
                      <a:pt x="3022137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3022137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189578" y="189578"/>
              <a:ext cx="9007378" cy="2364429"/>
              <a:chOff x="0" y="0"/>
              <a:chExt cx="3096391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96391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096391">
                    <a:moveTo>
                      <a:pt x="3096391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096391" y="624840"/>
                    </a:lnTo>
                    <a:lnTo>
                      <a:pt x="3096391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096391" cy="66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40923" y="683139"/>
              <a:ext cx="8036997" cy="998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17"/>
                </a:lnSpc>
              </a:pPr>
              <a:r>
                <a:rPr lang="en-US" sz="493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VISUALIZATIONS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16362" y="3709342"/>
            <a:ext cx="6954793" cy="5134274"/>
          </a:xfrm>
          <a:custGeom>
            <a:avLst/>
            <a:gdLst/>
            <a:ahLst/>
            <a:cxnLst/>
            <a:rect r="r" b="b" t="t" l="l"/>
            <a:pathLst>
              <a:path h="5134274" w="6954793">
                <a:moveTo>
                  <a:pt x="0" y="0"/>
                </a:moveTo>
                <a:lnTo>
                  <a:pt x="6954793" y="0"/>
                </a:lnTo>
                <a:lnTo>
                  <a:pt x="6954793" y="5134273"/>
                </a:lnTo>
                <a:lnTo>
                  <a:pt x="0" y="5134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79997" y="3827177"/>
            <a:ext cx="8079303" cy="5431123"/>
          </a:xfrm>
          <a:custGeom>
            <a:avLst/>
            <a:gdLst/>
            <a:ahLst/>
            <a:cxnLst/>
            <a:rect r="r" b="b" t="t" l="l"/>
            <a:pathLst>
              <a:path h="5431123" w="8079303">
                <a:moveTo>
                  <a:pt x="0" y="0"/>
                </a:moveTo>
                <a:lnTo>
                  <a:pt x="8079303" y="0"/>
                </a:lnTo>
                <a:lnTo>
                  <a:pt x="8079303" y="5431123"/>
                </a:lnTo>
                <a:lnTo>
                  <a:pt x="0" y="54311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07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16362" y="2798499"/>
            <a:ext cx="9964589" cy="48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3"/>
              </a:lnSpc>
              <a:spcBef>
                <a:spcPct val="0"/>
              </a:spcBef>
            </a:pPr>
            <a:r>
              <a:rPr lang="en-US" b="true" sz="2823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For SVM (best performing model for our case)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DAGYrji1bC0</dc:identifier>
  <dcterms:modified xsi:type="dcterms:W3CDTF">2011-08-01T06:04:30Z</dcterms:modified>
  <cp:revision>1</cp:revision>
  <dc:title>Machine Learning Project</dc:title>
</cp:coreProperties>
</file>