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64" r:id="rId1"/>
  </p:sldMasterIdLst>
  <p:notesMasterIdLst>
    <p:notesMasterId r:id="rId9"/>
  </p:notesMasterIdLst>
  <p:sldIdLst>
    <p:sldId id="256" r:id="rId2"/>
    <p:sldId id="257" r:id="rId3"/>
    <p:sldId id="258" r:id="rId4"/>
    <p:sldId id="321" r:id="rId5"/>
    <p:sldId id="305" r:id="rId6"/>
    <p:sldId id="307" r:id="rId7"/>
    <p:sldId id="320" r:id="rId8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4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6" d="100"/>
          <a:sy n="56" d="100"/>
        </p:scale>
        <p:origin x="-1080" y="-36"/>
      </p:cViewPr>
      <p:guideLst>
        <p:guide orient="horz" pos="3120"/>
        <p:guide pos="4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30D35-A9DF-4C30-B02F-9055CAD8FF4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9670-54B0-49F1-8AC7-04A193282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2125" y="3447519"/>
            <a:ext cx="10023751" cy="2377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505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795" y="6287008"/>
            <a:ext cx="7368413" cy="1790958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4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60380" indent="0" algn="ctr">
              <a:buNone/>
              <a:defRPr sz="2744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IIBA Upgrad BFSI Capstone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4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IIBA Upgrad BFSI Capstone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8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205" y="1353820"/>
            <a:ext cx="1522395" cy="7198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9844" y="1353820"/>
            <a:ext cx="6812251" cy="71983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IIBA Upgrad BFSI Capstone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0104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4244"/>
            <a:ext cx="11525250" cy="1006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714500"/>
            <a:ext cx="11525250" cy="66294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IIBA Upgrad BFSI Capstone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6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8168" y="3447519"/>
            <a:ext cx="10024872" cy="2377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505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795" y="6286894"/>
            <a:ext cx="7368413" cy="1827341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44">
                <a:solidFill>
                  <a:schemeClr val="tx1"/>
                </a:solidFill>
              </a:defRPr>
            </a:lvl1pPr>
            <a:lvl2pPr marL="660380" indent="0">
              <a:buNone/>
              <a:defRPr sz="2744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IIBA Upgrad BFSI Capstone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6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2123" y="3810508"/>
            <a:ext cx="4749367" cy="44806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509" y="3810508"/>
            <a:ext cx="4752968" cy="44806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IIBA Upgrad BFSI Capstone project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7416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123" y="3341627"/>
            <a:ext cx="4749368" cy="101701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44" b="0" cap="all" spc="14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60380" indent="0">
              <a:buNone/>
              <a:defRPr sz="2744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2123" y="4540250"/>
            <a:ext cx="4749368" cy="3750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6509" y="4540250"/>
            <a:ext cx="4752968" cy="375089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66509" y="3341627"/>
            <a:ext cx="4752968" cy="101701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44" b="0" cap="all" spc="14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60380" indent="0">
              <a:buNone/>
              <a:defRPr sz="2744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IIBA Upgrad BFSI Capstone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494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IIBA Upgrad BFSI Capstone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IIBA Upgrad BFSI Capstone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6596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604000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25460" y="3241087"/>
            <a:ext cx="4753080" cy="164882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3033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420" y="1162304"/>
            <a:ext cx="5217160" cy="7581392"/>
          </a:xfrm>
        </p:spPr>
        <p:txBody>
          <a:bodyPr>
            <a:normAutofit/>
          </a:bodyPr>
          <a:lstStyle>
            <a:lvl1pPr>
              <a:defRPr sz="2744">
                <a:solidFill>
                  <a:schemeClr val="tx1"/>
                </a:solidFill>
              </a:defRPr>
            </a:lvl1pPr>
            <a:lvl2pPr>
              <a:defRPr sz="2311">
                <a:solidFill>
                  <a:schemeClr val="tx1"/>
                </a:solidFill>
              </a:defRPr>
            </a:lvl2pPr>
            <a:lvl3pPr>
              <a:defRPr sz="2311">
                <a:solidFill>
                  <a:schemeClr val="tx1"/>
                </a:solidFill>
              </a:defRPr>
            </a:lvl3pPr>
            <a:lvl4pPr>
              <a:defRPr sz="2311">
                <a:solidFill>
                  <a:schemeClr val="tx1"/>
                </a:solidFill>
              </a:defRPr>
            </a:lvl4pPr>
            <a:lvl5pPr>
              <a:defRPr sz="2311">
                <a:solidFill>
                  <a:schemeClr val="tx1"/>
                </a:solidFill>
              </a:defRPr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6505" y="5127659"/>
            <a:ext cx="4110990" cy="316916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67">
                <a:solidFill>
                  <a:srgbClr val="FFFFFF"/>
                </a:solidFill>
              </a:defRPr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25460" y="9007856"/>
            <a:ext cx="5498130" cy="46228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IIBA Upgrad BFSI Capstone project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0521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6603999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24560" y="3241085"/>
            <a:ext cx="4754880" cy="1651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3033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4001" y="-60915"/>
            <a:ext cx="6610605" cy="9906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622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6505" y="5127661"/>
            <a:ext cx="4110990" cy="316916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67">
                <a:solidFill>
                  <a:srgbClr val="FFFFFF"/>
                </a:solidFill>
              </a:defRPr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FE61780-2E25-4081-A2D9-4C0805256F6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24560" y="9007856"/>
            <a:ext cx="5494528" cy="46228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IIBA Upgrad BFSI Capstone project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651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319844" y="1393444"/>
            <a:ext cx="8576757" cy="17170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9844" y="3810510"/>
            <a:ext cx="8576757" cy="448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36251" y="9011623"/>
            <a:ext cx="2983226" cy="467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4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FE61780-2E25-4081-A2D9-4C0805256F6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2123" y="9007856"/>
            <a:ext cx="6581848" cy="46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4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IIBA Upgrad BFSI Capstone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02384" y="8981440"/>
            <a:ext cx="528320" cy="52832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89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0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dt="0"/>
  <p:txStyles>
    <p:titleStyle>
      <a:lvl1pPr algn="ctr" defTabSz="1320759" rtl="0" eaLnBrk="1" latinLnBrk="0" hangingPunct="1">
        <a:lnSpc>
          <a:spcPct val="90000"/>
        </a:lnSpc>
        <a:spcBef>
          <a:spcPct val="0"/>
        </a:spcBef>
        <a:buNone/>
        <a:defRPr sz="3755" kern="1200" cap="all" spc="28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100000"/>
        </a:lnSpc>
        <a:spcBef>
          <a:spcPts val="1444"/>
        </a:spcBef>
        <a:buClr>
          <a:schemeClr val="accent2"/>
        </a:buClr>
        <a:buFont typeface="Arial" panose="020B0604020202020204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60380" indent="-330190" algn="l" defTabSz="1320759" rtl="0" eaLnBrk="1" latinLnBrk="0" hangingPunct="1">
        <a:lnSpc>
          <a:spcPct val="100000"/>
        </a:lnSpc>
        <a:spcBef>
          <a:spcPts val="1444"/>
        </a:spcBef>
        <a:buClr>
          <a:schemeClr val="accent2"/>
        </a:buClr>
        <a:buFont typeface="Arial" panose="020B0604020202020204" pitchFamily="34" charset="0"/>
        <a:buChar char="•"/>
        <a:defRPr sz="23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90570" indent="-330190" algn="l" defTabSz="1320759" rtl="0" eaLnBrk="1" latinLnBrk="0" hangingPunct="1">
        <a:lnSpc>
          <a:spcPct val="100000"/>
        </a:lnSpc>
        <a:spcBef>
          <a:spcPts val="1444"/>
        </a:spcBef>
        <a:buClr>
          <a:schemeClr val="accent2"/>
        </a:buClr>
        <a:buFont typeface="Arial" panose="020B0604020202020204" pitchFamily="34" charset="0"/>
        <a:buChar char="•"/>
        <a:defRPr sz="23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20759" indent="-330190" algn="l" defTabSz="1320759" rtl="0" eaLnBrk="1" latinLnBrk="0" hangingPunct="1">
        <a:lnSpc>
          <a:spcPct val="100000"/>
        </a:lnSpc>
        <a:spcBef>
          <a:spcPts val="1444"/>
        </a:spcBef>
        <a:buClr>
          <a:schemeClr val="accent2"/>
        </a:buClr>
        <a:buFont typeface="Arial" panose="020B0604020202020204" pitchFamily="34" charset="0"/>
        <a:buChar char="•"/>
        <a:defRPr sz="23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50949" indent="-330190" algn="l" defTabSz="1320759" rtl="0" eaLnBrk="1" latinLnBrk="0" hangingPunct="1">
        <a:lnSpc>
          <a:spcPct val="100000"/>
        </a:lnSpc>
        <a:spcBef>
          <a:spcPts val="1444"/>
        </a:spcBef>
        <a:buClr>
          <a:schemeClr val="accent2"/>
        </a:buClr>
        <a:buFont typeface="Arial" panose="020B0604020202020204" pitchFamily="34" charset="0"/>
        <a:buChar char="•"/>
        <a:defRPr sz="23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98592" indent="-330190" algn="l" defTabSz="1320759" rtl="0" eaLnBrk="1" latinLnBrk="0" hangingPunct="1">
        <a:lnSpc>
          <a:spcPct val="100000"/>
        </a:lnSpc>
        <a:spcBef>
          <a:spcPts val="1444"/>
        </a:spcBef>
        <a:buClr>
          <a:schemeClr val="accent2"/>
        </a:buClr>
        <a:buFont typeface="Arial" panose="020B0604020202020204" pitchFamily="34" charset="0"/>
        <a:buChar char="•"/>
        <a:defRPr sz="2311" kern="1200">
          <a:solidFill>
            <a:schemeClr val="tx1"/>
          </a:solidFill>
          <a:latin typeface="+mn-lt"/>
          <a:ea typeface="+mn-ea"/>
          <a:cs typeface="+mn-cs"/>
        </a:defRPr>
      </a:lvl6pPr>
      <a:lvl7pPr marL="2146234" indent="-330190" algn="l" defTabSz="1320759" rtl="0" eaLnBrk="1" latinLnBrk="0" hangingPunct="1">
        <a:lnSpc>
          <a:spcPct val="100000"/>
        </a:lnSpc>
        <a:spcBef>
          <a:spcPts val="1444"/>
        </a:spcBef>
        <a:buClr>
          <a:schemeClr val="accent2"/>
        </a:buClr>
        <a:buFont typeface="Arial" panose="020B0604020202020204" pitchFamily="34" charset="0"/>
        <a:buChar char="•"/>
        <a:defRPr sz="2311" kern="1200">
          <a:solidFill>
            <a:schemeClr val="tx1"/>
          </a:solidFill>
          <a:latin typeface="+mn-lt"/>
          <a:ea typeface="+mn-ea"/>
          <a:cs typeface="+mn-cs"/>
        </a:defRPr>
      </a:lvl7pPr>
      <a:lvl8pPr marL="2393876" indent="-330190" algn="l" defTabSz="1320759" rtl="0" eaLnBrk="1" latinLnBrk="0" hangingPunct="1">
        <a:lnSpc>
          <a:spcPct val="100000"/>
        </a:lnSpc>
        <a:spcBef>
          <a:spcPts val="1444"/>
        </a:spcBef>
        <a:buClr>
          <a:schemeClr val="accent2"/>
        </a:buClr>
        <a:buFont typeface="Arial" panose="020B0604020202020204" pitchFamily="34" charset="0"/>
        <a:buChar char="•"/>
        <a:defRPr sz="231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41519" indent="-330190" algn="l" defTabSz="1320759" rtl="0" eaLnBrk="1" latinLnBrk="0" hangingPunct="1">
        <a:lnSpc>
          <a:spcPct val="100000"/>
        </a:lnSpc>
        <a:spcBef>
          <a:spcPts val="1444"/>
        </a:spcBef>
        <a:buClr>
          <a:schemeClr val="accent2"/>
        </a:buClr>
        <a:buFont typeface="Arial" panose="020B0604020202020204" pitchFamily="34" charset="0"/>
        <a:buChar char="•"/>
        <a:defRPr sz="231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2CE173-DDB7-48E3-BE31-E7323F402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ZS Data science challenge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Ronaldo goal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8874FB-078D-4D00-A49C-FB85CE10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5799" y="6210808"/>
            <a:ext cx="4204905" cy="2037842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Vaibhav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Palkar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41B7FC-D4C9-4F2D-B28D-9D55D217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7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472FE5-2D2B-45D3-BE4F-7981F4D6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69C58D-6272-4E81-91DC-990FB60A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Ronaldo Goal Data– He scored goal or not</a:t>
            </a:r>
            <a:endParaRPr lang="en-US" dirty="0"/>
          </a:p>
          <a:p>
            <a:pPr lvl="1"/>
            <a:r>
              <a:rPr lang="en-US" dirty="0" err="1" smtClean="0"/>
              <a:t>match_event_id</a:t>
            </a:r>
            <a:r>
              <a:rPr lang="en-US" dirty="0"/>
              <a:t>,</a:t>
            </a:r>
            <a:r>
              <a:rPr lang="en-US" dirty="0" smtClean="0"/>
              <a:t>  </a:t>
            </a:r>
            <a:r>
              <a:rPr lang="en-US" dirty="0" err="1" smtClean="0"/>
              <a:t>location_x</a:t>
            </a:r>
            <a:r>
              <a:rPr lang="en-US" dirty="0" smtClean="0"/>
              <a:t>, </a:t>
            </a:r>
            <a:r>
              <a:rPr lang="en-US" dirty="0" err="1" smtClean="0"/>
              <a:t>location_y</a:t>
            </a:r>
            <a:r>
              <a:rPr lang="en-US" dirty="0" smtClean="0"/>
              <a:t> , </a:t>
            </a:r>
            <a:r>
              <a:rPr lang="en-US" dirty="0" err="1" smtClean="0"/>
              <a:t>remaining_min</a:t>
            </a:r>
            <a:r>
              <a:rPr lang="en-US" dirty="0"/>
              <a:t>,</a:t>
            </a:r>
            <a:r>
              <a:rPr lang="en-US" dirty="0" smtClean="0"/>
              <a:t>     </a:t>
            </a:r>
            <a:r>
              <a:rPr lang="en-US" dirty="0" err="1" smtClean="0"/>
              <a:t>power_of_shot</a:t>
            </a:r>
            <a:r>
              <a:rPr lang="en-US" dirty="0"/>
              <a:t>,</a:t>
            </a:r>
            <a:r>
              <a:rPr lang="en-US" dirty="0" smtClean="0"/>
              <a:t>  </a:t>
            </a:r>
            <a:r>
              <a:rPr lang="en-US" dirty="0" err="1" smtClean="0"/>
              <a:t>knockout_match</a:t>
            </a:r>
            <a:r>
              <a:rPr lang="en-US" dirty="0" smtClean="0"/>
              <a:t>, </a:t>
            </a:r>
            <a:r>
              <a:rPr lang="en-US" dirty="0" err="1" smtClean="0"/>
              <a:t>game_season</a:t>
            </a:r>
            <a:r>
              <a:rPr lang="en-US" dirty="0" smtClean="0"/>
              <a:t>, </a:t>
            </a:r>
            <a:r>
              <a:rPr lang="en-US" dirty="0" err="1" smtClean="0"/>
              <a:t>remaining_sec</a:t>
            </a:r>
            <a:r>
              <a:rPr lang="en-US" dirty="0" smtClean="0"/>
              <a:t>,         </a:t>
            </a:r>
            <a:r>
              <a:rPr lang="en-US" dirty="0" err="1" smtClean="0"/>
              <a:t>distance_of_shot</a:t>
            </a:r>
            <a:r>
              <a:rPr lang="en-US" dirty="0" smtClean="0"/>
              <a:t>, </a:t>
            </a:r>
            <a:r>
              <a:rPr lang="en-US" dirty="0" err="1" smtClean="0"/>
              <a:t>area_of_shot</a:t>
            </a:r>
            <a:r>
              <a:rPr lang="en-US" dirty="0" smtClean="0"/>
              <a:t> ,  </a:t>
            </a:r>
            <a:r>
              <a:rPr lang="en-US" dirty="0" err="1" smtClean="0"/>
              <a:t>shot_basics</a:t>
            </a:r>
            <a:r>
              <a:rPr lang="en-US" dirty="0" smtClean="0"/>
              <a:t>, </a:t>
            </a:r>
            <a:r>
              <a:rPr lang="en-US" dirty="0" err="1" smtClean="0"/>
              <a:t>range_of_shot</a:t>
            </a:r>
            <a:r>
              <a:rPr lang="en-US" dirty="0" smtClean="0"/>
              <a:t> ,      </a:t>
            </a:r>
            <a:r>
              <a:rPr lang="en-US" dirty="0" err="1" smtClean="0"/>
              <a:t>team_name</a:t>
            </a:r>
            <a:r>
              <a:rPr lang="en-US" dirty="0"/>
              <a:t>,</a:t>
            </a:r>
            <a:r>
              <a:rPr lang="en-US" dirty="0" smtClean="0"/>
              <a:t>  </a:t>
            </a:r>
            <a:r>
              <a:rPr lang="en-US" dirty="0" err="1" smtClean="0"/>
              <a:t>date_of_game</a:t>
            </a:r>
            <a:r>
              <a:rPr lang="en-US" dirty="0" smtClean="0"/>
              <a:t>, </a:t>
            </a:r>
            <a:r>
              <a:rPr lang="en-US" dirty="0" err="1" smtClean="0"/>
              <a:t>home.away</a:t>
            </a:r>
            <a:r>
              <a:rPr lang="en-US" dirty="0" smtClean="0"/>
              <a:t>,  </a:t>
            </a:r>
            <a:r>
              <a:rPr lang="en-US" dirty="0" err="1" smtClean="0"/>
              <a:t>shot_id_number</a:t>
            </a:r>
            <a:r>
              <a:rPr lang="en-US" dirty="0" smtClean="0"/>
              <a:t>,  </a:t>
            </a:r>
            <a:r>
              <a:rPr lang="en-US" dirty="0" err="1" smtClean="0"/>
              <a:t>lat.lng</a:t>
            </a:r>
            <a:r>
              <a:rPr lang="en-US" dirty="0"/>
              <a:t>,</a:t>
            </a:r>
            <a:r>
              <a:rPr lang="en-US" dirty="0" smtClean="0"/>
              <a:t>              </a:t>
            </a:r>
            <a:r>
              <a:rPr lang="en-US" dirty="0" err="1" smtClean="0"/>
              <a:t>type_of_shot</a:t>
            </a:r>
            <a:r>
              <a:rPr lang="en-US" dirty="0"/>
              <a:t>,</a:t>
            </a:r>
            <a:r>
              <a:rPr lang="en-US" dirty="0" smtClean="0"/>
              <a:t>  </a:t>
            </a:r>
            <a:r>
              <a:rPr lang="en-US" dirty="0" err="1" smtClean="0"/>
              <a:t>type_of_combined_shot</a:t>
            </a:r>
            <a:r>
              <a:rPr lang="en-US" dirty="0" smtClean="0"/>
              <a:t>, </a:t>
            </a:r>
            <a:r>
              <a:rPr lang="en-US" dirty="0" err="1" smtClean="0"/>
              <a:t>match_id</a:t>
            </a:r>
            <a:r>
              <a:rPr lang="en-US" dirty="0" smtClean="0"/>
              <a:t>, </a:t>
            </a:r>
            <a:r>
              <a:rPr lang="en-US" dirty="0" err="1" smtClean="0"/>
              <a:t>team_id</a:t>
            </a:r>
            <a:r>
              <a:rPr lang="en-US" dirty="0" smtClean="0"/>
              <a:t>,               </a:t>
            </a:r>
            <a:r>
              <a:rPr lang="en-US" dirty="0" err="1" smtClean="0"/>
              <a:t>remaining_min</a:t>
            </a:r>
            <a:r>
              <a:rPr lang="en-US" dirty="0" smtClean="0"/>
              <a:t>, </a:t>
            </a:r>
            <a:r>
              <a:rPr lang="en-US" dirty="0" err="1" smtClean="0"/>
              <a:t>power_of_shot</a:t>
            </a:r>
            <a:r>
              <a:rPr lang="en-US" dirty="0" smtClean="0"/>
              <a:t>, </a:t>
            </a:r>
            <a:r>
              <a:rPr lang="en-US" dirty="0" err="1" smtClean="0"/>
              <a:t>nockout_match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remaining_sec</a:t>
            </a:r>
            <a:r>
              <a:rPr lang="en-US" dirty="0"/>
              <a:t>,</a:t>
            </a:r>
            <a:r>
              <a:rPr lang="en-US" dirty="0" smtClean="0"/>
              <a:t>      </a:t>
            </a:r>
            <a:r>
              <a:rPr lang="en-US" dirty="0" err="1" smtClean="0"/>
              <a:t>distance_of_shot</a:t>
            </a:r>
            <a:r>
              <a:rPr lang="en-US" dirty="0" smtClean="0"/>
              <a:t>,  </a:t>
            </a:r>
            <a:r>
              <a:rPr lang="en-US" dirty="0" err="1" smtClean="0"/>
              <a:t>is_goal</a:t>
            </a:r>
            <a:endParaRPr lang="en-US" dirty="0" smtClean="0"/>
          </a:p>
          <a:p>
            <a:pPr lvl="1"/>
            <a:r>
              <a:rPr lang="en-US" dirty="0" smtClean="0"/>
              <a:t>Total </a:t>
            </a:r>
            <a:r>
              <a:rPr lang="en-US" dirty="0"/>
              <a:t>number of input </a:t>
            </a:r>
            <a:r>
              <a:rPr lang="en-US" dirty="0" smtClean="0"/>
              <a:t>records, </a:t>
            </a:r>
            <a:r>
              <a:rPr lang="en-US" dirty="0" err="1"/>
              <a:t>dimesnions</a:t>
            </a:r>
            <a:r>
              <a:rPr lang="en-US" dirty="0"/>
              <a:t> 30697    28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FC1F8C-34CC-401C-9CB3-A8C08AFB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7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4AB25-1C54-4B71-BBA7-D2688843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35F5FD-F11B-4A83-9882-2E18944C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4500"/>
            <a:ext cx="11660717" cy="7010400"/>
          </a:xfrm>
        </p:spPr>
        <p:txBody>
          <a:bodyPr>
            <a:normAutofit/>
          </a:bodyPr>
          <a:lstStyle/>
          <a:p>
            <a:r>
              <a:rPr lang="en-US" dirty="0"/>
              <a:t>Dependent variable : </a:t>
            </a:r>
            <a:r>
              <a:rPr lang="en-US" dirty="0" err="1" smtClean="0"/>
              <a:t>is_goal</a:t>
            </a:r>
            <a:endParaRPr lang="en-US" dirty="0"/>
          </a:p>
          <a:p>
            <a:pPr lvl="1"/>
            <a:r>
              <a:rPr lang="en-US" dirty="0"/>
              <a:t>0 : </a:t>
            </a:r>
            <a:r>
              <a:rPr lang="en-US" dirty="0" smtClean="0"/>
              <a:t>No goal</a:t>
            </a:r>
            <a:endParaRPr lang="en-US" dirty="0"/>
          </a:p>
          <a:p>
            <a:pPr lvl="1"/>
            <a:r>
              <a:rPr lang="en-US" dirty="0"/>
              <a:t>1 : </a:t>
            </a:r>
            <a:r>
              <a:rPr lang="en-US" dirty="0" smtClean="0"/>
              <a:t>Goal</a:t>
            </a:r>
            <a:endParaRPr lang="en-US" dirty="0"/>
          </a:p>
          <a:p>
            <a:pPr lvl="1"/>
            <a:r>
              <a:rPr lang="en-US" b="1" u="sng" dirty="0"/>
              <a:t>Blank</a:t>
            </a:r>
            <a:r>
              <a:rPr lang="en-US" dirty="0"/>
              <a:t> : </a:t>
            </a:r>
            <a:r>
              <a:rPr lang="en-US" dirty="0" smtClean="0"/>
              <a:t>goal prediction to be done</a:t>
            </a:r>
            <a:endParaRPr lang="en-US" dirty="0"/>
          </a:p>
          <a:p>
            <a:pPr lvl="2"/>
            <a:r>
              <a:rPr lang="en-US" dirty="0" smtClean="0"/>
              <a:t>Separated as </a:t>
            </a:r>
            <a:r>
              <a:rPr lang="en-US" dirty="0"/>
              <a:t>these </a:t>
            </a:r>
            <a:r>
              <a:rPr lang="en-US" dirty="0" smtClean="0"/>
              <a:t>value were missing</a:t>
            </a:r>
            <a:endParaRPr lang="en-US" dirty="0"/>
          </a:p>
          <a:p>
            <a:pPr lvl="2"/>
            <a:r>
              <a:rPr lang="en-US" dirty="0"/>
              <a:t>Model would be run on these records to validate the rejection </a:t>
            </a:r>
          </a:p>
          <a:p>
            <a:r>
              <a:rPr lang="en-US" dirty="0" err="1" smtClean="0"/>
              <a:t>Goal_score_percentage</a:t>
            </a:r>
            <a:r>
              <a:rPr lang="en-US" dirty="0" smtClean="0"/>
              <a:t>  44.53 %</a:t>
            </a:r>
          </a:p>
          <a:p>
            <a:r>
              <a:rPr lang="en-US" dirty="0"/>
              <a:t>Na and blank values were there for variables</a:t>
            </a:r>
          </a:p>
          <a:p>
            <a:r>
              <a:rPr lang="en-US" dirty="0"/>
              <a:t>All these missing records to be imputed with appropriate median, mode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653089-0F8B-4634-8717-85AE5A88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all variables missing values imputed</a:t>
            </a:r>
          </a:p>
          <a:p>
            <a:r>
              <a:rPr lang="en-IN" dirty="0" smtClean="0"/>
              <a:t>Created dummy variables</a:t>
            </a:r>
          </a:p>
          <a:p>
            <a:r>
              <a:rPr lang="en-IN" dirty="0" smtClean="0"/>
              <a:t>Created train, test and validation data set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6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Model preparation – Logistic </a:t>
            </a:r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 </a:t>
            </a:r>
            <a:r>
              <a:rPr lang="en-IN" dirty="0" smtClean="0"/>
              <a:t>model </a:t>
            </a:r>
            <a:r>
              <a:rPr lang="en-IN" dirty="0"/>
              <a:t>using all variables on training </a:t>
            </a:r>
            <a:r>
              <a:rPr lang="en-IN" dirty="0" smtClean="0"/>
              <a:t>dataset</a:t>
            </a:r>
            <a:endParaRPr lang="en-IN" dirty="0"/>
          </a:p>
          <a:p>
            <a:r>
              <a:rPr lang="en-IN" dirty="0"/>
              <a:t>Removed insignificant variable using </a:t>
            </a:r>
            <a:r>
              <a:rPr lang="en-IN" dirty="0" err="1"/>
              <a:t>stepAIC</a:t>
            </a:r>
            <a:r>
              <a:rPr lang="en-IN" dirty="0"/>
              <a:t> method</a:t>
            </a:r>
          </a:p>
          <a:p>
            <a:r>
              <a:rPr lang="en-IN" dirty="0"/>
              <a:t>Improved model iteratively</a:t>
            </a:r>
          </a:p>
          <a:p>
            <a:pPr lvl="1"/>
            <a:r>
              <a:rPr lang="en-IN" dirty="0"/>
              <a:t>Removing multi-</a:t>
            </a:r>
            <a:r>
              <a:rPr lang="en-IN" dirty="0" err="1"/>
              <a:t>collinearity</a:t>
            </a:r>
            <a:r>
              <a:rPr lang="en-IN" dirty="0"/>
              <a:t> using VIF values</a:t>
            </a:r>
          </a:p>
          <a:p>
            <a:pPr lvl="1"/>
            <a:r>
              <a:rPr lang="en-IN" dirty="0"/>
              <a:t>Choosing most significant variable using p-value</a:t>
            </a:r>
          </a:p>
          <a:p>
            <a:r>
              <a:rPr lang="en-IN" dirty="0"/>
              <a:t>Selected final model with all significant </a:t>
            </a:r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Model evaluation – Logistic </a:t>
            </a:r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Created prediction based on final model on test data set</a:t>
            </a:r>
          </a:p>
          <a:p>
            <a:r>
              <a:rPr lang="en-IN" dirty="0"/>
              <a:t>Checked Accuracy, Sensitivity and Specificity using different values of cut off</a:t>
            </a:r>
          </a:p>
          <a:p>
            <a:r>
              <a:rPr lang="en-IN" dirty="0"/>
              <a:t>Selected final cut off and got  Accuracy, Sensitivity and Specificity for each models as per shown below,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46" y="4951942"/>
            <a:ext cx="5301156" cy="167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176" y="5172075"/>
            <a:ext cx="5716763" cy="34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58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AB6366-E835-4932-B8D8-9A7CFD6E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DB675-B2EF-47EF-A615-E0F95BF4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4500"/>
            <a:ext cx="11525250" cy="7486650"/>
          </a:xfrm>
        </p:spPr>
        <p:txBody>
          <a:bodyPr>
            <a:normAutofit/>
          </a:bodyPr>
          <a:lstStyle/>
          <a:p>
            <a:r>
              <a:rPr lang="en-US" dirty="0" smtClean="0"/>
              <a:t>Predicted final model on missing data to get the goal prediction for missing goal data</a:t>
            </a:r>
          </a:p>
          <a:p>
            <a:r>
              <a:rPr lang="en-US" dirty="0" smtClean="0"/>
              <a:t>For predictive value above 0.4186, goal will be score and below goal not scored</a:t>
            </a:r>
          </a:p>
          <a:p>
            <a:r>
              <a:rPr lang="en-US" dirty="0" smtClean="0"/>
              <a:t>Extracted data for final submission in the form of: </a:t>
            </a:r>
            <a:r>
              <a:rPr lang="en-US" dirty="0" err="1" smtClean="0"/>
              <a:t>shot_id_number</a:t>
            </a:r>
            <a:r>
              <a:rPr lang="en-US" dirty="0" smtClean="0"/>
              <a:t> and its goal prediction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C34F83-4AC4-4112-87F1-E2A6FEC8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025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4963</TotalTime>
  <Words>301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Parcel</vt:lpstr>
      <vt:lpstr>ZS Data science challenge Ronaldo goal prediction</vt:lpstr>
      <vt:lpstr>Data understanding</vt:lpstr>
      <vt:lpstr>Data understanding</vt:lpstr>
      <vt:lpstr>Data preparation</vt:lpstr>
      <vt:lpstr>Model preparation – Logistic Regression</vt:lpstr>
      <vt:lpstr>Model evaluation – Logistic Regression</vt:lpstr>
      <vt:lpstr>ASSESSMENT OF THE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BFSI    Delivery 1</dc:title>
  <dc:creator>Pradnya Paithankar</dc:creator>
  <cp:lastModifiedBy>HP</cp:lastModifiedBy>
  <cp:revision>127</cp:revision>
  <dcterms:created xsi:type="dcterms:W3CDTF">2019-02-14T07:19:08Z</dcterms:created>
  <dcterms:modified xsi:type="dcterms:W3CDTF">2019-07-23T17:55:21Z</dcterms:modified>
</cp:coreProperties>
</file>