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4" r:id="rId1"/>
  </p:sldMasterIdLst>
  <p:notesMasterIdLst>
    <p:notesMasterId r:id="rId20"/>
  </p:notesMasterIdLst>
  <p:sldIdLst>
    <p:sldId id="256" r:id="rId2"/>
    <p:sldId id="269" r:id="rId3"/>
    <p:sldId id="257" r:id="rId4"/>
    <p:sldId id="258" r:id="rId5"/>
    <p:sldId id="259" r:id="rId6"/>
    <p:sldId id="321" r:id="rId7"/>
    <p:sldId id="272" r:id="rId8"/>
    <p:sldId id="323" r:id="rId9"/>
    <p:sldId id="324" r:id="rId10"/>
    <p:sldId id="327" r:id="rId11"/>
    <p:sldId id="338" r:id="rId12"/>
    <p:sldId id="328" r:id="rId13"/>
    <p:sldId id="337" r:id="rId14"/>
    <p:sldId id="341" r:id="rId15"/>
    <p:sldId id="342" r:id="rId16"/>
    <p:sldId id="343" r:id="rId17"/>
    <p:sldId id="262" r:id="rId18"/>
    <p:sldId id="344" r:id="rId19"/>
  </p:sldIdLst>
  <p:sldSz cx="13208000"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4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344" y="-126"/>
      </p:cViewPr>
      <p:guideLst>
        <p:guide orient="horz" pos="3120"/>
        <p:guide pos="4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30D35-A9DF-4C30-B02F-9055CAD8FF43}" type="datetimeFigureOut">
              <a:rPr lang="en-US" smtClean="0"/>
              <a:t>11/23/2019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C9670-54B0-49F1-8AC7-04A193282334}" type="slidenum">
              <a:rPr lang="en-US" smtClean="0"/>
              <a:t>‹#›</a:t>
            </a:fld>
            <a:endParaRPr lang="en-US"/>
          </a:p>
        </p:txBody>
      </p:sp>
    </p:spTree>
    <p:extLst>
      <p:ext uri="{BB962C8B-B14F-4D97-AF65-F5344CB8AC3E}">
        <p14:creationId xmlns:p14="http://schemas.microsoft.com/office/powerpoint/2010/main" val="3800964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592125" y="3447519"/>
            <a:ext cx="10023751" cy="2377440"/>
          </a:xfrm>
          <a:solidFill>
            <a:srgbClr val="FFFFFF"/>
          </a:solidFill>
          <a:ln w="38100">
            <a:solidFill>
              <a:srgbClr val="404040"/>
            </a:solidFill>
          </a:ln>
        </p:spPr>
        <p:txBody>
          <a:bodyPr lIns="274320" rIns="274320" anchor="ctr" anchorCtr="1">
            <a:normAutofit/>
          </a:bodyPr>
          <a:lstStyle>
            <a:lvl1pPr algn="ctr">
              <a:defRPr sz="5055">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919795" y="6287008"/>
            <a:ext cx="7368413" cy="1790958"/>
          </a:xfrm>
          <a:noFill/>
        </p:spPr>
        <p:txBody>
          <a:bodyPr>
            <a:normAutofit/>
          </a:bodyPr>
          <a:lstStyle>
            <a:lvl1pPr marL="0" indent="0" algn="ctr">
              <a:buNone/>
              <a:defRPr sz="2744">
                <a:solidFill>
                  <a:schemeClr val="tx1">
                    <a:lumMod val="75000"/>
                    <a:lumOff val="25000"/>
                  </a:schemeClr>
                </a:solidFill>
              </a:defRPr>
            </a:lvl1pPr>
            <a:lvl2pPr marL="660380" indent="0" algn="ctr">
              <a:buNone/>
              <a:defRPr sz="2744"/>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IIBA Upgrad BFSI Capstone project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0546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IIBA Upgrad BFSI Capstone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28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205" y="1353820"/>
            <a:ext cx="1522395" cy="7198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19844" y="1353820"/>
            <a:ext cx="6812251" cy="71983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IIBA Upgrad BFSI Capstone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201044"/>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6750" y="174244"/>
            <a:ext cx="11525250" cy="1006856"/>
          </a:xfrm>
        </p:spPr>
        <p:txBody>
          <a:bodyPr/>
          <a:lstStyle/>
          <a:p>
            <a:r>
              <a:rPr lang="en-US"/>
              <a:t>Click to edit Master title style</a:t>
            </a:r>
            <a:endParaRPr lang="en-US" dirty="0"/>
          </a:p>
        </p:txBody>
      </p:sp>
      <p:sp>
        <p:nvSpPr>
          <p:cNvPr id="3" name="Content Placeholder 2"/>
          <p:cNvSpPr>
            <a:spLocks noGrp="1"/>
          </p:cNvSpPr>
          <p:nvPr>
            <p:ph idx="1"/>
          </p:nvPr>
        </p:nvSpPr>
        <p:spPr>
          <a:xfrm>
            <a:off x="666750" y="1714500"/>
            <a:ext cx="11525250" cy="6629400"/>
          </a:xfrm>
        </p:spPr>
        <p:txBody>
          <a:bodyPr>
            <a:normAutofit/>
          </a:bodyPr>
          <a:lstStyle>
            <a:lvl1pPr>
              <a:defRPr sz="3200"/>
            </a:lvl1pPr>
            <a:lvl2pPr>
              <a:defRPr sz="2800"/>
            </a:lvl2pPr>
            <a:lvl3pPr>
              <a:defRPr sz="28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IIBA Upgrad BFSI Capstone project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76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598168" y="3447519"/>
            <a:ext cx="10024872" cy="2377440"/>
          </a:xfrm>
          <a:solidFill>
            <a:srgbClr val="FFFFFF"/>
          </a:solidFill>
          <a:ln w="38100">
            <a:solidFill>
              <a:srgbClr val="404040"/>
            </a:solidFill>
          </a:ln>
        </p:spPr>
        <p:txBody>
          <a:bodyPr lIns="274320" rIns="274320" anchor="ctr" anchorCtr="1">
            <a:normAutofit/>
          </a:bodyPr>
          <a:lstStyle>
            <a:lvl1pPr>
              <a:defRPr sz="5055">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9795" y="6286894"/>
            <a:ext cx="7368413" cy="1827341"/>
          </a:xfrm>
        </p:spPr>
        <p:txBody>
          <a:bodyPr anchor="t" anchorCtr="1">
            <a:normAutofit/>
          </a:bodyPr>
          <a:lstStyle>
            <a:lvl1pPr marL="0" indent="0">
              <a:buNone/>
              <a:defRPr sz="2744">
                <a:solidFill>
                  <a:schemeClr val="tx1"/>
                </a:solidFill>
              </a:defRPr>
            </a:lvl1pPr>
            <a:lvl2pPr marL="660380" indent="0">
              <a:buNone/>
              <a:defRPr sz="2744">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IIBA Upgrad BFSI Capstone project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0612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92123" y="3810508"/>
            <a:ext cx="4749367" cy="44806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66509" y="3810508"/>
            <a:ext cx="4752968" cy="44806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FE61780-2E25-4081-A2D9-4C0805256F67}" type="datetimeFigureOut">
              <a:rPr lang="en-US" smtClean="0"/>
              <a:t>11/23/2019</a:t>
            </a:fld>
            <a:endParaRPr lang="en-US" dirty="0"/>
          </a:p>
        </p:txBody>
      </p:sp>
      <p:sp>
        <p:nvSpPr>
          <p:cNvPr id="9" name="Footer Placeholder 8"/>
          <p:cNvSpPr>
            <a:spLocks noGrp="1"/>
          </p:cNvSpPr>
          <p:nvPr>
            <p:ph type="ftr" sz="quarter" idx="11"/>
          </p:nvPr>
        </p:nvSpPr>
        <p:spPr/>
        <p:txBody>
          <a:bodyPr/>
          <a:lstStyle/>
          <a:p>
            <a:r>
              <a:rPr lang="en-US"/>
              <a:t>IIBA Upgrad BFSI Capstone project</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474164"/>
      </p:ext>
    </p:extLst>
  </p:cSld>
  <p:clrMapOvr>
    <a:masterClrMapping/>
  </p:clrMapOvr>
  <p:hf hdr="0" dt="0"/>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92123" y="3341627"/>
            <a:ext cx="4749368" cy="1017015"/>
          </a:xfrm>
        </p:spPr>
        <p:txBody>
          <a:bodyPr anchor="b" anchorCtr="1">
            <a:normAutofit/>
          </a:bodyPr>
          <a:lstStyle>
            <a:lvl1pPr marL="0" indent="0" algn="ctr">
              <a:buNone/>
              <a:defRPr sz="2744" b="0" cap="all" spc="144" baseline="0">
                <a:solidFill>
                  <a:schemeClr val="accent2">
                    <a:lumMod val="75000"/>
                  </a:schemeClr>
                </a:solidFill>
              </a:defRPr>
            </a:lvl1pPr>
            <a:lvl2pPr marL="660380" indent="0">
              <a:buNone/>
              <a:defRPr sz="2744"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Edit Master text styles</a:t>
            </a:r>
          </a:p>
        </p:txBody>
      </p:sp>
      <p:sp>
        <p:nvSpPr>
          <p:cNvPr id="4" name="Content Placeholder 3"/>
          <p:cNvSpPr>
            <a:spLocks noGrp="1"/>
          </p:cNvSpPr>
          <p:nvPr>
            <p:ph sz="half" idx="2"/>
          </p:nvPr>
        </p:nvSpPr>
        <p:spPr>
          <a:xfrm>
            <a:off x="1592123" y="4540250"/>
            <a:ext cx="4749368" cy="3750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866509" y="4540250"/>
            <a:ext cx="4752968" cy="375089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866509" y="3341627"/>
            <a:ext cx="4752968" cy="1017015"/>
          </a:xfrm>
        </p:spPr>
        <p:txBody>
          <a:bodyPr anchor="b" anchorCtr="1">
            <a:normAutofit/>
          </a:bodyPr>
          <a:lstStyle>
            <a:lvl1pPr marL="0" indent="0" algn="ctr">
              <a:buNone/>
              <a:defRPr sz="2744" b="0" cap="all" spc="144" baseline="0">
                <a:solidFill>
                  <a:schemeClr val="accent2">
                    <a:lumMod val="75000"/>
                  </a:schemeClr>
                </a:solidFill>
              </a:defRPr>
            </a:lvl1pPr>
            <a:lvl2pPr marL="660380" indent="0">
              <a:buNone/>
              <a:defRPr sz="2744"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Edit Master text styles</a:t>
            </a:r>
          </a:p>
        </p:txBody>
      </p:sp>
      <p:sp>
        <p:nvSpPr>
          <p:cNvPr id="7" name="Date Placeholder 6"/>
          <p:cNvSpPr>
            <a:spLocks noGrp="1"/>
          </p:cNvSpPr>
          <p:nvPr>
            <p:ph type="dt" sz="half" idx="10"/>
          </p:nvPr>
        </p:nvSpPr>
        <p:spPr/>
        <p:txBody>
          <a:bodyPr/>
          <a:lstStyle/>
          <a:p>
            <a:fld id="{0FE61780-2E25-4081-A2D9-4C0805256F67}" type="datetimeFigureOut">
              <a:rPr lang="en-US" smtClean="0"/>
              <a:t>11/23/2019</a:t>
            </a:fld>
            <a:endParaRPr lang="en-US" dirty="0"/>
          </a:p>
        </p:txBody>
      </p:sp>
      <p:sp>
        <p:nvSpPr>
          <p:cNvPr id="8" name="Footer Placeholder 7"/>
          <p:cNvSpPr>
            <a:spLocks noGrp="1"/>
          </p:cNvSpPr>
          <p:nvPr>
            <p:ph type="ftr" sz="quarter" idx="11"/>
          </p:nvPr>
        </p:nvSpPr>
        <p:spPr/>
        <p:txBody>
          <a:bodyPr/>
          <a:lstStyle/>
          <a:p>
            <a:r>
              <a:rPr lang="en-US"/>
              <a:t>IIBA Upgrad BFSI Capstone project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18494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19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IIBA Upgrad BFSI Capstone project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9565968"/>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604000" cy="990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25460" y="3241087"/>
            <a:ext cx="4753080" cy="1648829"/>
          </a:xfrm>
          <a:solidFill>
            <a:srgbClr val="FFFFFF"/>
          </a:solidFill>
          <a:ln>
            <a:solidFill>
              <a:srgbClr val="404040"/>
            </a:solidFill>
          </a:ln>
        </p:spPr>
        <p:txBody>
          <a:bodyPr anchor="ctr" anchorCtr="1">
            <a:normAutofit/>
          </a:bodyPr>
          <a:lstStyle>
            <a:lvl1pPr>
              <a:defRPr sz="3033">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7297420" y="1162304"/>
            <a:ext cx="5217160" cy="7581392"/>
          </a:xfrm>
        </p:spPr>
        <p:txBody>
          <a:bodyPr>
            <a:normAutofit/>
          </a:bodyPr>
          <a:lstStyle>
            <a:lvl1pPr>
              <a:defRPr sz="2744">
                <a:solidFill>
                  <a:schemeClr val="tx1"/>
                </a:solidFill>
              </a:defRPr>
            </a:lvl1pPr>
            <a:lvl2pPr>
              <a:defRPr sz="2311">
                <a:solidFill>
                  <a:schemeClr val="tx1"/>
                </a:solidFill>
              </a:defRPr>
            </a:lvl2pPr>
            <a:lvl3pPr>
              <a:defRPr sz="2311">
                <a:solidFill>
                  <a:schemeClr val="tx1"/>
                </a:solidFill>
              </a:defRPr>
            </a:lvl3pPr>
            <a:lvl4pPr>
              <a:defRPr sz="2311">
                <a:solidFill>
                  <a:schemeClr val="tx1"/>
                </a:solidFill>
              </a:defRPr>
            </a:lvl4pPr>
            <a:lvl5pPr>
              <a:defRPr sz="2311">
                <a:solidFill>
                  <a:schemeClr val="tx1"/>
                </a:solidFill>
              </a:defRPr>
            </a:lvl5pPr>
            <a:lvl6pPr>
              <a:defRPr sz="2311"/>
            </a:lvl6pPr>
            <a:lvl7pPr>
              <a:defRPr sz="2311"/>
            </a:lvl7pPr>
            <a:lvl8pPr>
              <a:defRPr sz="2311"/>
            </a:lvl8pPr>
            <a:lvl9pPr>
              <a:defRPr sz="231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46505" y="5127659"/>
            <a:ext cx="4110990" cy="3169163"/>
          </a:xfrm>
        </p:spPr>
        <p:txBody>
          <a:bodyPr anchor="t" anchorCtr="1">
            <a:normAutofit/>
          </a:bodyPr>
          <a:lstStyle>
            <a:lvl1pPr marL="0" indent="0" algn="ctr">
              <a:buNone/>
              <a:defRPr sz="2167">
                <a:solidFill>
                  <a:srgbClr val="FFFFFF"/>
                </a:solidFill>
              </a:defRPr>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925460" y="9007856"/>
            <a:ext cx="5498130" cy="462280"/>
          </a:xfrm>
        </p:spPr>
        <p:txBody>
          <a:bodyPr>
            <a:normAutofit/>
          </a:bodyPr>
          <a:lstStyle>
            <a:lvl1pPr>
              <a:defRPr>
                <a:solidFill>
                  <a:srgbClr val="FFFFFF">
                    <a:alpha val="70000"/>
                  </a:srgbClr>
                </a:solidFill>
              </a:defRPr>
            </a:lvl1pPr>
          </a:lstStyle>
          <a:p>
            <a:r>
              <a:rPr lang="en-US"/>
              <a:t>IIBA Upgrad BFSI Capstone project</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605211"/>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2" y="0"/>
            <a:ext cx="6603999" cy="990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24560" y="3241085"/>
            <a:ext cx="4754880" cy="1651000"/>
          </a:xfrm>
          <a:solidFill>
            <a:srgbClr val="FFFFFF"/>
          </a:solidFill>
          <a:ln>
            <a:solidFill>
              <a:srgbClr val="262626"/>
            </a:solidFill>
          </a:ln>
        </p:spPr>
        <p:txBody>
          <a:bodyPr anchor="ctr" anchorCtr="1">
            <a:noAutofit/>
          </a:bodyPr>
          <a:lstStyle>
            <a:lvl1pPr>
              <a:defRPr sz="3033">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4001" y="-60915"/>
            <a:ext cx="6610605" cy="9906000"/>
          </a:xfrm>
          <a:solidFill>
            <a:schemeClr val="bg1">
              <a:lumMod val="75000"/>
            </a:schemeClr>
          </a:solidFill>
        </p:spPr>
        <p:txBody>
          <a:bodyPr anchor="t"/>
          <a:lstStyle>
            <a:lvl1pPr marL="0" indent="0">
              <a:buNone/>
              <a:defRPr sz="4622">
                <a:solidFill>
                  <a:schemeClr val="bg1">
                    <a:lumMod val="85000"/>
                    <a:lumOff val="15000"/>
                  </a:schemeClr>
                </a:solidFill>
              </a:defRPr>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en-US"/>
              <a:t>Click icon to add picture</a:t>
            </a:r>
            <a:endParaRPr lang="en-US" dirty="0"/>
          </a:p>
        </p:txBody>
      </p:sp>
      <p:sp>
        <p:nvSpPr>
          <p:cNvPr id="4" name="Text Placeholder 3"/>
          <p:cNvSpPr>
            <a:spLocks noGrp="1"/>
          </p:cNvSpPr>
          <p:nvPr>
            <p:ph type="body" sz="half" idx="2"/>
          </p:nvPr>
        </p:nvSpPr>
        <p:spPr>
          <a:xfrm>
            <a:off x="1246505" y="5127661"/>
            <a:ext cx="4110990" cy="3169165"/>
          </a:xfrm>
        </p:spPr>
        <p:txBody>
          <a:bodyPr anchor="t" anchorCtr="1">
            <a:normAutofit/>
          </a:bodyPr>
          <a:lstStyle>
            <a:lvl1pPr marL="0" indent="0" algn="ctr">
              <a:buNone/>
              <a:defRPr sz="2167">
                <a:solidFill>
                  <a:srgbClr val="FFFFFF"/>
                </a:solidFill>
              </a:defRPr>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FE61780-2E25-4081-A2D9-4C0805256F67}" type="datetimeFigureOut">
              <a:rPr lang="en-US" smtClean="0"/>
              <a:t>11/23/2019</a:t>
            </a:fld>
            <a:endParaRPr lang="en-US" dirty="0"/>
          </a:p>
        </p:txBody>
      </p:sp>
      <p:sp>
        <p:nvSpPr>
          <p:cNvPr id="9" name="Footer Placeholder 8"/>
          <p:cNvSpPr>
            <a:spLocks noGrp="1"/>
          </p:cNvSpPr>
          <p:nvPr>
            <p:ph type="ftr" sz="quarter" idx="11"/>
          </p:nvPr>
        </p:nvSpPr>
        <p:spPr>
          <a:xfrm>
            <a:off x="924560" y="9007856"/>
            <a:ext cx="5494528" cy="462280"/>
          </a:xfrm>
        </p:spPr>
        <p:txBody>
          <a:bodyPr>
            <a:normAutofit/>
          </a:bodyPr>
          <a:lstStyle>
            <a:lvl1pPr>
              <a:defRPr>
                <a:solidFill>
                  <a:srgbClr val="FFFFFF">
                    <a:alpha val="70000"/>
                  </a:srgbClr>
                </a:solidFill>
              </a:defRPr>
            </a:lvl1pPr>
          </a:lstStyle>
          <a:p>
            <a:r>
              <a:rPr lang="en-US"/>
              <a:t>IIBA Upgrad BFSI Capstone project</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2651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319844" y="1393444"/>
            <a:ext cx="8576757" cy="17170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19844" y="3810510"/>
            <a:ext cx="8576757" cy="44806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36251" y="9011623"/>
            <a:ext cx="2983226" cy="467954"/>
          </a:xfrm>
          <a:prstGeom prst="rect">
            <a:avLst/>
          </a:prstGeom>
        </p:spPr>
        <p:txBody>
          <a:bodyPr vert="horz" lIns="91440" tIns="45720" rIns="91440" bIns="45720" rtlCol="0" anchor="ctr"/>
          <a:lstStyle>
            <a:lvl1pPr algn="r">
              <a:defRPr sz="1444">
                <a:solidFill>
                  <a:schemeClr val="tx1">
                    <a:alpha val="70000"/>
                  </a:schemeClr>
                </a:solidFill>
              </a:defRPr>
            </a:lvl1pPr>
          </a:lstStyle>
          <a:p>
            <a:fld id="{0FE61780-2E25-4081-A2D9-4C0805256F67}" type="datetimeFigureOut">
              <a:rPr lang="en-US" smtClean="0"/>
              <a:t>11/23/2019</a:t>
            </a:fld>
            <a:endParaRPr lang="en-US" dirty="0"/>
          </a:p>
        </p:txBody>
      </p:sp>
      <p:sp>
        <p:nvSpPr>
          <p:cNvPr id="5" name="Footer Placeholder 4"/>
          <p:cNvSpPr>
            <a:spLocks noGrp="1"/>
          </p:cNvSpPr>
          <p:nvPr>
            <p:ph type="ftr" sz="quarter" idx="3"/>
          </p:nvPr>
        </p:nvSpPr>
        <p:spPr>
          <a:xfrm>
            <a:off x="1592123" y="9007856"/>
            <a:ext cx="6581848" cy="462280"/>
          </a:xfrm>
          <a:prstGeom prst="rect">
            <a:avLst/>
          </a:prstGeom>
        </p:spPr>
        <p:txBody>
          <a:bodyPr vert="horz" lIns="91440" tIns="45720" rIns="91440" bIns="45720" rtlCol="0" anchor="ctr"/>
          <a:lstStyle>
            <a:lvl1pPr algn="l">
              <a:defRPr sz="1444">
                <a:solidFill>
                  <a:schemeClr val="tx1">
                    <a:alpha val="70000"/>
                  </a:schemeClr>
                </a:solidFill>
              </a:defRPr>
            </a:lvl1pPr>
          </a:lstStyle>
          <a:p>
            <a:r>
              <a:rPr lang="en-US" dirty="0"/>
              <a:t>IIBA </a:t>
            </a:r>
            <a:r>
              <a:rPr lang="en-US" dirty="0" err="1"/>
              <a:t>Upgrad</a:t>
            </a:r>
            <a:r>
              <a:rPr lang="en-US" dirty="0"/>
              <a:t> BFSI Capstone project</a:t>
            </a:r>
          </a:p>
        </p:txBody>
      </p:sp>
      <p:sp>
        <p:nvSpPr>
          <p:cNvPr id="6" name="Slide Number Placeholder 5"/>
          <p:cNvSpPr>
            <a:spLocks noGrp="1"/>
          </p:cNvSpPr>
          <p:nvPr>
            <p:ph type="sldNum" sz="quarter" idx="4"/>
          </p:nvPr>
        </p:nvSpPr>
        <p:spPr>
          <a:xfrm>
            <a:off x="11902384" y="8981440"/>
            <a:ext cx="528320" cy="528320"/>
          </a:xfrm>
          <a:prstGeom prst="ellipse">
            <a:avLst/>
          </a:prstGeom>
          <a:solidFill>
            <a:srgbClr val="1D1D1D">
              <a:alpha val="69804"/>
            </a:srgbClr>
          </a:solidFill>
        </p:spPr>
        <p:txBody>
          <a:bodyPr vert="horz" lIns="18288" tIns="45720" rIns="18288" bIns="45720" rtlCol="0" anchor="ctr">
            <a:noAutofit/>
          </a:bodyPr>
          <a:lstStyle>
            <a:lvl1pPr algn="ctr">
              <a:defRPr sz="1589"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901737"/>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dt="0"/>
  <p:txStyles>
    <p:titleStyle>
      <a:lvl1pPr algn="ctr" defTabSz="1320759" rtl="0" eaLnBrk="1" latinLnBrk="0" hangingPunct="1">
        <a:lnSpc>
          <a:spcPct val="90000"/>
        </a:lnSpc>
        <a:spcBef>
          <a:spcPct val="0"/>
        </a:spcBef>
        <a:buNone/>
        <a:defRPr sz="3755" kern="1200" cap="all" spc="289" baseline="0">
          <a:solidFill>
            <a:srgbClr val="262626"/>
          </a:solidFill>
          <a:latin typeface="+mj-lt"/>
          <a:ea typeface="+mj-ea"/>
          <a:cs typeface="+mj-cs"/>
        </a:defRPr>
      </a:lvl1pPr>
    </p:titleStyle>
    <p:bodyStyle>
      <a:lvl1pPr marL="330190" indent="-330190" algn="l" defTabSz="1320759" rtl="0" eaLnBrk="1" latinLnBrk="0" hangingPunct="1">
        <a:lnSpc>
          <a:spcPct val="100000"/>
        </a:lnSpc>
        <a:spcBef>
          <a:spcPts val="1444"/>
        </a:spcBef>
        <a:buClr>
          <a:schemeClr val="accent2"/>
        </a:buClr>
        <a:buFont typeface="Arial" panose="020B0604020202020204" pitchFamily="34" charset="0"/>
        <a:buChar char="•"/>
        <a:defRPr sz="2600" kern="1200">
          <a:solidFill>
            <a:schemeClr val="tx1">
              <a:lumMod val="85000"/>
              <a:lumOff val="15000"/>
            </a:schemeClr>
          </a:solidFill>
          <a:latin typeface="+mn-lt"/>
          <a:ea typeface="+mn-ea"/>
          <a:cs typeface="+mn-cs"/>
        </a:defRPr>
      </a:lvl1pPr>
      <a:lvl2pPr marL="660380"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lumMod val="85000"/>
              <a:lumOff val="15000"/>
            </a:schemeClr>
          </a:solidFill>
          <a:latin typeface="+mn-lt"/>
          <a:ea typeface="+mn-ea"/>
          <a:cs typeface="+mn-cs"/>
        </a:defRPr>
      </a:lvl2pPr>
      <a:lvl3pPr marL="990570"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lumMod val="85000"/>
              <a:lumOff val="15000"/>
            </a:schemeClr>
          </a:solidFill>
          <a:latin typeface="+mn-lt"/>
          <a:ea typeface="+mn-ea"/>
          <a:cs typeface="+mn-cs"/>
        </a:defRPr>
      </a:lvl3pPr>
      <a:lvl4pPr marL="1320759"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lumMod val="85000"/>
              <a:lumOff val="15000"/>
            </a:schemeClr>
          </a:solidFill>
          <a:latin typeface="+mn-lt"/>
          <a:ea typeface="+mn-ea"/>
          <a:cs typeface="+mn-cs"/>
        </a:defRPr>
      </a:lvl4pPr>
      <a:lvl5pPr marL="1650949"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lumMod val="85000"/>
              <a:lumOff val="15000"/>
            </a:schemeClr>
          </a:solidFill>
          <a:latin typeface="+mn-lt"/>
          <a:ea typeface="+mn-ea"/>
          <a:cs typeface="+mn-cs"/>
        </a:defRPr>
      </a:lvl5pPr>
      <a:lvl6pPr marL="1898592"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solidFill>
          <a:latin typeface="+mn-lt"/>
          <a:ea typeface="+mn-ea"/>
          <a:cs typeface="+mn-cs"/>
        </a:defRPr>
      </a:lvl6pPr>
      <a:lvl7pPr marL="2146234"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a:solidFill>
            <a:schemeClr val="tx1"/>
          </a:solidFill>
          <a:latin typeface="+mn-lt"/>
          <a:ea typeface="+mn-ea"/>
          <a:cs typeface="+mn-cs"/>
        </a:defRPr>
      </a:lvl7pPr>
      <a:lvl8pPr marL="2393876"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baseline="0">
          <a:solidFill>
            <a:schemeClr val="tx1"/>
          </a:solidFill>
          <a:latin typeface="+mn-lt"/>
          <a:ea typeface="+mn-ea"/>
          <a:cs typeface="+mn-cs"/>
        </a:defRPr>
      </a:lvl8pPr>
      <a:lvl9pPr marL="2641519" indent="-330190" algn="l" defTabSz="1320759" rtl="0" eaLnBrk="1" latinLnBrk="0" hangingPunct="1">
        <a:lnSpc>
          <a:spcPct val="100000"/>
        </a:lnSpc>
        <a:spcBef>
          <a:spcPts val="1444"/>
        </a:spcBef>
        <a:buClr>
          <a:schemeClr val="accent2"/>
        </a:buClr>
        <a:buFont typeface="Arial" panose="020B0604020202020204" pitchFamily="34" charset="0"/>
        <a:buChar char="•"/>
        <a:defRPr sz="2311" kern="1200" baseline="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CE173-DDB7-48E3-BE31-E7323F402CF5}"/>
              </a:ext>
            </a:extLst>
          </p:cNvPr>
          <p:cNvSpPr>
            <a:spLocks noGrp="1"/>
          </p:cNvSpPr>
          <p:nvPr>
            <p:ph type="ctrTitle"/>
          </p:nvPr>
        </p:nvSpPr>
        <p:spPr/>
        <p:txBody>
          <a:bodyPr>
            <a:normAutofit/>
          </a:bodyPr>
          <a:lstStyle/>
          <a:p>
            <a:r>
              <a:rPr lang="en-US" dirty="0" smtClean="0"/>
              <a:t>BA Call Data (SQUAD)</a:t>
            </a:r>
            <a:endParaRPr lang="en-US" dirty="0"/>
          </a:p>
        </p:txBody>
      </p:sp>
      <p:sp>
        <p:nvSpPr>
          <p:cNvPr id="3" name="Subtitle 2">
            <a:extLst>
              <a:ext uri="{FF2B5EF4-FFF2-40B4-BE49-F238E27FC236}">
                <a16:creationId xmlns="" xmlns:a16="http://schemas.microsoft.com/office/drawing/2014/main" id="{B28874FB-078D-4D00-A49C-FB85CE10345A}"/>
              </a:ext>
            </a:extLst>
          </p:cNvPr>
          <p:cNvSpPr>
            <a:spLocks noGrp="1"/>
          </p:cNvSpPr>
          <p:nvPr>
            <p:ph type="subTitle" idx="1"/>
          </p:nvPr>
        </p:nvSpPr>
        <p:spPr>
          <a:xfrm>
            <a:off x="8225799" y="6210808"/>
            <a:ext cx="4204905" cy="664125"/>
          </a:xfrm>
        </p:spPr>
        <p:txBody>
          <a:bodyPr/>
          <a:lstStyle/>
          <a:p>
            <a:pPr algn="l"/>
            <a:r>
              <a:rPr lang="en-US" dirty="0" err="1" smtClean="0">
                <a:solidFill>
                  <a:schemeClr val="bg1"/>
                </a:solidFill>
              </a:rPr>
              <a:t>Vaibhav</a:t>
            </a:r>
            <a:r>
              <a:rPr lang="en-US" dirty="0" smtClean="0">
                <a:solidFill>
                  <a:schemeClr val="bg1"/>
                </a:solidFill>
              </a:rPr>
              <a:t> </a:t>
            </a:r>
            <a:r>
              <a:rPr lang="en-US" dirty="0" err="1">
                <a:solidFill>
                  <a:schemeClr val="bg1"/>
                </a:solidFill>
              </a:rPr>
              <a:t>Palkar</a:t>
            </a:r>
            <a:endParaRPr lang="en-US" dirty="0">
              <a:solidFill>
                <a:schemeClr val="bg1"/>
              </a:solidFill>
            </a:endParaRPr>
          </a:p>
          <a:p>
            <a:pPr algn="l"/>
            <a:endParaRPr lang="en-US" dirty="0">
              <a:solidFill>
                <a:schemeClr val="bg1"/>
              </a:solidFill>
            </a:endParaRPr>
          </a:p>
        </p:txBody>
      </p:sp>
      <p:sp>
        <p:nvSpPr>
          <p:cNvPr id="5" name="Slide Number Placeholder 4">
            <a:extLst>
              <a:ext uri="{FF2B5EF4-FFF2-40B4-BE49-F238E27FC236}">
                <a16:creationId xmlns="" xmlns:a16="http://schemas.microsoft.com/office/drawing/2014/main" id="{8E41B7FC-D4C9-4F2D-B28D-9D55D2178DE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3197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2258C19-F3E8-440C-926A-739C2DF5C99A}"/>
              </a:ext>
            </a:extLst>
          </p:cNvPr>
          <p:cNvSpPr>
            <a:spLocks noGrp="1"/>
          </p:cNvSpPr>
          <p:nvPr>
            <p:ph type="title"/>
          </p:nvPr>
        </p:nvSpPr>
        <p:spPr/>
        <p:txBody>
          <a:bodyPr/>
          <a:lstStyle/>
          <a:p>
            <a:r>
              <a:rPr lang="en-US" dirty="0"/>
              <a:t>EXPLORATORY DATA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3" name="TextBox 12"/>
          <p:cNvSpPr txBox="1"/>
          <p:nvPr/>
        </p:nvSpPr>
        <p:spPr>
          <a:xfrm>
            <a:off x="711197" y="1262862"/>
            <a:ext cx="4927603" cy="461665"/>
          </a:xfrm>
          <a:prstGeom prst="rect">
            <a:avLst/>
          </a:prstGeom>
          <a:noFill/>
        </p:spPr>
        <p:txBody>
          <a:bodyPr wrap="square" rtlCol="0">
            <a:spAutoFit/>
          </a:bodyPr>
          <a:lstStyle/>
          <a:p>
            <a:r>
              <a:rPr lang="en-IN" sz="2400" dirty="0" smtClean="0">
                <a:latin typeface="Arial" pitchFamily="34" charset="0"/>
                <a:cs typeface="Arial" pitchFamily="34" charset="0"/>
              </a:rPr>
              <a:t>Lead created time slot Variable</a:t>
            </a:r>
            <a:endParaRPr lang="en-IN" sz="2400" dirty="0">
              <a:latin typeface="Arial" pitchFamily="34" charset="0"/>
              <a:cs typeface="Arial" pitchFamily="34" charset="0"/>
            </a:endParaRPr>
          </a:p>
        </p:txBody>
      </p:sp>
      <p:sp>
        <p:nvSpPr>
          <p:cNvPr id="7" name="Rectangle 6"/>
          <p:cNvSpPr/>
          <p:nvPr/>
        </p:nvSpPr>
        <p:spPr>
          <a:xfrm>
            <a:off x="711198" y="6733318"/>
            <a:ext cx="11209867" cy="1323439"/>
          </a:xfrm>
          <a:prstGeom prst="rect">
            <a:avLst/>
          </a:prstGeom>
        </p:spPr>
        <p:txBody>
          <a:bodyPr wrap="square">
            <a:spAutoFit/>
          </a:bodyPr>
          <a:lstStyle/>
          <a:p>
            <a:pPr marL="342900" indent="-342900">
              <a:buFont typeface="Arial" pitchFamily="34" charset="0"/>
              <a:buChar char="•"/>
            </a:pPr>
            <a:r>
              <a:rPr lang="en-US" sz="2000" dirty="0"/>
              <a:t>most number of lead created at morning, afternoon, </a:t>
            </a:r>
            <a:r>
              <a:rPr lang="en-US" sz="2000" dirty="0" smtClean="0"/>
              <a:t>evening</a:t>
            </a:r>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endParaRPr lang="en-US"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96" y="2363257"/>
            <a:ext cx="4970817" cy="371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702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endParaRPr lang="en-IN"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166" y="2302885"/>
            <a:ext cx="12057184" cy="744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305300" y="1516617"/>
            <a:ext cx="4311245" cy="461665"/>
          </a:xfrm>
          <a:prstGeom prst="rect">
            <a:avLst/>
          </a:prstGeom>
          <a:noFill/>
        </p:spPr>
        <p:txBody>
          <a:bodyPr wrap="none" rtlCol="0">
            <a:spAutoFit/>
          </a:bodyPr>
          <a:lstStyle/>
          <a:p>
            <a:r>
              <a:rPr lang="en-IN" sz="2400" dirty="0" smtClean="0"/>
              <a:t>Tree Map of Call count per agent</a:t>
            </a:r>
            <a:endParaRPr lang="en-IN" sz="2400" dirty="0"/>
          </a:p>
        </p:txBody>
      </p:sp>
    </p:spTree>
    <p:extLst>
      <p:ext uri="{BB962C8B-B14F-4D97-AF65-F5344CB8AC3E}">
        <p14:creationId xmlns:p14="http://schemas.microsoft.com/office/powerpoint/2010/main" val="378760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Rectangle 6"/>
          <p:cNvSpPr/>
          <p:nvPr/>
        </p:nvSpPr>
        <p:spPr>
          <a:xfrm>
            <a:off x="711196" y="1788784"/>
            <a:ext cx="11209867" cy="6801862"/>
          </a:xfrm>
          <a:prstGeom prst="rect">
            <a:avLst/>
          </a:prstGeom>
        </p:spPr>
        <p:txBody>
          <a:bodyPr wrap="square">
            <a:spAutoFit/>
          </a:bodyPr>
          <a:lstStyle/>
          <a:p>
            <a:r>
              <a:rPr lang="en-US" sz="2800" b="1" dirty="0" smtClean="0"/>
              <a:t>Based on the data analysis we got few insights which are as follows</a:t>
            </a:r>
            <a:endParaRPr lang="en-US" sz="2800" b="1" dirty="0"/>
          </a:p>
          <a:p>
            <a:pPr marL="800100" lvl="1" indent="-342900">
              <a:buFont typeface="Arial" pitchFamily="34" charset="0"/>
              <a:buChar char="•"/>
            </a:pPr>
            <a:r>
              <a:rPr lang="en-US" sz="2400" dirty="0" smtClean="0"/>
              <a:t>Top </a:t>
            </a:r>
            <a:r>
              <a:rPr lang="en-US" sz="2400" dirty="0"/>
              <a:t>5 leads who has received max </a:t>
            </a:r>
            <a:r>
              <a:rPr lang="en-US" sz="2400" dirty="0" smtClean="0"/>
              <a:t>number of calls</a:t>
            </a:r>
          </a:p>
          <a:p>
            <a:pPr lvl="1"/>
            <a:r>
              <a:rPr lang="en-US" sz="2400" dirty="0" smtClean="0"/>
              <a:t>	ID 156299 - 1271 calls, ID 156301 - 181 calls,  ID 132034 - 170 calls, </a:t>
            </a:r>
            <a:endParaRPr lang="en-US" sz="2400" dirty="0"/>
          </a:p>
          <a:p>
            <a:pPr lvl="1"/>
            <a:r>
              <a:rPr lang="en-US" sz="2400" dirty="0"/>
              <a:t>	ID </a:t>
            </a:r>
            <a:r>
              <a:rPr lang="en-US" sz="2400" dirty="0" smtClean="0"/>
              <a:t>130581 - 156 calls,  ID 163356 - 144 calls</a:t>
            </a:r>
          </a:p>
          <a:p>
            <a:pPr lvl="1"/>
            <a:endParaRPr lang="en-US" sz="2400" dirty="0" smtClean="0"/>
          </a:p>
          <a:p>
            <a:pPr marL="800100" lvl="1" indent="-342900">
              <a:buFont typeface="Arial" pitchFamily="34" charset="0"/>
              <a:buChar char="•"/>
            </a:pPr>
            <a:r>
              <a:rPr lang="en-US" sz="2400" dirty="0" smtClean="0"/>
              <a:t>Bottom </a:t>
            </a:r>
            <a:r>
              <a:rPr lang="en-US" sz="2400" dirty="0"/>
              <a:t>5 </a:t>
            </a:r>
            <a:r>
              <a:rPr lang="en-US" sz="2400" dirty="0" smtClean="0"/>
              <a:t>who received only single call</a:t>
            </a:r>
          </a:p>
          <a:p>
            <a:pPr lvl="2"/>
            <a:r>
              <a:rPr lang="en-US" sz="2400" dirty="0"/>
              <a:t>ID 182678 - 1 call,  ID 182685 – 1 call,  ID 182690 – 1 call,  ID182692 – 1 call, </a:t>
            </a:r>
          </a:p>
          <a:p>
            <a:pPr lvl="2"/>
            <a:r>
              <a:rPr lang="en-US" sz="2400" dirty="0"/>
              <a:t>ID 182697 </a:t>
            </a:r>
            <a:r>
              <a:rPr lang="en-US" sz="2400" dirty="0" smtClean="0"/>
              <a:t>– call</a:t>
            </a:r>
          </a:p>
          <a:p>
            <a:pPr lvl="2"/>
            <a:endParaRPr lang="en-US" sz="2400" dirty="0"/>
          </a:p>
          <a:p>
            <a:pPr marL="800100" lvl="1" indent="-342900">
              <a:buFont typeface="Arial" pitchFamily="34" charset="0"/>
              <a:buChar char="•"/>
            </a:pPr>
            <a:r>
              <a:rPr lang="en-US" sz="2400" dirty="0" smtClean="0"/>
              <a:t>Top </a:t>
            </a:r>
            <a:r>
              <a:rPr lang="en-US" sz="2400" dirty="0"/>
              <a:t>5 agents </a:t>
            </a:r>
            <a:r>
              <a:rPr lang="en-US" sz="2400" dirty="0" smtClean="0"/>
              <a:t>who have contacted max leads (</a:t>
            </a:r>
            <a:r>
              <a:rPr lang="en-US" sz="2400" b="1" dirty="0" smtClean="0"/>
              <a:t>TOP PERFORMING</a:t>
            </a:r>
            <a:r>
              <a:rPr lang="en-US" sz="2400" dirty="0" smtClean="0"/>
              <a:t>)</a:t>
            </a:r>
          </a:p>
          <a:p>
            <a:pPr lvl="2"/>
            <a:r>
              <a:rPr lang="en-US" sz="2400" dirty="0" smtClean="0"/>
              <a:t>ID 53 – 48888 calls ,  ID 120 – 18087 calls, ID 1 – 6940 calls, </a:t>
            </a:r>
          </a:p>
          <a:p>
            <a:pPr lvl="2"/>
            <a:r>
              <a:rPr lang="en-US" sz="2400" dirty="0" smtClean="0"/>
              <a:t>ID 151 – 6509 calls , ID 57 – 4199 calls</a:t>
            </a:r>
          </a:p>
          <a:p>
            <a:pPr lvl="2"/>
            <a:endParaRPr lang="en-US" sz="2400" dirty="0" smtClean="0"/>
          </a:p>
          <a:p>
            <a:pPr marL="800100" lvl="1" indent="-342900">
              <a:buFont typeface="Arial" pitchFamily="34" charset="0"/>
              <a:buChar char="•"/>
            </a:pPr>
            <a:r>
              <a:rPr lang="en-US" sz="2400" dirty="0" smtClean="0"/>
              <a:t>bottom </a:t>
            </a:r>
            <a:r>
              <a:rPr lang="en-US" sz="2400" dirty="0"/>
              <a:t>5 agents </a:t>
            </a:r>
            <a:r>
              <a:rPr lang="en-US" sz="2400" dirty="0" smtClean="0"/>
              <a:t>who have </a:t>
            </a:r>
            <a:r>
              <a:rPr lang="en-US" sz="2400" dirty="0"/>
              <a:t>contacted </a:t>
            </a:r>
            <a:r>
              <a:rPr lang="en-US" sz="2400" dirty="0" smtClean="0"/>
              <a:t>min </a:t>
            </a:r>
            <a:r>
              <a:rPr lang="en-US" sz="2400" dirty="0"/>
              <a:t>leads </a:t>
            </a:r>
            <a:r>
              <a:rPr lang="en-US" sz="2400" dirty="0" smtClean="0"/>
              <a:t>(</a:t>
            </a:r>
            <a:r>
              <a:rPr lang="en-US" sz="2400" b="1" dirty="0" smtClean="0"/>
              <a:t>WORST </a:t>
            </a:r>
            <a:r>
              <a:rPr lang="en-US" sz="2400" b="1" dirty="0"/>
              <a:t>PERFORMING</a:t>
            </a:r>
            <a:r>
              <a:rPr lang="en-US" sz="2400" dirty="0" smtClean="0"/>
              <a:t>)</a:t>
            </a:r>
          </a:p>
          <a:p>
            <a:pPr lvl="2"/>
            <a:r>
              <a:rPr lang="en-US" sz="2400" dirty="0" smtClean="0"/>
              <a:t>ID 79 – 1 calls,  ID 140 – 1 calls,  ID 190 – 1 calls, </a:t>
            </a:r>
            <a:r>
              <a:rPr lang="en-US" sz="2400" dirty="0"/>
              <a:t>142 </a:t>
            </a:r>
            <a:r>
              <a:rPr lang="en-US" sz="2400" dirty="0" smtClean="0"/>
              <a:t>-1 calls , ID 209 – 1 calls</a:t>
            </a:r>
            <a:endParaRPr lang="en-US" sz="2400" dirty="0"/>
          </a:p>
          <a:p>
            <a:pPr lvl="1"/>
            <a:endParaRPr lang="en-US" sz="2400" dirty="0" smtClean="0"/>
          </a:p>
          <a:p>
            <a:pPr marL="800100" lvl="1" indent="-342900">
              <a:buFont typeface="Arial" pitchFamily="34" charset="0"/>
              <a:buChar char="•"/>
            </a:pPr>
            <a:endParaRPr lang="en-US" sz="2400" dirty="0" smtClean="0"/>
          </a:p>
          <a:p>
            <a:pPr lvl="1"/>
            <a:r>
              <a:rPr lang="en-US" sz="2400" dirty="0" smtClean="0"/>
              <a:t>	</a:t>
            </a:r>
          </a:p>
        </p:txBody>
      </p:sp>
      <p:sp>
        <p:nvSpPr>
          <p:cNvPr id="9" name="Title 1">
            <a:extLst>
              <a:ext uri="{FF2B5EF4-FFF2-40B4-BE49-F238E27FC236}">
                <a16:creationId xmlns="" xmlns:a16="http://schemas.microsoft.com/office/drawing/2014/main" id="{3AC1EAC6-D685-44E3-B635-46BD3EA4D012}"/>
              </a:ext>
            </a:extLst>
          </p:cNvPr>
          <p:cNvSpPr>
            <a:spLocks noGrp="1"/>
          </p:cNvSpPr>
          <p:nvPr>
            <p:ph type="title"/>
          </p:nvPr>
        </p:nvSpPr>
        <p:spPr>
          <a:xfrm>
            <a:off x="666750" y="174244"/>
            <a:ext cx="11525250" cy="1387856"/>
          </a:xfrm>
        </p:spPr>
        <p:txBody>
          <a:bodyPr>
            <a:noAutofit/>
          </a:bodyPr>
          <a:lstStyle/>
          <a:p>
            <a:r>
              <a:rPr lang="en-US" sz="3200" dirty="0" smtClean="0"/>
              <a:t>Data Analysis INSIGHTS</a:t>
            </a:r>
            <a:endParaRPr lang="en-US" sz="3200" dirty="0"/>
          </a:p>
        </p:txBody>
      </p:sp>
    </p:spTree>
    <p:extLst>
      <p:ext uri="{BB962C8B-B14F-4D97-AF65-F5344CB8AC3E}">
        <p14:creationId xmlns:p14="http://schemas.microsoft.com/office/powerpoint/2010/main" val="2290389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 INSIGHTS</a:t>
            </a:r>
            <a:endParaRPr lang="en-IN" dirty="0"/>
          </a:p>
        </p:txBody>
      </p:sp>
      <p:sp>
        <p:nvSpPr>
          <p:cNvPr id="4" name="Footer Placeholder 3"/>
          <p:cNvSpPr>
            <a:spLocks noGrp="1"/>
          </p:cNvSpPr>
          <p:nvPr>
            <p:ph type="ftr" sz="quarter" idx="11"/>
          </p:nvPr>
        </p:nvSpPr>
        <p:spPr/>
        <p:txBody>
          <a:bodyPr/>
          <a:lstStyle/>
          <a:p>
            <a:r>
              <a:rPr lang="en-US" smtClean="0"/>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Rectangle 6"/>
          <p:cNvSpPr/>
          <p:nvPr/>
        </p:nvSpPr>
        <p:spPr>
          <a:xfrm>
            <a:off x="711196" y="1788784"/>
            <a:ext cx="11209867" cy="7478970"/>
          </a:xfrm>
          <a:prstGeom prst="rect">
            <a:avLst/>
          </a:prstGeom>
        </p:spPr>
        <p:txBody>
          <a:bodyPr wrap="square">
            <a:spAutoFit/>
          </a:bodyPr>
          <a:lstStyle/>
          <a:p>
            <a:r>
              <a:rPr lang="en-US" sz="2400" dirty="0" smtClean="0"/>
              <a:t>Based on the </a:t>
            </a:r>
            <a:r>
              <a:rPr lang="en-US" sz="2400" b="1" dirty="0" smtClean="0"/>
              <a:t>time difference between lead create and call created time stamp</a:t>
            </a:r>
          </a:p>
          <a:p>
            <a:pPr marL="800100" lvl="1" indent="-342900">
              <a:buFont typeface="Arial" pitchFamily="34" charset="0"/>
              <a:buChar char="•"/>
            </a:pPr>
            <a:r>
              <a:rPr lang="en-US" sz="2400" dirty="0" smtClean="0"/>
              <a:t>We found that many agents have not called leads immediately or they have forgot to call</a:t>
            </a:r>
          </a:p>
          <a:p>
            <a:pPr lvl="2"/>
            <a:r>
              <a:rPr lang="en-US" sz="2400" dirty="0" smtClean="0"/>
              <a:t>Top 10 (</a:t>
            </a:r>
            <a:r>
              <a:rPr lang="en-US" sz="2400" b="1" dirty="0" smtClean="0"/>
              <a:t>WORST PERFORMING</a:t>
            </a:r>
            <a:r>
              <a:rPr lang="en-US" sz="2400" dirty="0" smtClean="0"/>
              <a:t>) agents who has called after 7 days passed or more lead created are</a:t>
            </a:r>
          </a:p>
          <a:p>
            <a:pPr lvl="2"/>
            <a:r>
              <a:rPr lang="en-US" sz="2400" dirty="0" smtClean="0"/>
              <a:t>ID 53 – 11389 count,  ID 1 – 6280 count, ID 120 </a:t>
            </a:r>
            <a:r>
              <a:rPr lang="en-US" sz="2400" dirty="0"/>
              <a:t>-  </a:t>
            </a:r>
            <a:r>
              <a:rPr lang="en-US" sz="2400" dirty="0" smtClean="0"/>
              <a:t>4548 count , </a:t>
            </a:r>
          </a:p>
          <a:p>
            <a:pPr lvl="2"/>
            <a:r>
              <a:rPr lang="en-US" sz="2400" dirty="0" smtClean="0"/>
              <a:t>ID 57 – 2796 count,  ID 119 – 2722 count,  ID 203 – 2653 count, </a:t>
            </a:r>
          </a:p>
          <a:p>
            <a:pPr lvl="2"/>
            <a:r>
              <a:rPr lang="en-US" sz="2400" dirty="0" smtClean="0"/>
              <a:t>ID 72 – 2322 count,  ID 123 </a:t>
            </a:r>
            <a:r>
              <a:rPr lang="en-US" sz="2400" dirty="0"/>
              <a:t>-  </a:t>
            </a:r>
            <a:r>
              <a:rPr lang="en-US" sz="2400" dirty="0" smtClean="0"/>
              <a:t>2270 count,  ID 117 – 2024 count, </a:t>
            </a:r>
          </a:p>
          <a:p>
            <a:pPr lvl="2"/>
            <a:r>
              <a:rPr lang="en-US" sz="2400" dirty="0" smtClean="0"/>
              <a:t>ID 149 – 1776 count</a:t>
            </a:r>
          </a:p>
          <a:p>
            <a:r>
              <a:rPr lang="en-US" sz="2400" dirty="0"/>
              <a:t>Based on the </a:t>
            </a:r>
            <a:r>
              <a:rPr lang="en-US" sz="2400" b="1" dirty="0" smtClean="0"/>
              <a:t>Lead contacted first and agent ignored</a:t>
            </a:r>
            <a:endParaRPr lang="en-US" sz="2400" b="1" dirty="0"/>
          </a:p>
          <a:p>
            <a:pPr marL="800100" lvl="1" indent="-342900">
              <a:buFont typeface="Arial" pitchFamily="34" charset="0"/>
              <a:buChar char="•"/>
            </a:pPr>
            <a:r>
              <a:rPr lang="en-US" sz="2400" dirty="0"/>
              <a:t>We found that many </a:t>
            </a:r>
            <a:r>
              <a:rPr lang="en-US" sz="2400" dirty="0" smtClean="0"/>
              <a:t>times lead has called and has ignored (</a:t>
            </a:r>
            <a:r>
              <a:rPr lang="en-US" sz="2400" dirty="0"/>
              <a:t>WORST PERFORMING</a:t>
            </a:r>
            <a:r>
              <a:rPr lang="en-US" sz="2400" dirty="0" smtClean="0"/>
              <a:t>)</a:t>
            </a:r>
            <a:endParaRPr lang="en-US" sz="2400" dirty="0"/>
          </a:p>
          <a:p>
            <a:pPr lvl="2"/>
            <a:r>
              <a:rPr lang="en-US" sz="2400" dirty="0"/>
              <a:t>Top 10 (</a:t>
            </a:r>
            <a:r>
              <a:rPr lang="en-US" sz="2400" b="1" dirty="0"/>
              <a:t>WORST PERFORMING</a:t>
            </a:r>
            <a:r>
              <a:rPr lang="en-US" sz="2400" dirty="0"/>
              <a:t>) agents who has called after 7 days passed or more lead created are</a:t>
            </a:r>
          </a:p>
          <a:p>
            <a:pPr lvl="2"/>
            <a:r>
              <a:rPr lang="en-US" sz="2400" dirty="0"/>
              <a:t>ID 53 – 11389 count,  ID 1 – 6280 count, ID 120 -  4548 count , </a:t>
            </a:r>
          </a:p>
          <a:p>
            <a:pPr lvl="2"/>
            <a:r>
              <a:rPr lang="en-US" sz="2400" dirty="0"/>
              <a:t>ID 57 – 2796 count,  ID 119 – 2722 count,  ID 203 – 2653 count, </a:t>
            </a:r>
          </a:p>
          <a:p>
            <a:pPr lvl="2"/>
            <a:r>
              <a:rPr lang="en-US" sz="2400" dirty="0"/>
              <a:t>ID 72 – 2322 count,  ID 123 -  2270 count,  ID 117 – 2024 count, </a:t>
            </a:r>
          </a:p>
          <a:p>
            <a:pPr lvl="2"/>
            <a:r>
              <a:rPr lang="en-US" sz="2400" dirty="0"/>
              <a:t>ID 149 – 1776 count</a:t>
            </a:r>
          </a:p>
          <a:p>
            <a:pPr lvl="1"/>
            <a:endParaRPr lang="en-US" sz="2400" dirty="0" smtClean="0"/>
          </a:p>
          <a:p>
            <a:pPr lvl="1"/>
            <a:r>
              <a:rPr lang="en-US" sz="2400" dirty="0" smtClean="0"/>
              <a:t>	</a:t>
            </a:r>
          </a:p>
        </p:txBody>
      </p:sp>
    </p:spTree>
    <p:extLst>
      <p:ext uri="{BB962C8B-B14F-4D97-AF65-F5344CB8AC3E}">
        <p14:creationId xmlns:p14="http://schemas.microsoft.com/office/powerpoint/2010/main" val="12188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 INSIGHTS</a:t>
            </a:r>
          </a:p>
        </p:txBody>
      </p:sp>
      <p:sp>
        <p:nvSpPr>
          <p:cNvPr id="4" name="Footer Placeholder 3"/>
          <p:cNvSpPr>
            <a:spLocks noGrp="1"/>
          </p:cNvSpPr>
          <p:nvPr>
            <p:ph type="ftr" sz="quarter" idx="11"/>
          </p:nvPr>
        </p:nvSpPr>
        <p:spPr/>
        <p:txBody>
          <a:bodyPr/>
          <a:lstStyle/>
          <a:p>
            <a:r>
              <a:rPr lang="en-US" smtClean="0"/>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Rectangle 5"/>
          <p:cNvSpPr/>
          <p:nvPr/>
        </p:nvSpPr>
        <p:spPr>
          <a:xfrm>
            <a:off x="234946" y="1350634"/>
            <a:ext cx="11209867" cy="6370975"/>
          </a:xfrm>
          <a:prstGeom prst="rect">
            <a:avLst/>
          </a:prstGeom>
        </p:spPr>
        <p:txBody>
          <a:bodyPr wrap="square">
            <a:spAutoFit/>
          </a:bodyPr>
          <a:lstStyle/>
          <a:p>
            <a:r>
              <a:rPr lang="en-US" sz="2400" dirty="0" smtClean="0"/>
              <a:t>Based </a:t>
            </a:r>
            <a:r>
              <a:rPr lang="en-US" sz="2400" dirty="0"/>
              <a:t>on the </a:t>
            </a:r>
            <a:r>
              <a:rPr lang="en-US" sz="2400" b="1" dirty="0" smtClean="0"/>
              <a:t>Lead contacted first and </a:t>
            </a:r>
          </a:p>
          <a:p>
            <a:r>
              <a:rPr lang="en-US" sz="2400" b="1" dirty="0" smtClean="0"/>
              <a:t>agent ignored</a:t>
            </a:r>
            <a:endParaRPr lang="en-US" sz="2400" b="1" dirty="0"/>
          </a:p>
          <a:p>
            <a:pPr marL="800100" lvl="1" indent="-342900">
              <a:buFont typeface="Arial" pitchFamily="34" charset="0"/>
              <a:buChar char="•"/>
            </a:pPr>
            <a:r>
              <a:rPr lang="en-US" sz="2400" dirty="0"/>
              <a:t>We found that many </a:t>
            </a:r>
            <a:r>
              <a:rPr lang="en-US" sz="2400" dirty="0" smtClean="0"/>
              <a:t>times lead has </a:t>
            </a:r>
          </a:p>
          <a:p>
            <a:pPr lvl="1"/>
            <a:r>
              <a:rPr lang="en-US" sz="2400" dirty="0" smtClean="0"/>
              <a:t>called and has ignored </a:t>
            </a:r>
          </a:p>
          <a:p>
            <a:pPr lvl="1"/>
            <a:r>
              <a:rPr lang="en-US" sz="2400" dirty="0" smtClean="0"/>
              <a:t>(</a:t>
            </a:r>
            <a:r>
              <a:rPr lang="en-US" sz="2400" b="1" dirty="0"/>
              <a:t>WORST </a:t>
            </a:r>
            <a:r>
              <a:rPr lang="en-US" sz="2400" b="1" dirty="0" smtClean="0"/>
              <a:t>PERFORMING</a:t>
            </a:r>
            <a:r>
              <a:rPr lang="en-US" sz="2400" dirty="0" smtClean="0"/>
              <a:t>)</a:t>
            </a:r>
          </a:p>
          <a:p>
            <a:pPr lvl="1"/>
            <a:r>
              <a:rPr lang="en-US" sz="2400" dirty="0" smtClean="0"/>
              <a:t>ID’s - 53</a:t>
            </a:r>
            <a:r>
              <a:rPr lang="en-US" sz="2400" dirty="0"/>
              <a:t>, 120, 151, 57, 203, 174, 121</a:t>
            </a:r>
            <a:r>
              <a:rPr lang="en-US" sz="2400" dirty="0" smtClean="0"/>
              <a:t>,</a:t>
            </a:r>
          </a:p>
          <a:p>
            <a:pPr lvl="1"/>
            <a:r>
              <a:rPr lang="en-US" sz="2400" dirty="0" smtClean="0"/>
              <a:t> </a:t>
            </a:r>
            <a:r>
              <a:rPr lang="en-US" sz="2400" dirty="0"/>
              <a:t>118, 72, 44, 142, 56, </a:t>
            </a:r>
            <a:r>
              <a:rPr lang="en-US" sz="2400" dirty="0" smtClean="0"/>
              <a:t>117</a:t>
            </a:r>
            <a:r>
              <a:rPr lang="en-US" sz="2400" dirty="0"/>
              <a:t>, 19, 59, 1, </a:t>
            </a:r>
            <a:endParaRPr lang="en-US" sz="2400" dirty="0" smtClean="0"/>
          </a:p>
          <a:p>
            <a:pPr lvl="1"/>
            <a:r>
              <a:rPr lang="en-US" sz="2400" dirty="0" smtClean="0"/>
              <a:t>39</a:t>
            </a:r>
            <a:r>
              <a:rPr lang="en-US" sz="2400" dirty="0"/>
              <a:t>, 84, 147, 113, 134, 112, 148, </a:t>
            </a:r>
            <a:r>
              <a:rPr lang="en-US" sz="2400" dirty="0" smtClean="0"/>
              <a:t>155</a:t>
            </a:r>
          </a:p>
          <a:p>
            <a:pPr lvl="2"/>
            <a:endParaRPr lang="en-US" sz="2400" dirty="0"/>
          </a:p>
          <a:p>
            <a:pPr lvl="1"/>
            <a:endParaRPr lang="en-US" sz="2400" dirty="0" smtClean="0"/>
          </a:p>
          <a:p>
            <a:r>
              <a:rPr lang="en-US" sz="2400" dirty="0"/>
              <a:t>Based on the </a:t>
            </a:r>
            <a:r>
              <a:rPr lang="en-US" sz="2400" b="1" dirty="0" smtClean="0"/>
              <a:t>Agent has contacted </a:t>
            </a:r>
          </a:p>
          <a:p>
            <a:r>
              <a:rPr lang="en-US" sz="2400" b="1" dirty="0" smtClean="0"/>
              <a:t>quickly after lead created</a:t>
            </a:r>
            <a:endParaRPr lang="en-US" sz="2400" b="1" dirty="0"/>
          </a:p>
          <a:p>
            <a:pPr marL="800100" lvl="1" indent="-342900">
              <a:buFont typeface="Arial" pitchFamily="34" charset="0"/>
              <a:buChar char="•"/>
            </a:pPr>
            <a:r>
              <a:rPr lang="en-US" sz="2400" dirty="0"/>
              <a:t>We found that many times </a:t>
            </a:r>
            <a:r>
              <a:rPr lang="en-US" sz="2400" dirty="0" smtClean="0"/>
              <a:t>agents </a:t>
            </a:r>
          </a:p>
          <a:p>
            <a:pPr lvl="1"/>
            <a:r>
              <a:rPr lang="en-US" sz="2400" dirty="0" smtClean="0"/>
              <a:t>has responded quickly </a:t>
            </a:r>
          </a:p>
          <a:p>
            <a:pPr lvl="1"/>
            <a:r>
              <a:rPr lang="en-US" sz="2400" dirty="0" smtClean="0"/>
              <a:t>(</a:t>
            </a:r>
            <a:r>
              <a:rPr lang="en-US" sz="2400" b="1" dirty="0" smtClean="0"/>
              <a:t>TOP PERFORMING</a:t>
            </a:r>
            <a:r>
              <a:rPr lang="en-US" sz="2400" dirty="0" smtClean="0"/>
              <a:t>)</a:t>
            </a:r>
          </a:p>
          <a:p>
            <a:pPr lvl="1"/>
            <a:r>
              <a:rPr lang="en-US" sz="2400" dirty="0" smtClean="0"/>
              <a:t>ID’s </a:t>
            </a:r>
            <a:r>
              <a:rPr lang="en-US" sz="2400" dirty="0"/>
              <a:t>- 53, 120, 151, 84, 72, 57, 95, </a:t>
            </a:r>
            <a:endParaRPr lang="en-US" sz="2400" dirty="0" smtClean="0"/>
          </a:p>
          <a:p>
            <a:pPr lvl="1"/>
            <a:r>
              <a:rPr lang="en-US" sz="2400" dirty="0" smtClean="0"/>
              <a:t>119</a:t>
            </a:r>
            <a:r>
              <a:rPr lang="en-US" sz="2400" dirty="0"/>
              <a:t>, 127, 159</a:t>
            </a:r>
            <a:endParaRPr lang="en-US" sz="2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449" y="1350634"/>
            <a:ext cx="7427151" cy="668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 INSIGHTS</a:t>
            </a:r>
          </a:p>
        </p:txBody>
      </p:sp>
      <p:sp>
        <p:nvSpPr>
          <p:cNvPr id="4" name="Footer Placeholder 3"/>
          <p:cNvSpPr>
            <a:spLocks noGrp="1"/>
          </p:cNvSpPr>
          <p:nvPr>
            <p:ph type="ftr" sz="quarter" idx="11"/>
          </p:nvPr>
        </p:nvSpPr>
        <p:spPr/>
        <p:txBody>
          <a:bodyPr/>
          <a:lstStyle/>
          <a:p>
            <a:r>
              <a:rPr lang="en-US" smtClean="0"/>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Rectangle 5"/>
          <p:cNvSpPr/>
          <p:nvPr/>
        </p:nvSpPr>
        <p:spPr>
          <a:xfrm>
            <a:off x="711196" y="1788784"/>
            <a:ext cx="11209867" cy="5262979"/>
          </a:xfrm>
          <a:prstGeom prst="rect">
            <a:avLst/>
          </a:prstGeom>
        </p:spPr>
        <p:txBody>
          <a:bodyPr wrap="square">
            <a:spAutoFit/>
          </a:bodyPr>
          <a:lstStyle/>
          <a:p>
            <a:r>
              <a:rPr lang="en-US" sz="2400" dirty="0" smtClean="0"/>
              <a:t>Based </a:t>
            </a:r>
            <a:r>
              <a:rPr lang="en-US" sz="2400" dirty="0"/>
              <a:t>on the </a:t>
            </a:r>
            <a:r>
              <a:rPr lang="en-US" sz="2400" dirty="0" smtClean="0"/>
              <a:t>maximum time </a:t>
            </a:r>
            <a:r>
              <a:rPr lang="en-US" sz="2400" b="1" dirty="0" smtClean="0"/>
              <a:t>actual conversation(in seconds) with lead by agent</a:t>
            </a:r>
            <a:endParaRPr lang="en-US" sz="2400" b="1" dirty="0"/>
          </a:p>
          <a:p>
            <a:pPr marL="800100" lvl="1" indent="-342900">
              <a:buFont typeface="Arial" pitchFamily="34" charset="0"/>
              <a:buChar char="•"/>
            </a:pPr>
            <a:r>
              <a:rPr lang="en-US" sz="2400" dirty="0" smtClean="0"/>
              <a:t>Few agent had maximum number of conversation with leads (</a:t>
            </a:r>
            <a:r>
              <a:rPr lang="en-US" sz="2400" b="1" dirty="0" smtClean="0"/>
              <a:t>BEST </a:t>
            </a:r>
            <a:r>
              <a:rPr lang="en-US" sz="2400" b="1" dirty="0"/>
              <a:t>PERFORMING</a:t>
            </a:r>
            <a:r>
              <a:rPr lang="en-US" sz="2400" dirty="0" smtClean="0"/>
              <a:t>), so those are agents who had conversation more than </a:t>
            </a:r>
            <a:r>
              <a:rPr lang="en-US" sz="2400" b="1" dirty="0" smtClean="0"/>
              <a:t>900 times</a:t>
            </a:r>
            <a:endParaRPr lang="en-US" sz="2400" b="1" dirty="0"/>
          </a:p>
          <a:p>
            <a:pPr lvl="2"/>
            <a:r>
              <a:rPr lang="en-US" sz="2400" dirty="0" smtClean="0"/>
              <a:t>ID’s - 53, 120, 1, 151,  119,  203, 117, 57, 95, 127,  72, 170, 118, 155, 174, 16, 124, 87, 43, 125</a:t>
            </a:r>
            <a:r>
              <a:rPr lang="en-US" sz="2400" dirty="0" smtClean="0"/>
              <a:t>	</a:t>
            </a:r>
            <a:endParaRPr lang="en-US" sz="2400" dirty="0" smtClean="0"/>
          </a:p>
          <a:p>
            <a:r>
              <a:rPr lang="en-US" sz="2400" dirty="0"/>
              <a:t>Based on the </a:t>
            </a:r>
            <a:r>
              <a:rPr lang="en-US" sz="2400" dirty="0" smtClean="0"/>
              <a:t>less time </a:t>
            </a:r>
            <a:r>
              <a:rPr lang="en-US" sz="2400" b="1" dirty="0" smtClean="0"/>
              <a:t>actual </a:t>
            </a:r>
            <a:r>
              <a:rPr lang="en-US" sz="2400" b="1" dirty="0"/>
              <a:t>conversation(in seconds) with lead by agent</a:t>
            </a:r>
          </a:p>
          <a:p>
            <a:pPr marL="800100" lvl="1" indent="-342900">
              <a:buFont typeface="Arial" pitchFamily="34" charset="0"/>
              <a:buChar char="•"/>
            </a:pPr>
            <a:r>
              <a:rPr lang="en-US" sz="2400" dirty="0"/>
              <a:t>Few agent had </a:t>
            </a:r>
            <a:r>
              <a:rPr lang="en-US" sz="2400" dirty="0" smtClean="0"/>
              <a:t>minimum </a:t>
            </a:r>
            <a:r>
              <a:rPr lang="en-US" sz="2400" dirty="0"/>
              <a:t>number of conversation with leads </a:t>
            </a:r>
            <a:r>
              <a:rPr lang="en-US" sz="2400" dirty="0" smtClean="0"/>
              <a:t>(</a:t>
            </a:r>
            <a:r>
              <a:rPr lang="en-US" sz="2400" b="1" dirty="0" smtClean="0"/>
              <a:t>WORST </a:t>
            </a:r>
            <a:r>
              <a:rPr lang="en-US" sz="2400" b="1" dirty="0"/>
              <a:t>PERFORMING), </a:t>
            </a:r>
            <a:r>
              <a:rPr lang="en-US" sz="2400" dirty="0"/>
              <a:t>so those are agents who had conversation </a:t>
            </a:r>
            <a:r>
              <a:rPr lang="en-US" sz="2400" dirty="0" smtClean="0"/>
              <a:t>less </a:t>
            </a:r>
            <a:r>
              <a:rPr lang="en-US" sz="2400" dirty="0"/>
              <a:t>than </a:t>
            </a:r>
            <a:r>
              <a:rPr lang="en-US" sz="2400" b="1" dirty="0" smtClean="0"/>
              <a:t>9 times</a:t>
            </a:r>
            <a:endParaRPr lang="en-US" sz="2400" dirty="0"/>
          </a:p>
          <a:p>
            <a:pPr lvl="2"/>
            <a:r>
              <a:rPr lang="en-US" sz="2400" dirty="0" smtClean="0"/>
              <a:t>ID’s </a:t>
            </a:r>
            <a:r>
              <a:rPr lang="en-US" sz="2400" dirty="0"/>
              <a:t>- </a:t>
            </a:r>
            <a:r>
              <a:rPr lang="en-US" sz="2400" dirty="0" smtClean="0"/>
              <a:t>58, 148, 143, 213, 47, 63, 110, 122,, 45, 67, 162, 176, 208, 219, 212, 223, 206, 93, 96, 103, 132, 137, 160, 178, 49, 79, 83, 101, 106, 123, 133, 144, 165, 182, 190, 214, 222</a:t>
            </a:r>
          </a:p>
          <a:p>
            <a:pPr lvl="2"/>
            <a:endParaRPr lang="en-US" sz="2400" dirty="0" smtClean="0"/>
          </a:p>
          <a:p>
            <a:pPr lvl="2"/>
            <a:endParaRPr lang="en-US" sz="2400" dirty="0" smtClean="0"/>
          </a:p>
        </p:txBody>
      </p:sp>
    </p:spTree>
    <p:extLst>
      <p:ext uri="{BB962C8B-B14F-4D97-AF65-F5344CB8AC3E}">
        <p14:creationId xmlns:p14="http://schemas.microsoft.com/office/powerpoint/2010/main" val="136086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 INSIGHTS</a:t>
            </a:r>
          </a:p>
        </p:txBody>
      </p:sp>
      <p:sp>
        <p:nvSpPr>
          <p:cNvPr id="4" name="Footer Placeholder 3"/>
          <p:cNvSpPr>
            <a:spLocks noGrp="1"/>
          </p:cNvSpPr>
          <p:nvPr>
            <p:ph type="ftr" sz="quarter" idx="11"/>
          </p:nvPr>
        </p:nvSpPr>
        <p:spPr/>
        <p:txBody>
          <a:bodyPr/>
          <a:lstStyle/>
          <a:p>
            <a:r>
              <a:rPr lang="en-US" smtClean="0"/>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Rectangle 5"/>
          <p:cNvSpPr/>
          <p:nvPr/>
        </p:nvSpPr>
        <p:spPr>
          <a:xfrm>
            <a:off x="711196" y="1788784"/>
            <a:ext cx="11209867" cy="5262979"/>
          </a:xfrm>
          <a:prstGeom prst="rect">
            <a:avLst/>
          </a:prstGeom>
        </p:spPr>
        <p:txBody>
          <a:bodyPr wrap="square">
            <a:spAutoFit/>
          </a:bodyPr>
          <a:lstStyle/>
          <a:p>
            <a:r>
              <a:rPr lang="en-US" sz="2400" dirty="0" smtClean="0"/>
              <a:t>Agent who had maximum average conversation with leads</a:t>
            </a:r>
          </a:p>
          <a:p>
            <a:r>
              <a:rPr lang="en-US" sz="2400" dirty="0"/>
              <a:t>	</a:t>
            </a:r>
            <a:r>
              <a:rPr lang="en-US" sz="2400" dirty="0" smtClean="0"/>
              <a:t>ID 144 </a:t>
            </a:r>
            <a:r>
              <a:rPr lang="en-US" sz="2400" dirty="0"/>
              <a:t>- </a:t>
            </a:r>
            <a:r>
              <a:rPr lang="en-US" sz="2400" dirty="0" smtClean="0"/>
              <a:t>828.00 sec, ID 122 </a:t>
            </a:r>
            <a:r>
              <a:rPr lang="en-US" sz="2400" dirty="0"/>
              <a:t>- 732.1667, </a:t>
            </a:r>
            <a:r>
              <a:rPr lang="en-US" sz="2400" dirty="0" smtClean="0"/>
              <a:t>ID 214 </a:t>
            </a:r>
            <a:r>
              <a:rPr lang="en-US" sz="2400" dirty="0"/>
              <a:t>- </a:t>
            </a:r>
            <a:r>
              <a:rPr lang="en-US" sz="2400" dirty="0" smtClean="0"/>
              <a:t>478.00 sec, ID 17 </a:t>
            </a:r>
            <a:r>
              <a:rPr lang="en-US" sz="2400" dirty="0"/>
              <a:t>- </a:t>
            </a:r>
            <a:r>
              <a:rPr lang="en-US" sz="2400" dirty="0" smtClean="0"/>
              <a:t>460.20, </a:t>
            </a:r>
          </a:p>
          <a:p>
            <a:r>
              <a:rPr lang="en-US" sz="2400" dirty="0"/>
              <a:t> </a:t>
            </a:r>
            <a:r>
              <a:rPr lang="en-US" sz="2400" dirty="0" smtClean="0"/>
              <a:t>     ID 53 </a:t>
            </a:r>
            <a:r>
              <a:rPr lang="en-US" sz="2400" dirty="0"/>
              <a:t>- </a:t>
            </a:r>
            <a:r>
              <a:rPr lang="en-US" sz="2400" dirty="0" smtClean="0"/>
              <a:t>390.00 sec,  ID 43 </a:t>
            </a:r>
            <a:r>
              <a:rPr lang="en-US" sz="2400" dirty="0"/>
              <a:t>- </a:t>
            </a:r>
            <a:r>
              <a:rPr lang="en-US" sz="2400" dirty="0" smtClean="0"/>
              <a:t>343.2924 sec, ID 195 </a:t>
            </a:r>
            <a:r>
              <a:rPr lang="en-US" sz="2400" dirty="0"/>
              <a:t>- </a:t>
            </a:r>
            <a:r>
              <a:rPr lang="en-US" sz="2400" dirty="0" smtClean="0"/>
              <a:t>339.7135 sec, ID 39 </a:t>
            </a:r>
            <a:r>
              <a:rPr lang="en-US" sz="2400" dirty="0"/>
              <a:t>- </a:t>
            </a:r>
            <a:r>
              <a:rPr lang="en-US" sz="2400" dirty="0" smtClean="0"/>
              <a:t>336.589 </a:t>
            </a:r>
          </a:p>
          <a:p>
            <a:r>
              <a:rPr lang="en-US" sz="2400" dirty="0" smtClean="0"/>
              <a:t>      ID 16 </a:t>
            </a:r>
            <a:r>
              <a:rPr lang="en-US" sz="2400" dirty="0"/>
              <a:t>- </a:t>
            </a:r>
            <a:r>
              <a:rPr lang="en-US" sz="2400" dirty="0" smtClean="0"/>
              <a:t>335.4110 sec, ID 103 </a:t>
            </a:r>
            <a:r>
              <a:rPr lang="en-US" sz="2400" dirty="0"/>
              <a:t>- </a:t>
            </a:r>
            <a:r>
              <a:rPr lang="en-US" sz="2400" dirty="0" smtClean="0"/>
              <a:t>320.50 sec</a:t>
            </a:r>
          </a:p>
          <a:p>
            <a:r>
              <a:rPr lang="en-US" sz="2400" dirty="0"/>
              <a:t>we can say agent who is continuously following and talking more to leads are performing well</a:t>
            </a:r>
          </a:p>
          <a:p>
            <a:endParaRPr lang="en-US" sz="2400" dirty="0" smtClean="0"/>
          </a:p>
          <a:p>
            <a:r>
              <a:rPr lang="en-US" sz="2400" dirty="0"/>
              <a:t>Agent who had </a:t>
            </a:r>
            <a:r>
              <a:rPr lang="en-US" sz="2400" dirty="0" smtClean="0"/>
              <a:t>minimum </a:t>
            </a:r>
            <a:r>
              <a:rPr lang="en-US" sz="2400" dirty="0"/>
              <a:t>average conversation with </a:t>
            </a:r>
            <a:r>
              <a:rPr lang="en-US" sz="2400" dirty="0" smtClean="0"/>
              <a:t>leads</a:t>
            </a:r>
          </a:p>
          <a:p>
            <a:r>
              <a:rPr lang="en-US" sz="2400" dirty="0"/>
              <a:t>	 </a:t>
            </a:r>
            <a:r>
              <a:rPr lang="en-US" sz="2400" dirty="0" smtClean="0"/>
              <a:t>ID 110 </a:t>
            </a:r>
            <a:r>
              <a:rPr lang="en-US" sz="2400" dirty="0"/>
              <a:t>- </a:t>
            </a:r>
            <a:r>
              <a:rPr lang="en-US" sz="2400" dirty="0" smtClean="0"/>
              <a:t>36.00 sec, ID 222 </a:t>
            </a:r>
            <a:r>
              <a:rPr lang="en-US" sz="2400" dirty="0"/>
              <a:t>- </a:t>
            </a:r>
            <a:r>
              <a:rPr lang="en-US" sz="2400" dirty="0" smtClean="0"/>
              <a:t>26.00 sec, ID 132 </a:t>
            </a:r>
            <a:r>
              <a:rPr lang="en-US" sz="2400" dirty="0"/>
              <a:t>- </a:t>
            </a:r>
            <a:r>
              <a:rPr lang="en-US" sz="2400" dirty="0" smtClean="0"/>
              <a:t>18.50, ID 53 </a:t>
            </a:r>
            <a:r>
              <a:rPr lang="en-US" sz="2400" dirty="0"/>
              <a:t>- </a:t>
            </a:r>
            <a:r>
              <a:rPr lang="en-US" sz="2400" dirty="0" smtClean="0"/>
              <a:t>18.1082 sec, </a:t>
            </a:r>
          </a:p>
          <a:p>
            <a:r>
              <a:rPr lang="en-US" sz="2400" dirty="0"/>
              <a:t>	</a:t>
            </a:r>
            <a:r>
              <a:rPr lang="en-US" sz="2400" dirty="0" smtClean="0"/>
              <a:t> ID 101 </a:t>
            </a:r>
            <a:r>
              <a:rPr lang="en-US" sz="2400" dirty="0"/>
              <a:t>- </a:t>
            </a:r>
            <a:r>
              <a:rPr lang="en-US" sz="2400" dirty="0" smtClean="0"/>
              <a:t>15.00, ID 137 </a:t>
            </a:r>
            <a:r>
              <a:rPr lang="en-US" sz="2400" dirty="0"/>
              <a:t>- </a:t>
            </a:r>
            <a:r>
              <a:rPr lang="en-US" sz="2400" dirty="0" smtClean="0"/>
              <a:t>13.00 sec, </a:t>
            </a:r>
            <a:r>
              <a:rPr lang="en-US" sz="2400" dirty="0"/>
              <a:t>79 - </a:t>
            </a:r>
            <a:r>
              <a:rPr lang="en-US" sz="2400" dirty="0" smtClean="0"/>
              <a:t>11.00 sec, ID 106 </a:t>
            </a:r>
            <a:r>
              <a:rPr lang="en-US" sz="2400" dirty="0"/>
              <a:t>- </a:t>
            </a:r>
            <a:r>
              <a:rPr lang="en-US" sz="2400" dirty="0" smtClean="0"/>
              <a:t>10.00 sec, </a:t>
            </a:r>
          </a:p>
          <a:p>
            <a:r>
              <a:rPr lang="en-US" sz="2400" dirty="0"/>
              <a:t>	</a:t>
            </a:r>
            <a:r>
              <a:rPr lang="en-US" sz="2400" dirty="0" smtClean="0"/>
              <a:t> ID190 </a:t>
            </a:r>
            <a:r>
              <a:rPr lang="en-US" sz="2400" dirty="0"/>
              <a:t>- </a:t>
            </a:r>
            <a:r>
              <a:rPr lang="en-US" sz="2400" dirty="0" smtClean="0"/>
              <a:t>8.00sec, ID165 </a:t>
            </a:r>
            <a:r>
              <a:rPr lang="en-US" sz="2400" dirty="0"/>
              <a:t>- </a:t>
            </a:r>
            <a:r>
              <a:rPr lang="en-US" sz="2400" dirty="0" smtClean="0"/>
              <a:t>1.00 sec</a:t>
            </a:r>
          </a:p>
          <a:p>
            <a:endParaRPr lang="en-US" sz="2400" dirty="0"/>
          </a:p>
          <a:p>
            <a:endParaRPr lang="en-US" sz="2400" dirty="0" smtClean="0"/>
          </a:p>
          <a:p>
            <a:pPr lvl="2"/>
            <a:endParaRPr lang="en-US" sz="2400" dirty="0" smtClean="0"/>
          </a:p>
        </p:txBody>
      </p:sp>
    </p:spTree>
    <p:extLst>
      <p:ext uri="{BB962C8B-B14F-4D97-AF65-F5344CB8AC3E}">
        <p14:creationId xmlns:p14="http://schemas.microsoft.com/office/powerpoint/2010/main" val="82238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1EAC6-D685-44E3-B635-46BD3EA4D012}"/>
              </a:ext>
            </a:extLst>
          </p:cNvPr>
          <p:cNvSpPr>
            <a:spLocks noGrp="1"/>
          </p:cNvSpPr>
          <p:nvPr>
            <p:ph type="title"/>
          </p:nvPr>
        </p:nvSpPr>
        <p:spPr>
          <a:xfrm>
            <a:off x="666750" y="174244"/>
            <a:ext cx="11525250" cy="1387856"/>
          </a:xfrm>
        </p:spPr>
        <p:txBody>
          <a:bodyPr>
            <a:noAutofit/>
          </a:bodyPr>
          <a:lstStyle/>
          <a:p>
            <a:r>
              <a:rPr lang="en-US" sz="3200" dirty="0" smtClean="0"/>
              <a:t>Performance </a:t>
            </a:r>
            <a:r>
              <a:rPr lang="en-US" sz="3200" dirty="0" smtClean="0"/>
              <a:t>metrics</a:t>
            </a:r>
            <a:endParaRPr lang="en-US" sz="3200" dirty="0"/>
          </a:p>
        </p:txBody>
      </p:sp>
      <p:sp>
        <p:nvSpPr>
          <p:cNvPr id="3" name="Content Placeholder 2">
            <a:extLst>
              <a:ext uri="{FF2B5EF4-FFF2-40B4-BE49-F238E27FC236}">
                <a16:creationId xmlns="" xmlns:a16="http://schemas.microsoft.com/office/drawing/2014/main" id="{55E132F7-C6C2-451B-9A47-2BA69D8EDCBA}"/>
              </a:ext>
            </a:extLst>
          </p:cNvPr>
          <p:cNvSpPr>
            <a:spLocks noGrp="1"/>
          </p:cNvSpPr>
          <p:nvPr>
            <p:ph idx="1"/>
          </p:nvPr>
        </p:nvSpPr>
        <p:spPr/>
        <p:txBody>
          <a:bodyPr/>
          <a:lstStyle/>
          <a:p>
            <a:r>
              <a:rPr lang="en-US" dirty="0" smtClean="0"/>
              <a:t>Below are the metrics for performanc</a:t>
            </a:r>
            <a:r>
              <a:rPr lang="en-US" dirty="0" smtClean="0"/>
              <a:t>e calculation of agents</a:t>
            </a:r>
            <a:endParaRPr lang="en-US" dirty="0" smtClean="0"/>
          </a:p>
          <a:p>
            <a:pPr marL="800100" lvl="1" indent="-342900"/>
            <a:r>
              <a:rPr lang="en-US" dirty="0"/>
              <a:t>A</a:t>
            </a:r>
            <a:r>
              <a:rPr lang="en-US" dirty="0" smtClean="0"/>
              <a:t>gents </a:t>
            </a:r>
            <a:r>
              <a:rPr lang="en-US" dirty="0"/>
              <a:t>who are </a:t>
            </a:r>
            <a:r>
              <a:rPr lang="en-US" b="1" dirty="0" smtClean="0"/>
              <a:t>contacting </a:t>
            </a:r>
            <a:r>
              <a:rPr lang="en-US" b="1" dirty="0"/>
              <a:t>by </a:t>
            </a:r>
            <a:r>
              <a:rPr lang="en-US" b="1" dirty="0" smtClean="0"/>
              <a:t>themselves </a:t>
            </a:r>
            <a:r>
              <a:rPr lang="en-US" dirty="0" smtClean="0"/>
              <a:t>after got lead</a:t>
            </a:r>
            <a:endParaRPr lang="en-US" b="1" dirty="0" smtClean="0"/>
          </a:p>
          <a:p>
            <a:pPr marL="800100" lvl="1" indent="-342900"/>
            <a:r>
              <a:rPr lang="en-US" dirty="0" smtClean="0"/>
              <a:t>Agents who are </a:t>
            </a:r>
            <a:r>
              <a:rPr lang="en-US" b="1" dirty="0" smtClean="0"/>
              <a:t>putting note </a:t>
            </a:r>
            <a:r>
              <a:rPr lang="en-US" dirty="0" smtClean="0"/>
              <a:t>after conversation (whether conversation happened or not)</a:t>
            </a:r>
          </a:p>
          <a:p>
            <a:pPr marL="800100" lvl="1" indent="-342900"/>
            <a:r>
              <a:rPr lang="en-US" dirty="0" smtClean="0"/>
              <a:t>Agent should </a:t>
            </a:r>
            <a:r>
              <a:rPr lang="en-US" b="1" dirty="0" smtClean="0"/>
              <a:t>contact immediately </a:t>
            </a:r>
            <a:r>
              <a:rPr lang="en-US" dirty="0" smtClean="0"/>
              <a:t>to lead a</a:t>
            </a:r>
            <a:endParaRPr lang="en-US" dirty="0" smtClean="0"/>
          </a:p>
          <a:p>
            <a:pPr marL="800100" lvl="1" indent="-342900"/>
            <a:r>
              <a:rPr lang="en-US" dirty="0" smtClean="0"/>
              <a:t>Agent who are trying to </a:t>
            </a:r>
            <a:r>
              <a:rPr lang="en-US" b="1" dirty="0" smtClean="0"/>
              <a:t>contact on weekend and always weekdays</a:t>
            </a:r>
            <a:endParaRPr lang="en-US" b="1" dirty="0"/>
          </a:p>
          <a:p>
            <a:pPr marL="800100" lvl="1" indent="-342900"/>
            <a:r>
              <a:rPr lang="en-US" dirty="0" smtClean="0"/>
              <a:t>Agent who are </a:t>
            </a:r>
            <a:r>
              <a:rPr lang="en-US" b="1" dirty="0" smtClean="0"/>
              <a:t>maximum times follow up lead</a:t>
            </a:r>
            <a:endParaRPr lang="en-US" b="1" dirty="0" smtClean="0"/>
          </a:p>
          <a:p>
            <a:pPr marL="800100" lvl="1" indent="-342900"/>
            <a:r>
              <a:rPr lang="en-US" dirty="0" smtClean="0"/>
              <a:t>Agent who are </a:t>
            </a:r>
            <a:r>
              <a:rPr lang="en-US" b="1" dirty="0" smtClean="0"/>
              <a:t>putting outcome</a:t>
            </a:r>
            <a:endParaRPr lang="en-US" b="1" dirty="0" smtClean="0"/>
          </a:p>
          <a:p>
            <a:pPr marL="800100" lvl="1" indent="-342900"/>
            <a:endParaRPr lang="en-US" dirty="0"/>
          </a:p>
          <a:p>
            <a:pPr lvl="1"/>
            <a:endParaRPr lang="en-US" dirty="0"/>
          </a:p>
        </p:txBody>
      </p:sp>
      <p:sp>
        <p:nvSpPr>
          <p:cNvPr id="5" name="Slide Number Placeholder 4">
            <a:extLst>
              <a:ext uri="{FF2B5EF4-FFF2-40B4-BE49-F238E27FC236}">
                <a16:creationId xmlns="" xmlns:a16="http://schemas.microsoft.com/office/drawing/2014/main" id="{22408E4E-6C41-4DDF-BB3B-8DC68AC0FC3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14683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Suggestion to improve agent performance</a:t>
            </a:r>
            <a:endParaRPr lang="en-IN" dirty="0"/>
          </a:p>
        </p:txBody>
      </p:sp>
      <p:sp>
        <p:nvSpPr>
          <p:cNvPr id="4" name="Footer Placeholder 3"/>
          <p:cNvSpPr>
            <a:spLocks noGrp="1"/>
          </p:cNvSpPr>
          <p:nvPr>
            <p:ph type="ftr" sz="quarter" idx="11"/>
          </p:nvPr>
        </p:nvSpPr>
        <p:spPr/>
        <p:txBody>
          <a:bodyPr/>
          <a:lstStyle/>
          <a:p>
            <a:r>
              <a:rPr lang="en-US" smtClean="0"/>
              <a:t>IIBA Upgrad BFSI Capstone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Content Placeholder 2">
            <a:extLst>
              <a:ext uri="{FF2B5EF4-FFF2-40B4-BE49-F238E27FC236}">
                <a16:creationId xmlns="" xmlns:a16="http://schemas.microsoft.com/office/drawing/2014/main" id="{55E132F7-C6C2-451B-9A47-2BA69D8EDCBA}"/>
              </a:ext>
            </a:extLst>
          </p:cNvPr>
          <p:cNvSpPr>
            <a:spLocks noGrp="1"/>
          </p:cNvSpPr>
          <p:nvPr>
            <p:ph idx="1"/>
          </p:nvPr>
        </p:nvSpPr>
        <p:spPr>
          <a:xfrm>
            <a:off x="666750" y="1714500"/>
            <a:ext cx="11525250" cy="6629400"/>
          </a:xfrm>
        </p:spPr>
        <p:txBody>
          <a:bodyPr/>
          <a:lstStyle/>
          <a:p>
            <a:pPr marL="800100" lvl="1" indent="-342900"/>
            <a:r>
              <a:rPr lang="en-US" dirty="0" smtClean="0"/>
              <a:t>Agent should contact leads more often to convert it in business</a:t>
            </a:r>
          </a:p>
          <a:p>
            <a:pPr marL="800100" lvl="1" indent="-342900"/>
            <a:r>
              <a:rPr lang="en-US" dirty="0" smtClean="0"/>
              <a:t> When lead is contacting then agent should focus on him</a:t>
            </a:r>
          </a:p>
          <a:p>
            <a:pPr marL="800100" lvl="1" indent="-342900"/>
            <a:r>
              <a:rPr lang="en-US" dirty="0" smtClean="0"/>
              <a:t>After lead create agent must have to contact him on same day</a:t>
            </a:r>
          </a:p>
          <a:p>
            <a:pPr marL="800100" lvl="1" indent="-342900"/>
            <a:r>
              <a:rPr lang="en-US" dirty="0" smtClean="0"/>
              <a:t>Agent always have to take follow up of lead after contact established</a:t>
            </a:r>
          </a:p>
          <a:p>
            <a:pPr marL="800100" lvl="1" indent="-342900"/>
            <a:r>
              <a:rPr lang="en-US" dirty="0" smtClean="0"/>
              <a:t>Call conversation should be longer to target leads</a:t>
            </a:r>
          </a:p>
          <a:p>
            <a:pPr marL="800100" lvl="1" indent="-342900"/>
            <a:endParaRPr lang="en-US" dirty="0" smtClean="0"/>
          </a:p>
          <a:p>
            <a:pPr marL="800100" lvl="1" indent="-342900"/>
            <a:endParaRPr lang="en-US" dirty="0"/>
          </a:p>
          <a:p>
            <a:pPr lvl="1"/>
            <a:endParaRPr lang="en-US" dirty="0"/>
          </a:p>
        </p:txBody>
      </p:sp>
    </p:spTree>
    <p:extLst>
      <p:ext uri="{BB962C8B-B14F-4D97-AF65-F5344CB8AC3E}">
        <p14:creationId xmlns:p14="http://schemas.microsoft.com/office/powerpoint/2010/main" val="353197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1B5A7-2EE9-4787-BCD2-6F77D58150AF}"/>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 xmlns:a16="http://schemas.microsoft.com/office/drawing/2014/main" id="{C550FFDD-0EB4-4BC4-9BDF-34D0CB5A2CF5}"/>
              </a:ext>
            </a:extLst>
          </p:cNvPr>
          <p:cNvSpPr>
            <a:spLocks noGrp="1"/>
          </p:cNvSpPr>
          <p:nvPr>
            <p:ph idx="1"/>
          </p:nvPr>
        </p:nvSpPr>
        <p:spPr/>
        <p:txBody>
          <a:bodyPr>
            <a:normAutofit/>
          </a:bodyPr>
          <a:lstStyle/>
          <a:p>
            <a:r>
              <a:rPr lang="en-IN" sz="2800" dirty="0"/>
              <a:t>The brokerage provides the real estate agent with leads (leads are people who are looking to buy, sell or rent), and the agent's job is to help them in their home buying, selling or renting process</a:t>
            </a:r>
            <a:endParaRPr lang="en-US" sz="2800" dirty="0"/>
          </a:p>
          <a:p>
            <a:r>
              <a:rPr lang="en-US" sz="2800" dirty="0" smtClean="0"/>
              <a:t>Find </a:t>
            </a:r>
            <a:r>
              <a:rPr lang="en-US" sz="2800" dirty="0"/>
              <a:t>the parameters which help agent to improve to him to help leads which are provided by the broker</a:t>
            </a:r>
          </a:p>
          <a:p>
            <a:r>
              <a:rPr lang="en-US" sz="2800" dirty="0" smtClean="0"/>
              <a:t>Agent follow </a:t>
            </a:r>
            <a:r>
              <a:rPr lang="en-US" sz="2800" dirty="0"/>
              <a:t>this process by making call to each lead and puts note in CRM</a:t>
            </a:r>
          </a:p>
          <a:p>
            <a:endParaRPr lang="en-US" sz="2800" dirty="0" smtClean="0"/>
          </a:p>
          <a:p>
            <a:r>
              <a:rPr lang="en-US" sz="2800" dirty="0"/>
              <a:t>Objectives : </a:t>
            </a:r>
          </a:p>
          <a:p>
            <a:pPr marL="330190" lvl="1"/>
            <a:r>
              <a:rPr lang="en-IN" dirty="0"/>
              <a:t>to determine performance metrics for agents along with providing advice on what can be done to help agents improve</a:t>
            </a:r>
            <a:endParaRPr lang="en-US" dirty="0"/>
          </a:p>
        </p:txBody>
      </p:sp>
      <p:sp>
        <p:nvSpPr>
          <p:cNvPr id="5" name="Slide Number Placeholder 4">
            <a:extLst>
              <a:ext uri="{FF2B5EF4-FFF2-40B4-BE49-F238E27FC236}">
                <a16:creationId xmlns="" xmlns:a16="http://schemas.microsoft.com/office/drawing/2014/main" id="{CA9FA9BF-99C6-4D54-974D-9FF5E160500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8665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472FE5-2D2B-45D3-BE4F-7981F4D68835}"/>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 xmlns:a16="http://schemas.microsoft.com/office/drawing/2014/main" id="{AA69C58D-6272-4E81-91DC-990FB60A1E54}"/>
              </a:ext>
            </a:extLst>
          </p:cNvPr>
          <p:cNvSpPr>
            <a:spLocks noGrp="1"/>
          </p:cNvSpPr>
          <p:nvPr>
            <p:ph idx="1"/>
          </p:nvPr>
        </p:nvSpPr>
        <p:spPr/>
        <p:txBody>
          <a:bodyPr>
            <a:normAutofit fontScale="92500" lnSpcReduction="10000"/>
          </a:bodyPr>
          <a:lstStyle/>
          <a:p>
            <a:r>
              <a:rPr lang="en-US" dirty="0" smtClean="0"/>
              <a:t>BA Call Data </a:t>
            </a:r>
            <a:r>
              <a:rPr lang="en-US" dirty="0"/>
              <a:t>– </a:t>
            </a:r>
            <a:r>
              <a:rPr lang="en-US" dirty="0" smtClean="0"/>
              <a:t>Agent and leads data</a:t>
            </a:r>
            <a:endParaRPr lang="en-US" dirty="0"/>
          </a:p>
          <a:p>
            <a:pPr lvl="1"/>
            <a:r>
              <a:rPr lang="en-US" sz="2400" dirty="0" smtClean="0"/>
              <a:t>Data includes Call id, </a:t>
            </a:r>
            <a:r>
              <a:rPr lang="en-US" sz="2400" dirty="0" err="1" smtClean="0"/>
              <a:t>UserId</a:t>
            </a:r>
            <a:r>
              <a:rPr lang="en-US" sz="2400" dirty="0" smtClean="0"/>
              <a:t>, </a:t>
            </a:r>
            <a:r>
              <a:rPr lang="en-US" sz="2400" dirty="0" err="1" smtClean="0"/>
              <a:t>personId</a:t>
            </a:r>
            <a:r>
              <a:rPr lang="en-US" sz="2400" dirty="0" smtClean="0"/>
              <a:t>, Call time stamp and lead timestamp, call duration, outcome, left a note etc.</a:t>
            </a:r>
          </a:p>
          <a:p>
            <a:pPr lvl="1"/>
            <a:r>
              <a:rPr lang="en-US" sz="2400" dirty="0" smtClean="0"/>
              <a:t>Call Id data – Numeric values which are unique identifier of call made</a:t>
            </a:r>
          </a:p>
          <a:p>
            <a:pPr lvl="1"/>
            <a:r>
              <a:rPr lang="en-US" sz="2400" dirty="0" smtClean="0"/>
              <a:t>Created – Call timestamp in UTC</a:t>
            </a:r>
          </a:p>
          <a:p>
            <a:pPr lvl="1"/>
            <a:r>
              <a:rPr lang="en-US" sz="2400" dirty="0" err="1" smtClean="0"/>
              <a:t>CratedById</a:t>
            </a:r>
            <a:r>
              <a:rPr lang="en-US" sz="2400" dirty="0" smtClean="0"/>
              <a:t> – it is user Id of who created call(agent)</a:t>
            </a:r>
          </a:p>
          <a:p>
            <a:pPr lvl="1"/>
            <a:r>
              <a:rPr lang="en-US" sz="2400" dirty="0" err="1" smtClean="0"/>
              <a:t>Created_at</a:t>
            </a:r>
            <a:r>
              <a:rPr lang="en-US" sz="2400" dirty="0" smtClean="0"/>
              <a:t> – it timestamp for call created</a:t>
            </a:r>
          </a:p>
          <a:p>
            <a:pPr lvl="1"/>
            <a:r>
              <a:rPr lang="en-US" sz="2400" dirty="0" smtClean="0"/>
              <a:t>Duration – It is the call time in seconds</a:t>
            </a:r>
          </a:p>
          <a:p>
            <a:pPr lvl="1"/>
            <a:r>
              <a:rPr lang="en-US" sz="2400" dirty="0" err="1" smtClean="0"/>
              <a:t>isIncoming</a:t>
            </a:r>
            <a:r>
              <a:rPr lang="en-US" sz="2400" dirty="0" smtClean="0"/>
              <a:t> – it is about who made the call(False – agent &amp; True - Lead)</a:t>
            </a:r>
          </a:p>
          <a:p>
            <a:pPr lvl="1"/>
            <a:r>
              <a:rPr lang="en-US" sz="2400" dirty="0" smtClean="0"/>
              <a:t>Outcome - call outcome(unreliable)</a:t>
            </a:r>
          </a:p>
          <a:p>
            <a:pPr lvl="1"/>
            <a:r>
              <a:rPr lang="en-US" sz="2400" dirty="0" smtClean="0"/>
              <a:t>Lead created at – Lead created timestamp</a:t>
            </a:r>
          </a:p>
          <a:p>
            <a:pPr lvl="1"/>
            <a:r>
              <a:rPr lang="en-US" sz="2400" dirty="0" err="1" smtClean="0"/>
              <a:t>PersonId</a:t>
            </a:r>
            <a:r>
              <a:rPr lang="en-US" sz="2400" dirty="0" smtClean="0"/>
              <a:t> – Unique lead id</a:t>
            </a:r>
          </a:p>
          <a:p>
            <a:pPr lvl="1"/>
            <a:r>
              <a:rPr lang="en-US" sz="2400" dirty="0" err="1" smtClean="0"/>
              <a:t>UserId</a:t>
            </a:r>
            <a:r>
              <a:rPr lang="en-US" sz="2400" dirty="0" smtClean="0"/>
              <a:t> – agent id</a:t>
            </a:r>
          </a:p>
          <a:p>
            <a:pPr lvl="1"/>
            <a:r>
              <a:rPr lang="en-US" sz="2400" dirty="0" smtClean="0"/>
              <a:t>Left a note – if user had left a note after the call</a:t>
            </a:r>
          </a:p>
          <a:p>
            <a:pPr lvl="1"/>
            <a:endParaRPr lang="en-US" dirty="0"/>
          </a:p>
        </p:txBody>
      </p:sp>
      <p:sp>
        <p:nvSpPr>
          <p:cNvPr id="5" name="Slide Number Placeholder 4">
            <a:extLst>
              <a:ext uri="{FF2B5EF4-FFF2-40B4-BE49-F238E27FC236}">
                <a16:creationId xmlns="" xmlns:a16="http://schemas.microsoft.com/office/drawing/2014/main" id="{50FC1F8C-34CC-401C-9CB3-A8C08AFBCE0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3987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4AB25-1C54-4B71-BBA7-D26888431D7C}"/>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 xmlns:a16="http://schemas.microsoft.com/office/drawing/2014/main" id="{1B35F5FD-F11B-4A83-9882-2E18944CAC01}"/>
              </a:ext>
            </a:extLst>
          </p:cNvPr>
          <p:cNvSpPr>
            <a:spLocks noGrp="1"/>
          </p:cNvSpPr>
          <p:nvPr>
            <p:ph idx="1"/>
          </p:nvPr>
        </p:nvSpPr>
        <p:spPr>
          <a:xfrm>
            <a:off x="666750" y="1714500"/>
            <a:ext cx="11525250" cy="7010400"/>
          </a:xfrm>
        </p:spPr>
        <p:txBody>
          <a:bodyPr>
            <a:normAutofit fontScale="92500" lnSpcReduction="10000"/>
          </a:bodyPr>
          <a:lstStyle/>
          <a:p>
            <a:r>
              <a:rPr lang="en-US" dirty="0" smtClean="0"/>
              <a:t>For </a:t>
            </a:r>
            <a:r>
              <a:rPr lang="en-US" dirty="0" err="1" smtClean="0"/>
              <a:t>BA_Call_Data</a:t>
            </a:r>
            <a:endParaRPr lang="en-US" dirty="0" smtClean="0"/>
          </a:p>
          <a:p>
            <a:r>
              <a:rPr lang="en-US" dirty="0" smtClean="0"/>
              <a:t>Total 180488 observation and 11variables</a:t>
            </a:r>
          </a:p>
          <a:p>
            <a:pPr lvl="1"/>
            <a:r>
              <a:rPr lang="en-US" dirty="0" smtClean="0"/>
              <a:t>No duplicate values found</a:t>
            </a:r>
          </a:p>
          <a:p>
            <a:pPr lvl="1"/>
            <a:r>
              <a:rPr lang="en-US" dirty="0" smtClean="0"/>
              <a:t>Only for outcome variable on blank values found</a:t>
            </a:r>
          </a:p>
          <a:p>
            <a:pPr lvl="2"/>
            <a:r>
              <a:rPr lang="en-US" dirty="0" smtClean="0"/>
              <a:t>70594</a:t>
            </a:r>
          </a:p>
          <a:p>
            <a:pPr lvl="1"/>
            <a:r>
              <a:rPr lang="en-US" dirty="0" smtClean="0"/>
              <a:t>For timestamp values need convert to r date format</a:t>
            </a:r>
          </a:p>
          <a:p>
            <a:pPr lvl="1"/>
            <a:r>
              <a:rPr lang="en-US" dirty="0" smtClean="0"/>
              <a:t>There are erroneous data for </a:t>
            </a:r>
            <a:r>
              <a:rPr lang="en-US" dirty="0" err="1" smtClean="0"/>
              <a:t>CreatedById</a:t>
            </a:r>
            <a:r>
              <a:rPr lang="en-US" dirty="0" smtClean="0"/>
              <a:t> and </a:t>
            </a:r>
            <a:r>
              <a:rPr lang="en-US" dirty="0" err="1" smtClean="0"/>
              <a:t>userId</a:t>
            </a:r>
            <a:r>
              <a:rPr lang="en-US" dirty="0" smtClean="0"/>
              <a:t> (-1 as id)</a:t>
            </a:r>
          </a:p>
          <a:p>
            <a:pPr lvl="2"/>
            <a:r>
              <a:rPr lang="en-US" dirty="0" smtClean="0"/>
              <a:t>20 observation are common from both columns</a:t>
            </a:r>
          </a:p>
          <a:p>
            <a:pPr lvl="2"/>
            <a:r>
              <a:rPr lang="en-US" dirty="0" smtClean="0"/>
              <a:t>70594 has  id as -1 in created by id</a:t>
            </a:r>
          </a:p>
          <a:p>
            <a:pPr lvl="1"/>
            <a:r>
              <a:rPr lang="en-US" dirty="0" smtClean="0"/>
              <a:t>Duration of call is between 0 to 63841 (most of the call duration is 0 seconds)</a:t>
            </a:r>
          </a:p>
          <a:p>
            <a:pPr lvl="1"/>
            <a:r>
              <a:rPr lang="en-US" dirty="0" err="1" smtClean="0"/>
              <a:t>IsIncoming</a:t>
            </a:r>
            <a:r>
              <a:rPr lang="en-US" dirty="0" smtClean="0"/>
              <a:t> data agent has contacted 174138 leads and 6330 lead called by themselves</a:t>
            </a:r>
          </a:p>
          <a:p>
            <a:pPr lvl="1"/>
            <a:r>
              <a:rPr lang="en-US" dirty="0" smtClean="0"/>
              <a:t>Agent has left note for 169120 leads and note is not there for 11348</a:t>
            </a:r>
          </a:p>
          <a:p>
            <a:pPr lvl="2"/>
            <a:endParaRPr lang="en-US" dirty="0"/>
          </a:p>
          <a:p>
            <a:pPr lvl="1"/>
            <a:endParaRPr lang="en-US" dirty="0"/>
          </a:p>
          <a:p>
            <a:pPr lvl="1"/>
            <a:endParaRPr lang="en-US" dirty="0"/>
          </a:p>
        </p:txBody>
      </p:sp>
      <p:sp>
        <p:nvSpPr>
          <p:cNvPr id="5" name="Slide Number Placeholder 4">
            <a:extLst>
              <a:ext uri="{FF2B5EF4-FFF2-40B4-BE49-F238E27FC236}">
                <a16:creationId xmlns="" xmlns:a16="http://schemas.microsoft.com/office/drawing/2014/main" id="{BB653089-0F8B-4634-8717-85AE5A88DC4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927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FA931-E121-4E06-A625-CD15CA1A008B}"/>
              </a:ext>
            </a:extLst>
          </p:cNvPr>
          <p:cNvSpPr>
            <a:spLocks noGrp="1"/>
          </p:cNvSpPr>
          <p:nvPr>
            <p:ph type="title"/>
          </p:nvPr>
        </p:nvSpPr>
        <p:spPr/>
        <p:txBody>
          <a:bodyPr/>
          <a:lstStyle/>
          <a:p>
            <a:r>
              <a:rPr lang="en-US" dirty="0"/>
              <a:t>Basic data cleaning</a:t>
            </a:r>
          </a:p>
        </p:txBody>
      </p:sp>
      <p:sp>
        <p:nvSpPr>
          <p:cNvPr id="5" name="Slide Number Placeholder 4">
            <a:extLst>
              <a:ext uri="{FF2B5EF4-FFF2-40B4-BE49-F238E27FC236}">
                <a16:creationId xmlns="" xmlns:a16="http://schemas.microsoft.com/office/drawing/2014/main" id="{7CE1D42A-99A8-4B9A-8B21-EDAB162F2B4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p:cNvSpPr>
            <a:spLocks noGrp="1"/>
          </p:cNvSpPr>
          <p:nvPr>
            <p:ph idx="1"/>
          </p:nvPr>
        </p:nvSpPr>
        <p:spPr/>
        <p:txBody>
          <a:bodyPr/>
          <a:lstStyle/>
          <a:p>
            <a:r>
              <a:rPr lang="en-IN" dirty="0" smtClean="0"/>
              <a:t>Checked for duplicates values but no duplicate values found</a:t>
            </a:r>
          </a:p>
          <a:p>
            <a:r>
              <a:rPr lang="en-IN" dirty="0" smtClean="0"/>
              <a:t>Checked for blank values and there were 155175 blank values only for outcome variable (for exploratory analysis we did not treat it as it has humongous data and cant be treated so easily)</a:t>
            </a:r>
          </a:p>
          <a:p>
            <a:r>
              <a:rPr lang="en-IN" dirty="0" smtClean="0"/>
              <a:t>R is case sensitive so outcome variable has converted to lower</a:t>
            </a:r>
          </a:p>
          <a:p>
            <a:r>
              <a:rPr lang="en-IN" dirty="0" smtClean="0"/>
              <a:t>Timestamp data is converted to r date format using parsed date function</a:t>
            </a:r>
          </a:p>
          <a:p>
            <a:r>
              <a:rPr lang="en-IN" dirty="0" smtClean="0"/>
              <a:t>Removed </a:t>
            </a:r>
            <a:r>
              <a:rPr lang="en-IN" dirty="0" err="1" smtClean="0"/>
              <a:t>createdById</a:t>
            </a:r>
            <a:r>
              <a:rPr lang="en-IN" dirty="0" smtClean="0"/>
              <a:t> </a:t>
            </a:r>
            <a:r>
              <a:rPr lang="en-IN" dirty="0"/>
              <a:t>and </a:t>
            </a:r>
            <a:r>
              <a:rPr lang="en-IN" dirty="0" err="1"/>
              <a:t>userid</a:t>
            </a:r>
            <a:r>
              <a:rPr lang="en-IN" dirty="0"/>
              <a:t> values </a:t>
            </a:r>
            <a:r>
              <a:rPr lang="en-IN" dirty="0" smtClean="0"/>
              <a:t>with </a:t>
            </a:r>
            <a:r>
              <a:rPr lang="en-IN" dirty="0"/>
              <a:t>-1, </a:t>
            </a:r>
            <a:r>
              <a:rPr lang="en-IN" dirty="0" smtClean="0"/>
              <a:t>and few values treated as both column have same data</a:t>
            </a:r>
            <a:endParaRPr lang="en-IN" dirty="0"/>
          </a:p>
        </p:txBody>
      </p:sp>
    </p:spTree>
    <p:extLst>
      <p:ext uri="{BB962C8B-B14F-4D97-AF65-F5344CB8AC3E}">
        <p14:creationId xmlns:p14="http://schemas.microsoft.com/office/powerpoint/2010/main" val="32666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engineering/data preparation</a:t>
            </a:r>
            <a:endParaRPr lang="en-IN" dirty="0"/>
          </a:p>
        </p:txBody>
      </p:sp>
      <p:sp>
        <p:nvSpPr>
          <p:cNvPr id="3" name="Content Placeholder 2"/>
          <p:cNvSpPr>
            <a:spLocks noGrp="1"/>
          </p:cNvSpPr>
          <p:nvPr>
            <p:ph idx="1"/>
          </p:nvPr>
        </p:nvSpPr>
        <p:spPr/>
        <p:txBody>
          <a:bodyPr/>
          <a:lstStyle/>
          <a:p>
            <a:r>
              <a:rPr lang="en-IN" dirty="0" smtClean="0"/>
              <a:t>For timestamp data we have call timestamp and lead timestamp</a:t>
            </a:r>
          </a:p>
          <a:p>
            <a:r>
              <a:rPr lang="en-IN" dirty="0" smtClean="0"/>
              <a:t>Converted to standard R format data</a:t>
            </a:r>
          </a:p>
          <a:p>
            <a:r>
              <a:rPr lang="en-IN" dirty="0" smtClean="0"/>
              <a:t>Extracted the date and time</a:t>
            </a:r>
          </a:p>
          <a:p>
            <a:r>
              <a:rPr lang="en-IN" dirty="0" smtClean="0"/>
              <a:t>Created new variable of days, date and time slots base on the time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10357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2258C19-F3E8-440C-926A-739C2DF5C99A}"/>
              </a:ext>
            </a:extLst>
          </p:cNvPr>
          <p:cNvSpPr>
            <a:spLocks noGrp="1"/>
          </p:cNvSpPr>
          <p:nvPr>
            <p:ph type="title"/>
          </p:nvPr>
        </p:nvSpPr>
        <p:spPr/>
        <p:txBody>
          <a:bodyPr>
            <a:normAutofit/>
          </a:bodyPr>
          <a:lstStyle/>
          <a:p>
            <a:r>
              <a:rPr lang="en-US" dirty="0" smtClean="0"/>
              <a:t>EXPLORATORY DATA analysis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5" y="1990994"/>
            <a:ext cx="6123908" cy="463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1198" y="1262862"/>
            <a:ext cx="2997202" cy="461665"/>
          </a:xfrm>
          <a:prstGeom prst="rect">
            <a:avLst/>
          </a:prstGeom>
          <a:noFill/>
        </p:spPr>
        <p:txBody>
          <a:bodyPr wrap="square" rtlCol="0">
            <a:spAutoFit/>
          </a:bodyPr>
          <a:lstStyle/>
          <a:p>
            <a:r>
              <a:rPr lang="en-IN" sz="2400" dirty="0" err="1" smtClean="0">
                <a:latin typeface="Arial" pitchFamily="34" charset="0"/>
                <a:cs typeface="Arial" pitchFamily="34" charset="0"/>
              </a:rPr>
              <a:t>IsIncoming</a:t>
            </a:r>
            <a:r>
              <a:rPr lang="en-IN" sz="2400" dirty="0" smtClean="0">
                <a:latin typeface="Arial" pitchFamily="34" charset="0"/>
                <a:cs typeface="Arial" pitchFamily="34" charset="0"/>
              </a:rPr>
              <a:t> Variable</a:t>
            </a:r>
            <a:endParaRPr lang="en-IN" sz="2400" dirty="0">
              <a:latin typeface="Arial" pitchFamily="34" charset="0"/>
              <a:cs typeface="Arial" pitchFamily="34" charset="0"/>
            </a:endParaRPr>
          </a:p>
        </p:txBody>
      </p:sp>
      <p:sp>
        <p:nvSpPr>
          <p:cNvPr id="3" name="TextBox 2"/>
          <p:cNvSpPr txBox="1"/>
          <p:nvPr/>
        </p:nvSpPr>
        <p:spPr>
          <a:xfrm>
            <a:off x="408515" y="7481386"/>
            <a:ext cx="12257618" cy="1938992"/>
          </a:xfrm>
          <a:prstGeom prst="rect">
            <a:avLst/>
          </a:prstGeom>
          <a:noFill/>
        </p:spPr>
        <p:txBody>
          <a:bodyPr wrap="square" rtlCol="0">
            <a:spAutoFit/>
          </a:bodyPr>
          <a:lstStyle/>
          <a:p>
            <a:pPr marL="457200" indent="-457200">
              <a:buFont typeface="Arial" pitchFamily="34" charset="0"/>
              <a:buChar char="•"/>
            </a:pPr>
            <a:r>
              <a:rPr lang="en-US" sz="2400" dirty="0"/>
              <a:t>only around 3% (6330) leads have call </a:t>
            </a:r>
            <a:r>
              <a:rPr lang="en-US" sz="2400" dirty="0" smtClean="0"/>
              <a:t>personally </a:t>
            </a:r>
            <a:r>
              <a:rPr lang="en-US" sz="2400" dirty="0"/>
              <a:t>and almost 97%(174138) called by </a:t>
            </a:r>
            <a:r>
              <a:rPr lang="en-US" sz="2400" dirty="0" smtClean="0"/>
              <a:t>agent</a:t>
            </a:r>
          </a:p>
          <a:p>
            <a:pPr marL="457200" indent="-457200">
              <a:buFont typeface="Arial" pitchFamily="34" charset="0"/>
              <a:buChar char="•"/>
            </a:pPr>
            <a:r>
              <a:rPr lang="en-US" sz="2400" dirty="0"/>
              <a:t>for most of the count outcome entry is blank then 14623 call have not received calls, 8206 leads have left message,  remaining 2464 are bad customer and only one customer is interested so it is clear that outcome variable it not </a:t>
            </a:r>
            <a:r>
              <a:rPr lang="en-US" sz="2400" dirty="0" smtClean="0"/>
              <a:t>reliable</a:t>
            </a:r>
          </a:p>
          <a:p>
            <a:endParaRPr lang="en-US" sz="2400" dirty="0" smtClean="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344" y="2108507"/>
            <a:ext cx="5978770" cy="452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966344" y="1262862"/>
            <a:ext cx="2997202" cy="461665"/>
          </a:xfrm>
          <a:prstGeom prst="rect">
            <a:avLst/>
          </a:prstGeom>
          <a:noFill/>
        </p:spPr>
        <p:txBody>
          <a:bodyPr wrap="square" rtlCol="0">
            <a:spAutoFit/>
          </a:bodyPr>
          <a:lstStyle/>
          <a:p>
            <a:r>
              <a:rPr lang="en-IN" sz="2400" dirty="0" smtClean="0">
                <a:latin typeface="Arial" pitchFamily="34" charset="0"/>
                <a:cs typeface="Arial" pitchFamily="34" charset="0"/>
              </a:rPr>
              <a:t>Outcome Variable</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2590590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2258C19-F3E8-440C-926A-739C2DF5C99A}"/>
              </a:ext>
            </a:extLst>
          </p:cNvPr>
          <p:cNvSpPr>
            <a:spLocks noGrp="1"/>
          </p:cNvSpPr>
          <p:nvPr>
            <p:ph type="title"/>
          </p:nvPr>
        </p:nvSpPr>
        <p:spPr/>
        <p:txBody>
          <a:bodyPr/>
          <a:lstStyle/>
          <a:p>
            <a:r>
              <a:rPr lang="en-US" dirty="0"/>
              <a:t>EXPLORATORY DATA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13" name="TextBox 12"/>
          <p:cNvSpPr txBox="1"/>
          <p:nvPr/>
        </p:nvSpPr>
        <p:spPr>
          <a:xfrm>
            <a:off x="711198" y="1262862"/>
            <a:ext cx="2997202" cy="461665"/>
          </a:xfrm>
          <a:prstGeom prst="rect">
            <a:avLst/>
          </a:prstGeom>
          <a:noFill/>
        </p:spPr>
        <p:txBody>
          <a:bodyPr wrap="square" rtlCol="0">
            <a:spAutoFit/>
          </a:bodyPr>
          <a:lstStyle/>
          <a:p>
            <a:r>
              <a:rPr lang="en-IN" sz="2400" dirty="0" smtClean="0">
                <a:latin typeface="Arial" pitchFamily="34" charset="0"/>
                <a:cs typeface="Arial" pitchFamily="34" charset="0"/>
              </a:rPr>
              <a:t>Left note Variable</a:t>
            </a:r>
            <a:endParaRPr lang="en-IN" sz="2400" dirty="0">
              <a:latin typeface="Arial" pitchFamily="34" charset="0"/>
              <a:cs typeface="Arial" pitchFamily="34" charset="0"/>
            </a:endParaRPr>
          </a:p>
        </p:txBody>
      </p:sp>
      <p:sp>
        <p:nvSpPr>
          <p:cNvPr id="7" name="Rectangle 6"/>
          <p:cNvSpPr/>
          <p:nvPr/>
        </p:nvSpPr>
        <p:spPr>
          <a:xfrm>
            <a:off x="711198" y="7105851"/>
            <a:ext cx="11209867" cy="1569660"/>
          </a:xfrm>
          <a:prstGeom prst="rect">
            <a:avLst/>
          </a:prstGeom>
        </p:spPr>
        <p:txBody>
          <a:bodyPr wrap="square">
            <a:spAutoFit/>
          </a:bodyPr>
          <a:lstStyle/>
          <a:p>
            <a:r>
              <a:rPr lang="en-US" sz="2400" dirty="0" smtClean="0"/>
              <a:t>Actually for </a:t>
            </a:r>
            <a:r>
              <a:rPr lang="en-US" sz="2400" dirty="0"/>
              <a:t>169120 calls agent has left a </a:t>
            </a:r>
            <a:r>
              <a:rPr lang="en-US" sz="2400" dirty="0" smtClean="0"/>
              <a:t>note for </a:t>
            </a:r>
            <a:r>
              <a:rPr lang="en-US" sz="2400" dirty="0"/>
              <a:t>11348 calls agent did not left a </a:t>
            </a:r>
            <a:r>
              <a:rPr lang="en-US" sz="2400" dirty="0" smtClean="0"/>
              <a:t>not</a:t>
            </a:r>
          </a:p>
          <a:p>
            <a:endParaRPr lang="en-US" sz="2400" dirty="0"/>
          </a:p>
          <a:p>
            <a:r>
              <a:rPr lang="en-US" sz="2400" dirty="0" smtClean="0"/>
              <a:t>Here most of called happened in morning, afternoon and evening</a:t>
            </a:r>
            <a:endParaRPr lang="en-US" sz="2400" dirty="0"/>
          </a:p>
          <a:p>
            <a:endParaRPr lang="en-US"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2" y="1724527"/>
            <a:ext cx="6423483" cy="480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303" y="1724528"/>
            <a:ext cx="6412829" cy="480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867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2258C19-F3E8-440C-926A-739C2DF5C99A}"/>
              </a:ext>
            </a:extLst>
          </p:cNvPr>
          <p:cNvSpPr>
            <a:spLocks noGrp="1"/>
          </p:cNvSpPr>
          <p:nvPr>
            <p:ph type="title"/>
          </p:nvPr>
        </p:nvSpPr>
        <p:spPr/>
        <p:txBody>
          <a:bodyPr/>
          <a:lstStyle/>
          <a:p>
            <a:r>
              <a:rPr lang="en-US" dirty="0"/>
              <a:t>EXPLORATORY DATA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13" name="TextBox 12"/>
          <p:cNvSpPr txBox="1"/>
          <p:nvPr/>
        </p:nvSpPr>
        <p:spPr>
          <a:xfrm>
            <a:off x="711197" y="1262862"/>
            <a:ext cx="3708403" cy="461665"/>
          </a:xfrm>
          <a:prstGeom prst="rect">
            <a:avLst/>
          </a:prstGeom>
          <a:noFill/>
        </p:spPr>
        <p:txBody>
          <a:bodyPr wrap="square" rtlCol="0">
            <a:spAutoFit/>
          </a:bodyPr>
          <a:lstStyle/>
          <a:p>
            <a:r>
              <a:rPr lang="en-IN" sz="2400" dirty="0" smtClean="0">
                <a:latin typeface="Arial" pitchFamily="34" charset="0"/>
                <a:cs typeface="Arial" pitchFamily="34" charset="0"/>
              </a:rPr>
              <a:t>Created day(call) Variable</a:t>
            </a:r>
            <a:endParaRPr lang="en-IN" sz="2400" dirty="0">
              <a:latin typeface="Arial" pitchFamily="34" charset="0"/>
              <a:cs typeface="Arial" pitchFamily="34" charset="0"/>
            </a:endParaRPr>
          </a:p>
        </p:txBody>
      </p:sp>
      <p:sp>
        <p:nvSpPr>
          <p:cNvPr id="7" name="Rectangle 6"/>
          <p:cNvSpPr/>
          <p:nvPr/>
        </p:nvSpPr>
        <p:spPr>
          <a:xfrm>
            <a:off x="711198" y="6733318"/>
            <a:ext cx="11209867" cy="1323439"/>
          </a:xfrm>
          <a:prstGeom prst="rect">
            <a:avLst/>
          </a:prstGeom>
        </p:spPr>
        <p:txBody>
          <a:bodyPr wrap="square">
            <a:spAutoFit/>
          </a:bodyPr>
          <a:lstStyle/>
          <a:p>
            <a:pPr marL="342900" indent="-342900">
              <a:buFont typeface="Arial" pitchFamily="34" charset="0"/>
              <a:buChar char="•"/>
            </a:pPr>
            <a:r>
              <a:rPr lang="en-US" sz="2000" dirty="0"/>
              <a:t>o</a:t>
            </a:r>
            <a:r>
              <a:rPr lang="en-US" sz="2000" dirty="0" smtClean="0"/>
              <a:t>n Monday, Tuesday</a:t>
            </a:r>
            <a:r>
              <a:rPr lang="en-US" sz="2000" dirty="0"/>
              <a:t>, </a:t>
            </a:r>
            <a:r>
              <a:rPr lang="en-US" sz="2000" dirty="0" smtClean="0"/>
              <a:t>Wednesday</a:t>
            </a:r>
            <a:r>
              <a:rPr lang="en-US" sz="2000" dirty="0"/>
              <a:t>, </a:t>
            </a:r>
            <a:r>
              <a:rPr lang="en-US" sz="2000" dirty="0" smtClean="0"/>
              <a:t>Thursday </a:t>
            </a:r>
            <a:r>
              <a:rPr lang="en-US" sz="2000" dirty="0"/>
              <a:t>maximum leads are </a:t>
            </a:r>
            <a:r>
              <a:rPr lang="en-US" sz="2000" dirty="0" smtClean="0"/>
              <a:t>contacted</a:t>
            </a:r>
          </a:p>
          <a:p>
            <a:pPr marL="342900" indent="-342900">
              <a:buFont typeface="Arial" pitchFamily="34" charset="0"/>
              <a:buChar char="•"/>
            </a:pPr>
            <a:endParaRPr lang="en-US" sz="2000" dirty="0"/>
          </a:p>
          <a:p>
            <a:pPr marL="342900" indent="-342900">
              <a:buFont typeface="Arial" pitchFamily="34" charset="0"/>
              <a:buChar char="•"/>
            </a:pPr>
            <a:r>
              <a:rPr lang="en-US" sz="2000" dirty="0"/>
              <a:t>most lead created on Monday, Tuesday, Wednesday</a:t>
            </a:r>
          </a:p>
          <a:p>
            <a:endParaRPr lang="en-US"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82" y="1724527"/>
            <a:ext cx="6066367" cy="451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724527"/>
            <a:ext cx="6019801" cy="448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470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6751</TotalTime>
  <Words>1251</Words>
  <Application>Microsoft Office PowerPoint</Application>
  <PresentationFormat>Custom</PresentationFormat>
  <Paragraphs>180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Parcel</vt:lpstr>
      <vt:lpstr>BA Call Data (SQUAD)</vt:lpstr>
      <vt:lpstr>Business Understanding</vt:lpstr>
      <vt:lpstr>Data understanding</vt:lpstr>
      <vt:lpstr>Data understanding</vt:lpstr>
      <vt:lpstr>Basic data cleaning</vt:lpstr>
      <vt:lpstr>Feature engineering/data preparation</vt:lpstr>
      <vt:lpstr>EXPLORATORY DATA analysis</vt:lpstr>
      <vt:lpstr>EXPLORATORY DATA analysis</vt:lpstr>
      <vt:lpstr>EXPLORATORY DATA analysis</vt:lpstr>
      <vt:lpstr>EXPLORATORY DATA analysis</vt:lpstr>
      <vt:lpstr>EXPLORATORY DATA analysis</vt:lpstr>
      <vt:lpstr>Data Analysis INSIGHTS</vt:lpstr>
      <vt:lpstr>DATA ANALYSIS INSIGHTS</vt:lpstr>
      <vt:lpstr>DATA ANALYSIS INSIGHTS</vt:lpstr>
      <vt:lpstr>DATA ANALYSIS INSIGHTS</vt:lpstr>
      <vt:lpstr>DATA ANALYSIS INSIGHTS</vt:lpstr>
      <vt:lpstr>Performance metrics</vt:lpstr>
      <vt:lpstr>Suggestion to improve agent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BFSI    Delivery 1</dc:title>
  <dc:creator>Pradnya Paithankar</dc:creator>
  <cp:lastModifiedBy>HP</cp:lastModifiedBy>
  <cp:revision>181</cp:revision>
  <dcterms:created xsi:type="dcterms:W3CDTF">2019-02-14T07:19:08Z</dcterms:created>
  <dcterms:modified xsi:type="dcterms:W3CDTF">2019-11-24T12:53:31Z</dcterms:modified>
</cp:coreProperties>
</file>