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87" r:id="rId3"/>
    <p:sldId id="312" r:id="rId4"/>
    <p:sldId id="257" r:id="rId5"/>
    <p:sldId id="315" r:id="rId6"/>
    <p:sldId id="286" r:id="rId7"/>
    <p:sldId id="288" r:id="rId8"/>
    <p:sldId id="289" r:id="rId9"/>
    <p:sldId id="290" r:id="rId10"/>
    <p:sldId id="298" r:id="rId11"/>
    <p:sldId id="299" r:id="rId12"/>
    <p:sldId id="291" r:id="rId13"/>
    <p:sldId id="313" r:id="rId14"/>
    <p:sldId id="292" r:id="rId15"/>
    <p:sldId id="314" r:id="rId16"/>
    <p:sldId id="293" r:id="rId17"/>
    <p:sldId id="295" r:id="rId18"/>
    <p:sldId id="306" r:id="rId19"/>
    <p:sldId id="307" r:id="rId20"/>
    <p:sldId id="297" r:id="rId21"/>
    <p:sldId id="301" r:id="rId22"/>
    <p:sldId id="302" r:id="rId23"/>
    <p:sldId id="303" r:id="rId24"/>
    <p:sldId id="304" r:id="rId25"/>
    <p:sldId id="305" r:id="rId26"/>
    <p:sldId id="309" r:id="rId27"/>
    <p:sldId id="319" r:id="rId28"/>
    <p:sldId id="310" r:id="rId29"/>
    <p:sldId id="311" r:id="rId30"/>
    <p:sldId id="316" r:id="rId31"/>
    <p:sldId id="317" r:id="rId32"/>
    <p:sldId id="318" r:id="rId33"/>
    <p:sldId id="285"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0511C8D-E22C-4230-A413-1519F1B6E3A2}" type="datetimeFigureOut">
              <a:rPr lang="en-US" smtClean="0"/>
              <a:pPr/>
              <a:t>27-Feb-18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96796D4-8060-4664-8B28-80030CDF61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BCED06B-6091-4E1D-9B50-26F6D63C4904}" type="datetime1">
              <a:rPr lang="en-US" smtClean="0"/>
              <a:pPr/>
              <a:t>27-Feb-18</a:t>
            </a:fld>
            <a:endParaRPr lang="en-US"/>
          </a:p>
        </p:txBody>
      </p:sp>
      <p:sp>
        <p:nvSpPr>
          <p:cNvPr id="8" name="Footer Placeholder 7"/>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5DD554-33C3-467C-87AE-78EEECF461F3}" type="datetime1">
              <a:rPr lang="en-US" smtClean="0"/>
              <a:pPr/>
              <a:t>27-Feb-18</a:t>
            </a:fld>
            <a:endParaRPr lang="en-US"/>
          </a:p>
        </p:txBody>
      </p:sp>
      <p:sp>
        <p:nvSpPr>
          <p:cNvPr id="5" name="Footer Placeholder 4"/>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D530D5-8D44-4C2B-8F3E-60AF6DAA6346}" type="datetime1">
              <a:rPr lang="en-US" smtClean="0"/>
              <a:pPr/>
              <a:t>27-Feb-18</a:t>
            </a:fld>
            <a:endParaRPr lang="en-US"/>
          </a:p>
        </p:txBody>
      </p:sp>
      <p:sp>
        <p:nvSpPr>
          <p:cNvPr id="5" name="Footer Placeholder 4"/>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5A4848-9FB4-4579-80B8-A0FC62A454F1}" type="datetime1">
              <a:rPr lang="en-US" smtClean="0"/>
              <a:pPr/>
              <a:t>27-Feb-18</a:t>
            </a:fld>
            <a:endParaRPr lang="en-US"/>
          </a:p>
        </p:txBody>
      </p:sp>
      <p:sp>
        <p:nvSpPr>
          <p:cNvPr id="5" name="Footer Placeholder 4"/>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2AB4F61-40BA-44AB-BE80-0B6F52DB2044}" type="datetime1">
              <a:rPr lang="en-US" smtClean="0"/>
              <a:pPr/>
              <a:t>27-Feb-18</a:t>
            </a:fld>
            <a:endParaRPr lang="en-US"/>
          </a:p>
        </p:txBody>
      </p:sp>
      <p:sp>
        <p:nvSpPr>
          <p:cNvPr id="5" name="Footer Placeholder 4"/>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60D1CB-4C92-4E09-85E8-3871A1AA7B26}" type="datetime1">
              <a:rPr lang="en-US" smtClean="0"/>
              <a:pPr/>
              <a:t>27-Feb-18</a:t>
            </a:fld>
            <a:endParaRPr lang="en-US"/>
          </a:p>
        </p:txBody>
      </p:sp>
      <p:sp>
        <p:nvSpPr>
          <p:cNvPr id="6" name="Footer Placeholder 5"/>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FAC1F65-441E-410D-89F8-C587862BC73B}" type="datetime1">
              <a:rPr lang="en-US" smtClean="0"/>
              <a:pPr/>
              <a:t>27-Feb-18</a:t>
            </a:fld>
            <a:endParaRPr lang="en-US"/>
          </a:p>
        </p:txBody>
      </p:sp>
      <p:sp>
        <p:nvSpPr>
          <p:cNvPr id="8" name="Footer Placeholder 7"/>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DFD9E26-0745-461A-8761-D200A2087D17}" type="datetime1">
              <a:rPr lang="en-US" smtClean="0"/>
              <a:pPr/>
              <a:t>27-Feb-18</a:t>
            </a:fld>
            <a:endParaRPr lang="en-US"/>
          </a:p>
        </p:txBody>
      </p:sp>
      <p:sp>
        <p:nvSpPr>
          <p:cNvPr id="4" name="Footer Placeholder 3"/>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A36E12-E7C4-423A-8516-B5EADDD720C3}" type="datetime1">
              <a:rPr lang="en-US" smtClean="0"/>
              <a:pPr/>
              <a:t>27-Feb-18</a:t>
            </a:fld>
            <a:endParaRPr lang="en-US"/>
          </a:p>
        </p:txBody>
      </p:sp>
      <p:sp>
        <p:nvSpPr>
          <p:cNvPr id="3" name="Footer Placeholder 2"/>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76D840-D0EB-4DFA-8993-8023F5B66F74}" type="datetime1">
              <a:rPr lang="en-US" smtClean="0"/>
              <a:pPr/>
              <a:t>27-Feb-18</a:t>
            </a:fld>
            <a:endParaRPr lang="en-US"/>
          </a:p>
        </p:txBody>
      </p:sp>
      <p:sp>
        <p:nvSpPr>
          <p:cNvPr id="6" name="Footer Placeholder 5"/>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4E46686-5153-4184-846C-DBF9632F1E2A}" type="datetime1">
              <a:rPr lang="en-US" smtClean="0"/>
              <a:pPr/>
              <a:t>27-Feb-18</a:t>
            </a:fld>
            <a:endParaRPr lang="en-US"/>
          </a:p>
        </p:txBody>
      </p:sp>
      <p:sp>
        <p:nvSpPr>
          <p:cNvPr id="6" name="Footer Placeholder 5"/>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EC149F6-7CE5-4DBA-85D1-EB6AA3424AE4}" type="datetime1">
              <a:rPr lang="en-US" smtClean="0"/>
              <a:pPr/>
              <a:t>27-Feb-18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US" smtClean="0"/>
              <a:t>Ravi Kant Sahu, Asst. Professor @ Lovely Professional University, Punjab</a:t>
            </a:r>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2362200"/>
          </a:xfrm>
        </p:spPr>
        <p:txBody>
          <a:bodyPr>
            <a:normAutofit/>
          </a:bodyPr>
          <a:lstStyle/>
          <a:p>
            <a:pPr algn="ctr"/>
            <a:r>
              <a:rPr lang="en-US" b="0" dirty="0" smtClean="0">
                <a:solidFill>
                  <a:schemeClr val="accent2">
                    <a:lumMod val="60000"/>
                    <a:lumOff val="40000"/>
                  </a:schemeClr>
                </a:solidFill>
                <a:effectLst/>
                <a:latin typeface="Times New Roman" pitchFamily="18" charset="0"/>
                <a:cs typeface="Times New Roman" pitchFamily="18" charset="0"/>
              </a:rPr>
              <a:t>Programming in Java</a:t>
            </a:r>
            <a:r>
              <a:rPr lang="en-US" dirty="0" smtClean="0">
                <a:solidFill>
                  <a:schemeClr val="accent2">
                    <a:lumMod val="50000"/>
                  </a:schemeClr>
                </a:solidFill>
                <a:effectLst/>
                <a:latin typeface="Times New Roman" pitchFamily="18" charset="0"/>
                <a:cs typeface="Times New Roman" pitchFamily="18" charset="0"/>
              </a:rPr>
              <a:t/>
            </a:r>
            <a:br>
              <a:rPr lang="en-US" dirty="0" smtClean="0">
                <a:solidFill>
                  <a:schemeClr val="accent2">
                    <a:lumMod val="50000"/>
                  </a:schemeClr>
                </a:solidFill>
                <a:effectLst/>
                <a:latin typeface="Times New Roman" pitchFamily="18" charset="0"/>
                <a:cs typeface="Times New Roman" pitchFamily="18" charset="0"/>
              </a:rPr>
            </a:br>
            <a:r>
              <a:rPr smtClean="0">
                <a:solidFill>
                  <a:srgbClr val="002060"/>
                </a:solidFill>
                <a:effectLst/>
                <a:latin typeface="Times New Roman" pitchFamily="18" charset="0"/>
                <a:cs typeface="Times New Roman" pitchFamily="18" charset="0"/>
              </a:rPr>
              <a:t/>
            </a:r>
            <a:br>
              <a:rPr smtClean="0">
                <a:solidFill>
                  <a:srgbClr val="002060"/>
                </a:solidFill>
                <a:effectLst/>
                <a:latin typeface="Times New Roman" pitchFamily="18" charset="0"/>
                <a:cs typeface="Times New Roman" pitchFamily="18" charset="0"/>
              </a:rPr>
            </a:br>
            <a:r>
              <a:rPr lang="en-US" sz="3600" b="0" dirty="0" smtClean="0">
                <a:solidFill>
                  <a:srgbClr val="7030A0"/>
                </a:solidFill>
                <a:effectLst/>
                <a:latin typeface="Times New Roman" pitchFamily="18" charset="0"/>
                <a:cs typeface="Times New Roman" pitchFamily="18" charset="0"/>
              </a:rPr>
              <a:t>String Handling</a:t>
            </a:r>
            <a:endParaRPr lang="en-US" b="0"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3276600"/>
            <a:ext cx="8077200" cy="3276600"/>
          </a:xfrm>
        </p:spPr>
        <p:txBody>
          <a:bodyPr>
            <a:normAutofit fontScale="92500" lnSpcReduction="10000"/>
          </a:bodyPr>
          <a:lstStyle/>
          <a:p>
            <a:pPr algn="ctr">
              <a:spcBef>
                <a:spcPts val="638"/>
              </a:spcBef>
              <a:buClr>
                <a:srgbClr val="EBF1DD"/>
              </a:buClr>
              <a:buSzPct val="25000"/>
            </a:pPr>
            <a:endParaRPr lang="en-US" sz="2400" dirty="0" smtClean="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smtClean="0">
                <a:solidFill>
                  <a:srgbClr val="C00000"/>
                </a:solidFill>
                <a:latin typeface="Times New Roman" pitchFamily="18" charset="0"/>
                <a:cs typeface="Times New Roman" pitchFamily="18" charset="0"/>
              </a:rPr>
              <a:t>By</a:t>
            </a:r>
          </a:p>
          <a:p>
            <a:pPr algn="ctr">
              <a:spcBef>
                <a:spcPts val="638"/>
              </a:spcBef>
              <a:buClr>
                <a:srgbClr val="EBF1DD"/>
              </a:buClr>
              <a:buSzPct val="25000"/>
            </a:pPr>
            <a:r>
              <a:rPr lang="en-US" sz="2400" dirty="0" smtClean="0">
                <a:solidFill>
                  <a:srgbClr val="C00000"/>
                </a:solidFill>
                <a:latin typeface="Times New Roman" pitchFamily="18" charset="0"/>
                <a:cs typeface="Times New Roman" pitchFamily="18" charset="0"/>
              </a:rPr>
              <a:t>Ravi Kant </a:t>
            </a:r>
            <a:r>
              <a:rPr lang="en-US" sz="2400" dirty="0" err="1" smtClean="0">
                <a:solidFill>
                  <a:srgbClr val="C00000"/>
                </a:solidFill>
                <a:latin typeface="Times New Roman" pitchFamily="18" charset="0"/>
                <a:cs typeface="Times New Roman" pitchFamily="18" charset="0"/>
              </a:rPr>
              <a:t>Sahu</a:t>
            </a:r>
            <a:endParaRPr lang="en-US" sz="2400" dirty="0" smtClean="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smtClean="0">
                <a:solidFill>
                  <a:srgbClr val="002060"/>
                </a:solidFill>
                <a:latin typeface="Times New Roman" pitchFamily="18" charset="0"/>
                <a:cs typeface="Times New Roman" pitchFamily="18" charset="0"/>
                <a:sym typeface="Times New Roman" pitchFamily="18" charset="0"/>
              </a:rPr>
              <a:t>Asst. Professor</a:t>
            </a: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r>
              <a:rPr lang="en-US" sz="35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Lovely Professional University, Punjab</a:t>
            </a:r>
          </a:p>
          <a:p>
            <a:pPr algn="ctr"/>
            <a:endParaRPr lang="en-US" dirty="0"/>
          </a:p>
        </p:txBody>
      </p:sp>
      <p:pic>
        <p:nvPicPr>
          <p:cNvPr id="4" name="Picture 5" descr="lpu.png"/>
          <p:cNvPicPr>
            <a:picLocks noChangeAspect="1"/>
          </p:cNvPicPr>
          <p:nvPr/>
        </p:nvPicPr>
        <p:blipFill>
          <a:blip r:embed="rId2"/>
          <a:srcRect/>
          <a:stretch>
            <a:fillRect/>
          </a:stretch>
        </p:blipFill>
        <p:spPr bwMode="auto">
          <a:xfrm>
            <a:off x="3962400" y="4648200"/>
            <a:ext cx="1371600" cy="13620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Concatenation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92500" lnSpcReduction="20000"/>
          </a:bodyPr>
          <a:lstStyle/>
          <a:p>
            <a:r>
              <a:rPr lang="en-US" sz="2600" dirty="0" smtClean="0">
                <a:solidFill>
                  <a:srgbClr val="C00000"/>
                </a:solidFill>
                <a:latin typeface="Times New Roman" pitchFamily="18" charset="0"/>
                <a:cs typeface="Times New Roman" pitchFamily="18" charset="0"/>
              </a:rPr>
              <a:t>Concatenating Strings:</a:t>
            </a:r>
          </a:p>
          <a:p>
            <a:pPr>
              <a:buNone/>
            </a:pPr>
            <a:endParaRPr lang="en-US" sz="2600" dirty="0" smtClean="0">
              <a:solidFill>
                <a:srgbClr val="C0000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age = "9";</a:t>
            </a:r>
          </a:p>
          <a:p>
            <a:pPr>
              <a:buNone/>
            </a:pPr>
            <a:r>
              <a:rPr lang="en-US" sz="2400" dirty="0" smtClean="0">
                <a:solidFill>
                  <a:srgbClr val="002060"/>
                </a:solidFill>
                <a:latin typeface="Times New Roman" pitchFamily="18" charset="0"/>
                <a:cs typeface="Times New Roman" pitchFamily="18" charset="0"/>
              </a:rPr>
              <a:t>	String s = "He is " + age + " years old.";</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a:t>
            </a:r>
          </a:p>
          <a:p>
            <a:pPr>
              <a:buNone/>
            </a:pPr>
            <a:endParaRPr lang="en-US" sz="2400" dirty="0" smtClean="0">
              <a:solidFill>
                <a:srgbClr val="002060"/>
              </a:solidFill>
              <a:latin typeface="Times New Roman" pitchFamily="18" charset="0"/>
              <a:cs typeface="Times New Roman" pitchFamily="18" charset="0"/>
            </a:endParaRPr>
          </a:p>
          <a:p>
            <a:r>
              <a:rPr lang="en-US" sz="2600" dirty="0" smtClean="0">
                <a:solidFill>
                  <a:srgbClr val="C00000"/>
                </a:solidFill>
                <a:latin typeface="Times New Roman" pitchFamily="18" charset="0"/>
                <a:cs typeface="Times New Roman" pitchFamily="18" charset="0"/>
              </a:rPr>
              <a:t>Using concatenation to prevent long lines:</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a:t>
            </a:r>
            <a:r>
              <a:rPr lang="en-US" sz="2400" dirty="0" err="1" smtClean="0">
                <a:solidFill>
                  <a:srgbClr val="002060"/>
                </a:solidFill>
                <a:latin typeface="Times New Roman" pitchFamily="18" charset="0"/>
                <a:cs typeface="Times New Roman" pitchFamily="18" charset="0"/>
              </a:rPr>
              <a:t>longStr</a:t>
            </a:r>
            <a:r>
              <a:rPr lang="en-US" sz="2400" dirty="0" smtClean="0">
                <a:solidFill>
                  <a:srgbClr val="002060"/>
                </a:solidFill>
                <a:latin typeface="Times New Roman" pitchFamily="18" charset="0"/>
                <a:cs typeface="Times New Roman" pitchFamily="18" charset="0"/>
              </a:rPr>
              <a:t> = “This could have been” +</a:t>
            </a:r>
          </a:p>
          <a:p>
            <a:pPr>
              <a:buNone/>
            </a:pPr>
            <a:r>
              <a:rPr lang="en-US" sz="2400" dirty="0" smtClean="0">
                <a:solidFill>
                  <a:srgbClr val="002060"/>
                </a:solidFill>
                <a:latin typeface="Times New Roman" pitchFamily="18" charset="0"/>
                <a:cs typeface="Times New Roman" pitchFamily="18" charset="0"/>
              </a:rPr>
              <a:t>			    “a very long line that would have” +</a:t>
            </a:r>
          </a:p>
          <a:p>
            <a:pPr>
              <a:buNone/>
            </a:pPr>
            <a:r>
              <a:rPr lang="en-US" sz="2400" dirty="0" smtClean="0">
                <a:solidFill>
                  <a:srgbClr val="002060"/>
                </a:solidFill>
                <a:latin typeface="Times New Roman" pitchFamily="18" charset="0"/>
                <a:cs typeface="Times New Roman" pitchFamily="18" charset="0"/>
              </a:rPr>
              <a:t>			    “wrapped around.  But string”+ 				   “concatenation  prevents this.”;</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longStr</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wipe(down)">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wipe(down)">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wipe(down)">
                                      <p:cBhvr>
                                        <p:cTn id="5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2800" b="0" dirty="0" smtClean="0">
                <a:solidFill>
                  <a:srgbClr val="C00000"/>
                </a:solidFill>
                <a:effectLst/>
                <a:latin typeface="Times New Roman" pitchFamily="18" charset="0"/>
                <a:cs typeface="Times New Roman" pitchFamily="18" charset="0"/>
              </a:rPr>
              <a:t>String Concatenation with Other Data Types</a:t>
            </a:r>
            <a:endParaRPr lang="en-US" sz="28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sz="2400" dirty="0" smtClean="0">
                <a:solidFill>
                  <a:srgbClr val="002060"/>
                </a:solidFill>
                <a:latin typeface="Times New Roman" pitchFamily="18" charset="0"/>
                <a:cs typeface="Times New Roman" pitchFamily="18" charset="0"/>
              </a:rPr>
              <a:t>We can concatenate strings with other types of data.</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age = 9;</a:t>
            </a:r>
          </a:p>
          <a:p>
            <a:pPr>
              <a:buNone/>
            </a:pPr>
            <a:r>
              <a:rPr lang="en-US" sz="2400" dirty="0" smtClean="0">
                <a:solidFill>
                  <a:srgbClr val="002060"/>
                </a:solidFill>
                <a:latin typeface="Times New Roman" pitchFamily="18" charset="0"/>
                <a:cs typeface="Times New Roman" pitchFamily="18" charset="0"/>
              </a:rPr>
              <a:t>   		String s = "He is " + age + " years old.";</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Methods of String class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smtClean="0">
                <a:solidFill>
                  <a:srgbClr val="C00000"/>
                </a:solidFill>
                <a:latin typeface="Times New Roman" pitchFamily="18" charset="0"/>
                <a:cs typeface="Times New Roman" pitchFamily="18" charset="0"/>
              </a:rPr>
              <a:t>String Length:</a:t>
            </a:r>
          </a:p>
          <a:p>
            <a:pPr>
              <a:buNone/>
            </a:pPr>
            <a:r>
              <a:rPr lang="en-US" dirty="0" smtClean="0">
                <a:solidFill>
                  <a:srgbClr val="7030A0"/>
                </a:solidFill>
                <a:latin typeface="Times New Roman" pitchFamily="18" charset="0"/>
                <a:cs typeface="Times New Roman" pitchFamily="18" charset="0"/>
              </a:rPr>
              <a:t>	length() </a:t>
            </a:r>
            <a:r>
              <a:rPr lang="en-US" sz="2400" dirty="0" smtClean="0">
                <a:solidFill>
                  <a:srgbClr val="002060"/>
                </a:solidFill>
                <a:latin typeface="Times New Roman" pitchFamily="18" charset="0"/>
                <a:cs typeface="Times New Roman" pitchFamily="18" charset="0"/>
              </a:rPr>
              <a:t>returns the length of the string i.e. number of characters.</a:t>
            </a:r>
          </a:p>
          <a:p>
            <a:pPr>
              <a:buNone/>
            </a:pPr>
            <a:endParaRPr lang="en-US" sz="2400" dirty="0" smtClean="0">
              <a:solidFill>
                <a:srgbClr val="002060"/>
              </a:solidFill>
              <a:latin typeface="Times New Roman" pitchFamily="18" charset="0"/>
              <a:cs typeface="Times New Roman" pitchFamily="18" charset="0"/>
            </a:endParaRPr>
          </a:p>
          <a:p>
            <a:pPr algn="ctr">
              <a:buNone/>
            </a:pPr>
            <a:r>
              <a:rPr lang="en-US" sz="2400" i="1" smtClean="0">
                <a:solidFill>
                  <a:schemeClr val="accent2">
                    <a:lumMod val="75000"/>
                  </a:schemeClr>
                </a:solidFill>
                <a:latin typeface="Times New Roman" pitchFamily="18" charset="0"/>
                <a:cs typeface="Times New Roman" pitchFamily="18" charset="0"/>
              </a:rPr>
              <a:t>public int</a:t>
            </a:r>
            <a:r>
              <a:rPr lang="en-US" sz="2400" i="1" dirty="0" smtClean="0">
                <a:solidFill>
                  <a:schemeClr val="accent2">
                    <a:lumMod val="75000"/>
                  </a:schemeClr>
                </a:solidFill>
                <a:latin typeface="Times New Roman" pitchFamily="18" charset="0"/>
                <a:cs typeface="Times New Roman" pitchFamily="18" charset="0"/>
              </a:rPr>
              <a:t> length()</a:t>
            </a:r>
          </a:p>
          <a:p>
            <a:pPr>
              <a:buNone/>
            </a:pPr>
            <a:endParaRPr lang="en-US" sz="2400" dirty="0" smtClean="0">
              <a:solidFill>
                <a:srgbClr val="C0000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a:t>
            </a:r>
          </a:p>
          <a:p>
            <a:pPr>
              <a:buNone/>
            </a:pPr>
            <a:r>
              <a:rPr lang="en-US" sz="2400" dirty="0" smtClean="0">
                <a:solidFill>
                  <a:srgbClr val="002060"/>
                </a:solidFill>
                <a:latin typeface="Times New Roman" pitchFamily="18" charset="0"/>
                <a:cs typeface="Times New Roman" pitchFamily="18" charset="0"/>
              </a:rPr>
              <a:t>		char chars[] = { 'a', 'b', 'c' };</a:t>
            </a:r>
          </a:p>
          <a:p>
            <a:pPr>
              <a:buNone/>
            </a:pPr>
            <a:r>
              <a:rPr lang="en-US" sz="2400" dirty="0" smtClean="0">
                <a:solidFill>
                  <a:srgbClr val="002060"/>
                </a:solidFill>
                <a:latin typeface="Times New Roman" pitchFamily="18" charset="0"/>
                <a:cs typeface="Times New Roman" pitchFamily="18" charset="0"/>
              </a:rPr>
              <a:t>		String s = new String(chars);</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s.length</a:t>
            </a:r>
            <a:r>
              <a:rPr lang="en-US" sz="2400" dirty="0" smtClean="0">
                <a:solidFill>
                  <a:srgbClr val="00206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buNone/>
            </a:pPr>
            <a:r>
              <a:rPr lang="en-US" sz="2200" dirty="0" smtClean="0">
                <a:solidFill>
                  <a:srgbClr val="00206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concat</a:t>
            </a:r>
            <a:r>
              <a:rPr lang="en-US" dirty="0" smtClean="0">
                <a:solidFill>
                  <a:srgbClr val="C00000"/>
                </a:solidFill>
                <a:latin typeface="Times New Roman" pitchFamily="18" charset="0"/>
                <a:cs typeface="Times New Roman" pitchFamily="18" charset="0"/>
              </a:rPr>
              <a:t>( ): </a:t>
            </a:r>
            <a:r>
              <a:rPr lang="en-US" sz="2200" dirty="0" smtClean="0">
                <a:solidFill>
                  <a:srgbClr val="002060"/>
                </a:solidFill>
                <a:latin typeface="Times New Roman" pitchFamily="18" charset="0"/>
                <a:cs typeface="Times New Roman" pitchFamily="18" charset="0"/>
              </a:rPr>
              <a:t>used to concatenate two strings.</a:t>
            </a:r>
          </a:p>
          <a:p>
            <a:pPr>
              <a:buNone/>
            </a:pPr>
            <a:r>
              <a:rPr lang="en-US" sz="2200" dirty="0" smtClean="0">
                <a:solidFill>
                  <a:srgbClr val="002060"/>
                </a:solidFill>
                <a:latin typeface="Times New Roman" pitchFamily="18" charset="0"/>
                <a:cs typeface="Times New Roman" pitchFamily="18" charset="0"/>
              </a:rPr>
              <a:t>			</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concat</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p>
          <a:p>
            <a:pPr>
              <a:buNone/>
            </a:pPr>
            <a:endParaRPr lang="en-US" sz="2200" i="1" dirty="0" smtClean="0">
              <a:solidFill>
                <a:schemeClr val="accent2">
                  <a:lumMod val="75000"/>
                </a:schemeClr>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This method creates a new object that contains the invoking string with the contents of </a:t>
            </a:r>
            <a:r>
              <a:rPr lang="en-US" sz="2200" dirty="0" err="1" smtClean="0">
                <a:solidFill>
                  <a:srgbClr val="002060"/>
                </a:solidFill>
                <a:latin typeface="Times New Roman" pitchFamily="18" charset="0"/>
                <a:cs typeface="Times New Roman" pitchFamily="18" charset="0"/>
              </a:rPr>
              <a:t>str</a:t>
            </a:r>
            <a:r>
              <a:rPr lang="en-US" sz="2200" dirty="0" smtClean="0">
                <a:solidFill>
                  <a:srgbClr val="002060"/>
                </a:solidFill>
                <a:latin typeface="Times New Roman" pitchFamily="18" charset="0"/>
                <a:cs typeface="Times New Roman" pitchFamily="18" charset="0"/>
              </a:rPr>
              <a:t> appended to the end. </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concat</a:t>
            </a:r>
            <a:r>
              <a:rPr lang="en-US" sz="2200" dirty="0" smtClean="0">
                <a:solidFill>
                  <a:srgbClr val="002060"/>
                </a:solidFill>
                <a:latin typeface="Times New Roman" pitchFamily="18" charset="0"/>
                <a:cs typeface="Times New Roman" pitchFamily="18" charset="0"/>
              </a:rPr>
              <a:t>( ) performs the same function as +. </a:t>
            </a:r>
          </a:p>
          <a:p>
            <a:pPr>
              <a:buNone/>
            </a:pPr>
            <a:endParaRPr lang="en-US" sz="2200" dirty="0" smtClean="0">
              <a:solidFill>
                <a:srgbClr val="C00000"/>
              </a:solidFill>
              <a:latin typeface="Times New Roman" pitchFamily="18" charset="0"/>
              <a:cs typeface="Times New Roman" pitchFamily="18" charset="0"/>
            </a:endParaRPr>
          </a:p>
          <a:p>
            <a:pPr>
              <a:buNone/>
            </a:pPr>
            <a:r>
              <a:rPr lang="en-US" sz="2200" dirty="0" smtClean="0">
                <a:solidFill>
                  <a:srgbClr val="C00000"/>
                </a:solidFill>
                <a:latin typeface="Times New Roman" pitchFamily="18" charset="0"/>
                <a:cs typeface="Times New Roman" pitchFamily="18" charset="0"/>
              </a:rPr>
              <a:t>Example:</a:t>
            </a:r>
          </a:p>
          <a:p>
            <a:pPr>
              <a:buNone/>
            </a:pPr>
            <a:r>
              <a:rPr lang="en-US" sz="2200" dirty="0" smtClean="0">
                <a:solidFill>
                  <a:srgbClr val="002060"/>
                </a:solidFill>
                <a:latin typeface="Times New Roman" pitchFamily="18" charset="0"/>
                <a:cs typeface="Times New Roman" pitchFamily="18" charset="0"/>
              </a:rPr>
              <a:t>		String s1 = "one"; String s2 = s1.concat("two");</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It generates the same result as the following sequence:</a:t>
            </a:r>
          </a:p>
          <a:p>
            <a:pPr>
              <a:buNone/>
            </a:pPr>
            <a:r>
              <a:rPr lang="en-US" sz="2200" dirty="0" smtClean="0">
                <a:solidFill>
                  <a:srgbClr val="002060"/>
                </a:solidFill>
                <a:latin typeface="Times New Roman" pitchFamily="18" charset="0"/>
                <a:cs typeface="Times New Roman" pitchFamily="18" charset="0"/>
              </a:rPr>
              <a:t>		String s1 = "one"; String s2 = s1 + "two";</a:t>
            </a:r>
          </a:p>
          <a:p>
            <a:endParaRPr lang="en-US" sz="2200" dirty="0" smtClean="0">
              <a:solidFill>
                <a:srgbClr val="002060"/>
              </a:solidFill>
              <a:latin typeface="Times New Roman" pitchFamily="18" charset="0"/>
              <a:cs typeface="Times New Roman" pitchFamily="18" charset="0"/>
            </a:endParaRPr>
          </a:p>
          <a:p>
            <a:pPr>
              <a:buNone/>
            </a:pPr>
            <a:r>
              <a:rPr lang="en-US" sz="2200" dirty="0" smtClean="0">
                <a:solidFill>
                  <a:srgbClr val="002060"/>
                </a:solidFill>
                <a:latin typeface="Times New Roman" pitchFamily="18" charset="0"/>
                <a:cs typeface="Times New Roman" pitchFamily="18" charset="0"/>
              </a:rPr>
              <a:t>	</a:t>
            </a:r>
            <a:endParaRPr lang="en-US" sz="22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wipe(down)">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Character Extraction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Autofit/>
          </a:bodyPr>
          <a:lstStyle/>
          <a:p>
            <a:endParaRPr lang="en-US" sz="2400" dirty="0" smtClean="0">
              <a:solidFill>
                <a:srgbClr val="7030A0"/>
              </a:solidFill>
              <a:latin typeface="Times New Roman" pitchFamily="18" charset="0"/>
              <a:cs typeface="Times New Roman" pitchFamily="18" charset="0"/>
            </a:endParaRPr>
          </a:p>
          <a:p>
            <a:r>
              <a:rPr lang="en-US" sz="2400" dirty="0" err="1" smtClean="0">
                <a:solidFill>
                  <a:srgbClr val="7030A0"/>
                </a:solidFill>
                <a:latin typeface="Times New Roman" pitchFamily="18" charset="0"/>
                <a:cs typeface="Times New Roman" pitchFamily="18" charset="0"/>
              </a:rPr>
              <a:t>charAt</a:t>
            </a:r>
            <a:r>
              <a:rPr lang="en-US" sz="2400" dirty="0" smtClean="0">
                <a:solidFill>
                  <a:srgbClr val="7030A0"/>
                </a:solidFill>
                <a:latin typeface="Times New Roman" pitchFamily="18" charset="0"/>
                <a:cs typeface="Times New Roman" pitchFamily="18" charset="0"/>
              </a:rPr>
              <a:t>(): </a:t>
            </a:r>
            <a:r>
              <a:rPr lang="en-US" sz="2200" dirty="0" smtClean="0">
                <a:solidFill>
                  <a:srgbClr val="002060"/>
                </a:solidFill>
                <a:latin typeface="Times New Roman" pitchFamily="18" charset="0"/>
                <a:cs typeface="Times New Roman" pitchFamily="18" charset="0"/>
              </a:rPr>
              <a:t>used to obtain the character from the specified index from a string.</a:t>
            </a:r>
          </a:p>
          <a:p>
            <a:pPr algn="ctr">
              <a:buNone/>
            </a:pPr>
            <a:r>
              <a:rPr lang="en-US" sz="2200" dirty="0" smtClean="0">
                <a:solidFill>
                  <a:srgbClr val="002060"/>
                </a:solidFill>
                <a:latin typeface="Times New Roman" pitchFamily="18" charset="0"/>
                <a:cs typeface="Times New Roman" pitchFamily="18" charset="0"/>
              </a:rPr>
              <a:t>		</a:t>
            </a:r>
            <a:r>
              <a:rPr lang="en-US" sz="2200" i="1" dirty="0" smtClean="0">
                <a:solidFill>
                  <a:schemeClr val="accent1">
                    <a:lumMod val="50000"/>
                  </a:schemeClr>
                </a:solidFill>
                <a:latin typeface="Times New Roman" pitchFamily="18" charset="0"/>
                <a:cs typeface="Times New Roman" pitchFamily="18" charset="0"/>
              </a:rPr>
              <a:t>public char </a:t>
            </a:r>
            <a:r>
              <a:rPr lang="en-US" sz="2200" i="1" dirty="0" err="1" smtClean="0">
                <a:solidFill>
                  <a:schemeClr val="accent1">
                    <a:lumMod val="50000"/>
                  </a:schemeClr>
                </a:solidFill>
                <a:latin typeface="Times New Roman" pitchFamily="18" charset="0"/>
                <a:cs typeface="Times New Roman" pitchFamily="18" charset="0"/>
              </a:rPr>
              <a:t>charAt</a:t>
            </a:r>
            <a:r>
              <a:rPr lang="en-US" sz="2200" i="1" dirty="0" smtClean="0">
                <a:solidFill>
                  <a:schemeClr val="accent1">
                    <a:lumMod val="50000"/>
                  </a:schemeClr>
                </a:solidFill>
                <a:latin typeface="Times New Roman" pitchFamily="18" charset="0"/>
                <a:cs typeface="Times New Roman" pitchFamily="18" charset="0"/>
              </a:rPr>
              <a:t> (</a:t>
            </a:r>
            <a:r>
              <a:rPr lang="en-US" sz="2200" i="1" dirty="0" err="1" smtClean="0">
                <a:solidFill>
                  <a:schemeClr val="accent1">
                    <a:lumMod val="50000"/>
                  </a:schemeClr>
                </a:solidFill>
                <a:latin typeface="Times New Roman" pitchFamily="18" charset="0"/>
                <a:cs typeface="Times New Roman" pitchFamily="18" charset="0"/>
              </a:rPr>
              <a:t>int</a:t>
            </a:r>
            <a:r>
              <a:rPr lang="en-US" sz="2200" i="1" dirty="0" smtClean="0">
                <a:solidFill>
                  <a:schemeClr val="accent1">
                    <a:lumMod val="50000"/>
                  </a:schemeClr>
                </a:solidFill>
                <a:latin typeface="Times New Roman" pitchFamily="18" charset="0"/>
                <a:cs typeface="Times New Roman" pitchFamily="18" charset="0"/>
              </a:rPr>
              <a:t> index);</a:t>
            </a:r>
          </a:p>
          <a:p>
            <a:pPr>
              <a:buNone/>
            </a:pPr>
            <a:endParaRPr lang="en-US" sz="2200" dirty="0" smtClean="0">
              <a:solidFill>
                <a:srgbClr val="C00000"/>
              </a:solidFill>
              <a:latin typeface="Times New Roman" pitchFamily="18" charset="0"/>
              <a:cs typeface="Times New Roman" pitchFamily="18" charset="0"/>
            </a:endParaRPr>
          </a:p>
          <a:p>
            <a:pPr>
              <a:buNone/>
            </a:pPr>
            <a:r>
              <a:rPr lang="en-US" sz="2200" dirty="0" smtClean="0">
                <a:solidFill>
                  <a:srgbClr val="C00000"/>
                </a:solidFill>
                <a:latin typeface="Times New Roman" pitchFamily="18" charset="0"/>
                <a:cs typeface="Times New Roman" pitchFamily="18" charset="0"/>
              </a:rPr>
              <a:t>Example:</a:t>
            </a:r>
          </a:p>
          <a:p>
            <a:pPr>
              <a:buNone/>
            </a:pPr>
            <a:r>
              <a:rPr lang="en-US" sz="2200" dirty="0" smtClean="0">
                <a:solidFill>
                  <a:srgbClr val="C00000"/>
                </a:solidFill>
                <a:latin typeface="Times New Roman" pitchFamily="18" charset="0"/>
                <a:cs typeface="Times New Roman" pitchFamily="18" charset="0"/>
              </a:rPr>
              <a:t>		</a:t>
            </a:r>
            <a:r>
              <a:rPr lang="en-US" sz="2200" dirty="0" smtClean="0">
                <a:solidFill>
                  <a:srgbClr val="0070C0"/>
                </a:solidFill>
                <a:latin typeface="Times New Roman" pitchFamily="18" charset="0"/>
                <a:cs typeface="Times New Roman" pitchFamily="18" charset="0"/>
              </a:rPr>
              <a:t>char </a:t>
            </a:r>
            <a:r>
              <a:rPr lang="en-US" sz="2200" dirty="0" err="1" smtClean="0">
                <a:solidFill>
                  <a:srgbClr val="0070C0"/>
                </a:solidFill>
                <a:latin typeface="Times New Roman" pitchFamily="18" charset="0"/>
                <a:cs typeface="Times New Roman" pitchFamily="18" charset="0"/>
              </a:rPr>
              <a:t>ch</a:t>
            </a:r>
            <a:r>
              <a:rPr lang="en-US" sz="2200" dirty="0" smtClean="0">
                <a:solidFill>
                  <a:srgbClr val="0070C0"/>
                </a:solidFill>
                <a:latin typeface="Times New Roman" pitchFamily="18" charset="0"/>
                <a:cs typeface="Times New Roman" pitchFamily="18" charset="0"/>
              </a:rPr>
              <a:t>;</a:t>
            </a:r>
          </a:p>
          <a:p>
            <a:pPr>
              <a:buNone/>
            </a:pPr>
            <a:r>
              <a:rPr lang="en-US" sz="2200" dirty="0" smtClean="0">
                <a:solidFill>
                  <a:srgbClr val="0070C0"/>
                </a:solidFill>
                <a:latin typeface="Times New Roman" pitchFamily="18" charset="0"/>
                <a:cs typeface="Times New Roman" pitchFamily="18" charset="0"/>
              </a:rPr>
              <a:t>		</a:t>
            </a:r>
            <a:r>
              <a:rPr lang="en-US" sz="2200" dirty="0" err="1" smtClean="0">
                <a:solidFill>
                  <a:srgbClr val="0070C0"/>
                </a:solidFill>
                <a:latin typeface="Times New Roman" pitchFamily="18" charset="0"/>
                <a:cs typeface="Times New Roman" pitchFamily="18" charset="0"/>
              </a:rPr>
              <a:t>ch</a:t>
            </a:r>
            <a:r>
              <a:rPr lang="en-US" sz="2200" dirty="0" smtClean="0">
                <a:solidFill>
                  <a:srgbClr val="0070C0"/>
                </a:solidFill>
                <a:latin typeface="Times New Roman" pitchFamily="18" charset="0"/>
                <a:cs typeface="Times New Roman" pitchFamily="18" charset="0"/>
              </a:rPr>
              <a:t> = "</a:t>
            </a:r>
            <a:r>
              <a:rPr lang="en-US" sz="2200" dirty="0" err="1" smtClean="0">
                <a:solidFill>
                  <a:srgbClr val="0070C0"/>
                </a:solidFill>
                <a:latin typeface="Times New Roman" pitchFamily="18" charset="0"/>
                <a:cs typeface="Times New Roman" pitchFamily="18" charset="0"/>
              </a:rPr>
              <a:t>abc".charAt</a:t>
            </a:r>
            <a:r>
              <a:rPr lang="en-US" sz="2200" dirty="0" smtClean="0">
                <a:solidFill>
                  <a:srgbClr val="0070C0"/>
                </a:solidFill>
                <a:latin typeface="Times New Roman" pitchFamily="18" charset="0"/>
                <a:cs typeface="Times New Roman" pitchFamily="18" charset="0"/>
              </a:rPr>
              <a:t>(1);</a:t>
            </a:r>
          </a:p>
          <a:p>
            <a:pPr>
              <a:buNone/>
            </a:pPr>
            <a:endParaRPr lang="en-US" sz="2200" dirty="0" smtClean="0">
              <a:solidFill>
                <a:srgbClr val="0070C0"/>
              </a:solidFill>
              <a:latin typeface="Times New Roman" pitchFamily="18" charset="0"/>
              <a:cs typeface="Times New Roman" pitchFamily="18" charset="0"/>
            </a:endParaRPr>
          </a:p>
          <a:p>
            <a:pPr>
              <a:buNone/>
            </a:pPr>
            <a:endParaRPr lang="en-US" sz="22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Methods Cont…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err="1" smtClean="0">
                <a:solidFill>
                  <a:srgbClr val="7030A0"/>
                </a:solidFill>
                <a:latin typeface="Times New Roman" pitchFamily="18" charset="0"/>
                <a:cs typeface="Times New Roman" pitchFamily="18" charset="0"/>
              </a:rPr>
              <a:t>toCharArray</a:t>
            </a:r>
            <a:r>
              <a:rPr lang="en-US" dirty="0" smtClean="0">
                <a:solidFill>
                  <a:srgbClr val="7030A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returns a character array initialized by the contents of  the string.</a:t>
            </a:r>
          </a:p>
          <a:p>
            <a:pPr algn="ctr">
              <a:buNone/>
            </a:pPr>
            <a:r>
              <a:rPr lang="en-US" sz="2400" i="1" dirty="0" smtClean="0">
                <a:solidFill>
                  <a:schemeClr val="accent2">
                    <a:lumMod val="75000"/>
                  </a:schemeClr>
                </a:solidFill>
                <a:latin typeface="Times New Roman" pitchFamily="18" charset="0"/>
                <a:cs typeface="Times New Roman" pitchFamily="18" charset="0"/>
              </a:rPr>
              <a:t>public char [] </a:t>
            </a:r>
            <a:r>
              <a:rPr lang="en-US" sz="2400" i="1" dirty="0" err="1" smtClean="0">
                <a:solidFill>
                  <a:schemeClr val="accent2">
                    <a:lumMod val="75000"/>
                  </a:schemeClr>
                </a:solidFill>
                <a:latin typeface="Times New Roman" pitchFamily="18" charset="0"/>
                <a:cs typeface="Times New Roman" pitchFamily="18" charset="0"/>
              </a:rPr>
              <a:t>toCharArray</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1400" dirty="0" smtClean="0">
              <a:solidFill>
                <a:srgbClr val="0070C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   </a:t>
            </a:r>
            <a:r>
              <a:rPr lang="en-US" sz="2400" dirty="0" smtClean="0">
                <a:solidFill>
                  <a:srgbClr val="002060"/>
                </a:solidFill>
                <a:latin typeface="Times New Roman" pitchFamily="18" charset="0"/>
                <a:cs typeface="Times New Roman" pitchFamily="18" charset="0"/>
              </a:rPr>
              <a:t>String s = “India”;</a:t>
            </a:r>
          </a:p>
          <a:p>
            <a:pPr>
              <a:buNone/>
            </a:pPr>
            <a:r>
              <a:rPr lang="en-US" sz="2400" dirty="0" smtClean="0">
                <a:solidFill>
                  <a:srgbClr val="002060"/>
                </a:solidFill>
                <a:latin typeface="Times New Roman" pitchFamily="18" charset="0"/>
                <a:cs typeface="Times New Roman" pitchFamily="18" charset="0"/>
              </a:rPr>
              <a:t>		     char c[] = </a:t>
            </a:r>
            <a:r>
              <a:rPr lang="en-US" sz="2400" dirty="0" err="1" smtClean="0">
                <a:solidFill>
                  <a:srgbClr val="002060"/>
                </a:solidFill>
                <a:latin typeface="Times New Roman" pitchFamily="18" charset="0"/>
                <a:cs typeface="Times New Roman" pitchFamily="18" charset="0"/>
              </a:rPr>
              <a:t>s.toCharArray</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for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=0;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&lt;</a:t>
            </a:r>
            <a:r>
              <a:rPr lang="en-US" sz="2400" dirty="0" err="1" smtClean="0">
                <a:solidFill>
                  <a:srgbClr val="002060"/>
                </a:solidFill>
                <a:latin typeface="Times New Roman" pitchFamily="18" charset="0"/>
                <a:cs typeface="Times New Roman" pitchFamily="18" charset="0"/>
              </a:rPr>
              <a:t>c.length</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endParaRPr lang="en-US" sz="15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if (c[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]&gt;= 65 &amp;&amp; 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]&lt;=90)</a:t>
            </a:r>
          </a:p>
          <a:p>
            <a:pPr>
              <a:buNone/>
            </a:pPr>
            <a:r>
              <a:rPr lang="en-US" sz="2400" dirty="0" smtClean="0">
                <a:solidFill>
                  <a:srgbClr val="002060"/>
                </a:solidFill>
                <a:latin typeface="Times New Roman" pitchFamily="18" charset="0"/>
                <a:cs typeface="Times New Roman" pitchFamily="18" charset="0"/>
              </a:rPr>
              <a:t>					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 32;</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a:t>
            </a:r>
            <a:r>
              <a:rPr lang="en-US" sz="2400" dirty="0" smtClean="0">
                <a:solidFill>
                  <a:srgbClr val="002060"/>
                </a:solidFill>
                <a:latin typeface="Times New Roman" pitchFamily="18" charset="0"/>
                <a:cs typeface="Times New Roman" pitchFamily="18" charset="0"/>
              </a:rPr>
              <a:t>(c[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a:t>
            </a: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down)">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ipe(down)">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wipe(down)">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Methods Cont…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err="1" smtClean="0">
                <a:solidFill>
                  <a:srgbClr val="7030A0"/>
                </a:solidFill>
                <a:latin typeface="Times New Roman" pitchFamily="18" charset="0"/>
                <a:cs typeface="Times New Roman" pitchFamily="18" charset="0"/>
              </a:rPr>
              <a:t>getChars</a:t>
            </a:r>
            <a:r>
              <a:rPr lang="en-US" dirty="0" smtClean="0">
                <a:solidFill>
                  <a:srgbClr val="7030A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used to obtain set of characters from the string.</a:t>
            </a:r>
          </a:p>
          <a:p>
            <a:pPr>
              <a:buNone/>
            </a:pPr>
            <a:endParaRPr lang="en-US" sz="2400" dirty="0" smtClean="0">
              <a:solidFill>
                <a:srgbClr val="0070C0"/>
              </a:solidFill>
              <a:latin typeface="Times New Roman" pitchFamily="18" charset="0"/>
              <a:cs typeface="Times New Roman" pitchFamily="18" charset="0"/>
            </a:endParaRPr>
          </a:p>
          <a:p>
            <a:pPr algn="ctr">
              <a:buNone/>
            </a:pPr>
            <a:r>
              <a:rPr lang="en-US" sz="2400" i="1" dirty="0" smtClean="0">
                <a:solidFill>
                  <a:schemeClr val="accent1">
                    <a:lumMod val="50000"/>
                  </a:schemeClr>
                </a:solidFill>
                <a:latin typeface="Times New Roman" pitchFamily="18" charset="0"/>
                <a:cs typeface="Times New Roman" pitchFamily="18" charset="0"/>
              </a:rPr>
              <a:t>public void </a:t>
            </a:r>
            <a:r>
              <a:rPr lang="en-US" sz="2400" i="1" dirty="0" err="1" smtClean="0">
                <a:solidFill>
                  <a:schemeClr val="accent1">
                    <a:lumMod val="50000"/>
                  </a:schemeClr>
                </a:solidFill>
                <a:latin typeface="Times New Roman" pitchFamily="18" charset="0"/>
                <a:cs typeface="Times New Roman" pitchFamily="18" charset="0"/>
              </a:rPr>
              <a:t>getChars</a:t>
            </a:r>
            <a:r>
              <a:rPr lang="en-US" sz="2400" i="1" dirty="0" smtClean="0">
                <a:solidFill>
                  <a:schemeClr val="accent1">
                    <a:lumMod val="50000"/>
                  </a:schemeClr>
                </a:solidFill>
                <a:latin typeface="Times New Roman" pitchFamily="18" charset="0"/>
                <a:cs typeface="Times New Roman" pitchFamily="18" charset="0"/>
              </a:rPr>
              <a:t>(</a:t>
            </a:r>
            <a:r>
              <a:rPr lang="en-US" sz="2400" i="1" dirty="0" err="1" smtClean="0">
                <a:solidFill>
                  <a:schemeClr val="accent1">
                    <a:lumMod val="50000"/>
                  </a:schemeClr>
                </a:solidFill>
                <a:latin typeface="Times New Roman" pitchFamily="18" charset="0"/>
                <a:cs typeface="Times New Roman" pitchFamily="18" charset="0"/>
              </a:rPr>
              <a:t>int</a:t>
            </a:r>
            <a:r>
              <a:rPr lang="en-US" sz="2400" i="1" dirty="0" smtClean="0">
                <a:solidFill>
                  <a:schemeClr val="accent1">
                    <a:lumMod val="50000"/>
                  </a:schemeClr>
                </a:solidFill>
                <a:latin typeface="Times New Roman" pitchFamily="18" charset="0"/>
                <a:cs typeface="Times New Roman" pitchFamily="18" charset="0"/>
              </a:rPr>
              <a:t> </a:t>
            </a:r>
            <a:r>
              <a:rPr lang="en-US" sz="2400" i="1" dirty="0" err="1" smtClean="0">
                <a:solidFill>
                  <a:schemeClr val="accent1">
                    <a:lumMod val="50000"/>
                  </a:schemeClr>
                </a:solidFill>
                <a:latin typeface="Times New Roman" pitchFamily="18" charset="0"/>
                <a:cs typeface="Times New Roman" pitchFamily="18" charset="0"/>
              </a:rPr>
              <a:t>start_index</a:t>
            </a:r>
            <a:r>
              <a:rPr lang="en-US" sz="2400" i="1" dirty="0" smtClean="0">
                <a:solidFill>
                  <a:schemeClr val="accent1">
                    <a:lumMod val="50000"/>
                  </a:schemeClr>
                </a:solidFill>
                <a:latin typeface="Times New Roman" pitchFamily="18" charset="0"/>
                <a:cs typeface="Times New Roman" pitchFamily="18" charset="0"/>
              </a:rPr>
              <a:t>, </a:t>
            </a:r>
            <a:r>
              <a:rPr lang="en-US" sz="2400" i="1" dirty="0" err="1" smtClean="0">
                <a:solidFill>
                  <a:schemeClr val="accent1">
                    <a:lumMod val="50000"/>
                  </a:schemeClr>
                </a:solidFill>
                <a:latin typeface="Times New Roman" pitchFamily="18" charset="0"/>
                <a:cs typeface="Times New Roman" pitchFamily="18" charset="0"/>
              </a:rPr>
              <a:t>int</a:t>
            </a:r>
            <a:r>
              <a:rPr lang="en-US" sz="2400" i="1" dirty="0" smtClean="0">
                <a:solidFill>
                  <a:schemeClr val="accent1">
                    <a:lumMod val="50000"/>
                  </a:schemeClr>
                </a:solidFill>
                <a:latin typeface="Times New Roman" pitchFamily="18" charset="0"/>
                <a:cs typeface="Times New Roman" pitchFamily="18" charset="0"/>
              </a:rPr>
              <a:t> </a:t>
            </a:r>
            <a:r>
              <a:rPr lang="en-US" sz="2400" i="1" dirty="0" err="1" smtClean="0">
                <a:solidFill>
                  <a:schemeClr val="accent1">
                    <a:lumMod val="50000"/>
                  </a:schemeClr>
                </a:solidFill>
                <a:latin typeface="Times New Roman" pitchFamily="18" charset="0"/>
                <a:cs typeface="Times New Roman" pitchFamily="18" charset="0"/>
              </a:rPr>
              <a:t>end_index</a:t>
            </a:r>
            <a:r>
              <a:rPr lang="en-US" sz="2400" i="1" dirty="0" smtClean="0">
                <a:solidFill>
                  <a:schemeClr val="accent1">
                    <a:lumMod val="50000"/>
                  </a:schemeClr>
                </a:solidFill>
                <a:latin typeface="Times New Roman" pitchFamily="18" charset="0"/>
                <a:cs typeface="Times New Roman" pitchFamily="18" charset="0"/>
              </a:rPr>
              <a:t>, char[], </a:t>
            </a:r>
            <a:r>
              <a:rPr lang="en-US" sz="2400" i="1" dirty="0" err="1" smtClean="0">
                <a:solidFill>
                  <a:schemeClr val="accent1">
                    <a:lumMod val="50000"/>
                  </a:schemeClr>
                </a:solidFill>
                <a:latin typeface="Times New Roman" pitchFamily="18" charset="0"/>
                <a:cs typeface="Times New Roman" pitchFamily="18" charset="0"/>
              </a:rPr>
              <a:t>int</a:t>
            </a:r>
            <a:r>
              <a:rPr lang="en-US" sz="2400" i="1" dirty="0" smtClean="0">
                <a:solidFill>
                  <a:schemeClr val="accent1">
                    <a:lumMod val="50000"/>
                  </a:schemeClr>
                </a:solidFill>
                <a:latin typeface="Times New Roman" pitchFamily="18" charset="0"/>
                <a:cs typeface="Times New Roman" pitchFamily="18" charset="0"/>
              </a:rPr>
              <a:t> offset)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   </a:t>
            </a:r>
            <a:r>
              <a:rPr lang="en-US" sz="2200" dirty="0" smtClean="0">
                <a:solidFill>
                  <a:srgbClr val="0070C0"/>
                </a:solidFill>
                <a:latin typeface="Times New Roman" pitchFamily="18" charset="0"/>
                <a:cs typeface="Times New Roman" pitchFamily="18" charset="0"/>
              </a:rPr>
              <a:t>String s = “</a:t>
            </a:r>
            <a:r>
              <a:rPr lang="en-US" sz="2200" dirty="0" err="1" smtClean="0">
                <a:solidFill>
                  <a:srgbClr val="0070C0"/>
                </a:solidFill>
                <a:latin typeface="Times New Roman" pitchFamily="18" charset="0"/>
                <a:cs typeface="Times New Roman" pitchFamily="18" charset="0"/>
              </a:rPr>
              <a:t>KAMAL</a:t>
            </a:r>
            <a:r>
              <a:rPr lang="en-US" sz="2200" dirty="0" smtClean="0">
                <a:solidFill>
                  <a:srgbClr val="0070C0"/>
                </a:solidFill>
                <a:latin typeface="Times New Roman" pitchFamily="18" charset="0"/>
                <a:cs typeface="Times New Roman" pitchFamily="18" charset="0"/>
              </a:rPr>
              <a:t>”;</a:t>
            </a:r>
          </a:p>
          <a:p>
            <a:pPr>
              <a:buNone/>
            </a:pPr>
            <a:r>
              <a:rPr lang="en-US" sz="2200" dirty="0" smtClean="0">
                <a:solidFill>
                  <a:srgbClr val="0070C0"/>
                </a:solidFill>
                <a:latin typeface="Times New Roman" pitchFamily="18" charset="0"/>
                <a:cs typeface="Times New Roman" pitchFamily="18" charset="0"/>
              </a:rPr>
              <a:t>		     char b[] = new char [10];</a:t>
            </a:r>
            <a:r>
              <a:rPr lang="en-US" sz="2200" dirty="0" smtClean="0">
                <a:solidFill>
                  <a:srgbClr val="C00000"/>
                </a:solidFill>
                <a:latin typeface="Times New Roman" pitchFamily="18" charset="0"/>
                <a:cs typeface="Times New Roman" pitchFamily="18" charset="0"/>
              </a:rPr>
              <a:t>	</a:t>
            </a:r>
          </a:p>
          <a:p>
            <a:pPr>
              <a:buNone/>
            </a:pPr>
            <a:r>
              <a:rPr lang="en-US" sz="2200" dirty="0" smtClean="0">
                <a:solidFill>
                  <a:srgbClr val="C00000"/>
                </a:solidFill>
                <a:latin typeface="Times New Roman" pitchFamily="18" charset="0"/>
                <a:cs typeface="Times New Roman" pitchFamily="18" charset="0"/>
              </a:rPr>
              <a:t>		     </a:t>
            </a:r>
            <a:r>
              <a:rPr lang="en-US" sz="2200" dirty="0" smtClean="0">
                <a:solidFill>
                  <a:srgbClr val="0070C0"/>
                </a:solidFill>
                <a:latin typeface="Times New Roman" pitchFamily="18" charset="0"/>
                <a:cs typeface="Times New Roman" pitchFamily="18" charset="0"/>
              </a:rPr>
              <a:t>b[0] = ‘N’;	 b[1] = ‘E’;</a:t>
            </a:r>
          </a:p>
          <a:p>
            <a:pPr>
              <a:buNone/>
            </a:pPr>
            <a:r>
              <a:rPr lang="en-US" sz="2200" dirty="0" smtClean="0">
                <a:solidFill>
                  <a:srgbClr val="0070C0"/>
                </a:solidFill>
                <a:latin typeface="Times New Roman" pitchFamily="18" charset="0"/>
                <a:cs typeface="Times New Roman" pitchFamily="18" charset="0"/>
              </a:rPr>
              <a:t>		     b[2] = ‘E’;     b[3] = ‘L’;</a:t>
            </a:r>
          </a:p>
          <a:p>
            <a:pPr>
              <a:buNone/>
            </a:pPr>
            <a:r>
              <a:rPr lang="en-US" sz="2200" dirty="0" smtClean="0">
                <a:solidFill>
                  <a:srgbClr val="C00000"/>
                </a:solidFill>
                <a:latin typeface="Times New Roman" pitchFamily="18" charset="0"/>
                <a:cs typeface="Times New Roman" pitchFamily="18" charset="0"/>
              </a:rPr>
              <a:t>		     </a:t>
            </a:r>
            <a:r>
              <a:rPr lang="en-US" sz="2200" dirty="0" err="1" smtClean="0">
                <a:solidFill>
                  <a:srgbClr val="0070C0"/>
                </a:solidFill>
                <a:latin typeface="Times New Roman" pitchFamily="18" charset="0"/>
                <a:cs typeface="Times New Roman" pitchFamily="18" charset="0"/>
              </a:rPr>
              <a:t>s.getChars</a:t>
            </a:r>
            <a:r>
              <a:rPr lang="en-US" sz="2200" dirty="0" smtClean="0">
                <a:solidFill>
                  <a:srgbClr val="0070C0"/>
                </a:solidFill>
                <a:latin typeface="Times New Roman" pitchFamily="18" charset="0"/>
                <a:cs typeface="Times New Roman" pitchFamily="18" charset="0"/>
              </a:rPr>
              <a:t>(0, 4, b, 4);</a:t>
            </a:r>
          </a:p>
          <a:p>
            <a:pPr>
              <a:buNone/>
            </a:pPr>
            <a:r>
              <a:rPr lang="en-US" sz="2200" dirty="0" smtClean="0">
                <a:solidFill>
                  <a:srgbClr val="0070C0"/>
                </a:solidFill>
                <a:latin typeface="Times New Roman" pitchFamily="18" charset="0"/>
                <a:cs typeface="Times New Roman" pitchFamily="18" charset="0"/>
              </a:rPr>
              <a:t>		     </a:t>
            </a:r>
            <a:r>
              <a:rPr lang="en-US" sz="2200" dirty="0" err="1" smtClean="0">
                <a:solidFill>
                  <a:srgbClr val="0070C0"/>
                </a:solidFill>
                <a:latin typeface="Times New Roman" pitchFamily="18" charset="0"/>
                <a:cs typeface="Times New Roman" pitchFamily="18" charset="0"/>
              </a:rPr>
              <a:t>System.out.println</a:t>
            </a:r>
            <a:r>
              <a:rPr lang="en-US" sz="2200" dirty="0" smtClean="0">
                <a:solidFill>
                  <a:srgbClr val="0070C0"/>
                </a:solidFill>
                <a:latin typeface="Times New Roman" pitchFamily="18" charset="0"/>
                <a:cs typeface="Times New Roman" pitchFamily="18" charset="0"/>
              </a:rPr>
              <a:t>(b);</a:t>
            </a:r>
          </a:p>
          <a:p>
            <a:pPr>
              <a:buNone/>
            </a:pPr>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Comparison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85000" lnSpcReduction="10000"/>
          </a:bodyPr>
          <a:lstStyle/>
          <a:p>
            <a:r>
              <a:rPr lang="en-US" dirty="0" smtClean="0">
                <a:solidFill>
                  <a:srgbClr val="7030A0"/>
                </a:solidFill>
                <a:latin typeface="Times New Roman" pitchFamily="18" charset="0"/>
                <a:cs typeface="Times New Roman" pitchFamily="18" charset="0"/>
              </a:rPr>
              <a:t>equals(): </a:t>
            </a:r>
            <a:r>
              <a:rPr lang="en-US" sz="2400" dirty="0" smtClean="0">
                <a:solidFill>
                  <a:srgbClr val="002060"/>
                </a:solidFill>
                <a:latin typeface="Times New Roman" pitchFamily="18" charset="0"/>
                <a:cs typeface="Times New Roman" pitchFamily="18" charset="0"/>
              </a:rPr>
              <a:t>used to compare two strings for equality.</a:t>
            </a:r>
          </a:p>
          <a:p>
            <a:pPr>
              <a:buNone/>
            </a:pPr>
            <a:r>
              <a:rPr lang="en-US" sz="2400" dirty="0" smtClean="0">
                <a:solidFill>
                  <a:srgbClr val="002060"/>
                </a:solidFill>
                <a:latin typeface="Times New Roman" pitchFamily="18" charset="0"/>
                <a:cs typeface="Times New Roman" pitchFamily="18" charset="0"/>
              </a:rPr>
              <a:t>		         Comparison is case-sensitive.</a:t>
            </a:r>
            <a:endParaRPr lang="en-US" sz="2400" i="1" dirty="0" smtClean="0">
              <a:solidFill>
                <a:schemeClr val="accent2">
                  <a:lumMod val="50000"/>
                </a:schemeClr>
              </a:solidFill>
              <a:latin typeface="Times New Roman" pitchFamily="18" charset="0"/>
              <a:cs typeface="Times New Roman" pitchFamily="18" charset="0"/>
            </a:endParaRPr>
          </a:p>
          <a:p>
            <a:pPr algn="ctr">
              <a:lnSpc>
                <a:spcPct val="170000"/>
              </a:lnSpc>
              <a:buNone/>
            </a:pPr>
            <a:r>
              <a:rPr lang="en-US" sz="2400" i="1" dirty="0" smtClean="0">
                <a:solidFill>
                  <a:schemeClr val="accent2">
                    <a:lumMod val="50000"/>
                  </a:schemeClr>
                </a:solidFill>
                <a:latin typeface="Times New Roman" pitchFamily="18" charset="0"/>
                <a:cs typeface="Times New Roman" pitchFamily="18" charset="0"/>
              </a:rPr>
              <a:t>public </a:t>
            </a:r>
            <a:r>
              <a:rPr lang="en-US" sz="2400" i="1" dirty="0" err="1" smtClean="0">
                <a:solidFill>
                  <a:schemeClr val="accent2">
                    <a:lumMod val="50000"/>
                  </a:schemeClr>
                </a:solidFill>
                <a:latin typeface="Times New Roman" pitchFamily="18" charset="0"/>
                <a:cs typeface="Times New Roman" pitchFamily="18" charset="0"/>
              </a:rPr>
              <a:t>boolean</a:t>
            </a:r>
            <a:r>
              <a:rPr lang="en-US" sz="2400" i="1" dirty="0" smtClean="0">
                <a:solidFill>
                  <a:schemeClr val="accent2">
                    <a:lumMod val="50000"/>
                  </a:schemeClr>
                </a:solidFill>
                <a:latin typeface="Times New Roman" pitchFamily="18" charset="0"/>
                <a:cs typeface="Times New Roman" pitchFamily="18" charset="0"/>
              </a:rPr>
              <a:t> equals (Object </a:t>
            </a:r>
            <a:r>
              <a:rPr lang="en-US" sz="2400" i="1" dirty="0" err="1" smtClean="0">
                <a:solidFill>
                  <a:schemeClr val="accent2">
                    <a:lumMod val="50000"/>
                  </a:schemeClr>
                </a:solidFill>
                <a:latin typeface="Times New Roman" pitchFamily="18" charset="0"/>
                <a:cs typeface="Times New Roman" pitchFamily="18" charset="0"/>
              </a:rPr>
              <a:t>str</a:t>
            </a:r>
            <a:r>
              <a:rPr lang="en-US" sz="2400" i="1" dirty="0" smtClean="0">
                <a:solidFill>
                  <a:schemeClr val="accent2">
                    <a:lumMod val="50000"/>
                  </a:schemeClr>
                </a:solidFill>
                <a:latin typeface="Times New Roman" pitchFamily="18" charset="0"/>
                <a:cs typeface="Times New Roman" pitchFamily="18" charset="0"/>
              </a:rPr>
              <a:t>)</a:t>
            </a:r>
          </a:p>
          <a:p>
            <a:pPr algn="ctr">
              <a:buNone/>
            </a:pPr>
            <a:endParaRPr lang="en-US" sz="2400" i="1" dirty="0" smtClean="0">
              <a:solidFill>
                <a:schemeClr val="accent2">
                  <a:lumMod val="50000"/>
                </a:schemeClr>
              </a:solidFill>
              <a:latin typeface="Times New Roman" pitchFamily="18" charset="0"/>
              <a:cs typeface="Times New Roman" pitchFamily="18" charset="0"/>
            </a:endParaRPr>
          </a:p>
          <a:p>
            <a:r>
              <a:rPr lang="en-US" dirty="0" err="1" smtClean="0">
                <a:solidFill>
                  <a:srgbClr val="7030A0"/>
                </a:solidFill>
                <a:latin typeface="Times New Roman" pitchFamily="18" charset="0"/>
                <a:cs typeface="Times New Roman" pitchFamily="18" charset="0"/>
              </a:rPr>
              <a:t>equalsIgnoreCase</a:t>
            </a:r>
            <a:r>
              <a:rPr lang="en-US" dirty="0" smtClean="0">
                <a:solidFill>
                  <a:srgbClr val="7030A0"/>
                </a:solidFill>
                <a:latin typeface="Times New Roman" pitchFamily="18" charset="0"/>
                <a:cs typeface="Times New Roman" pitchFamily="18" charset="0"/>
              </a:rPr>
              <a:t>( ): </a:t>
            </a:r>
            <a:r>
              <a:rPr lang="en-US" sz="2400" dirty="0" smtClean="0">
                <a:solidFill>
                  <a:srgbClr val="002060"/>
                </a:solidFill>
                <a:latin typeface="Times New Roman" pitchFamily="18" charset="0"/>
                <a:cs typeface="Times New Roman" pitchFamily="18" charset="0"/>
              </a:rPr>
              <a:t>To perform a comparison that ignores case differences.</a:t>
            </a:r>
          </a:p>
          <a:p>
            <a:endParaRPr lang="en-US" sz="2400" dirty="0" smtClean="0">
              <a:solidFill>
                <a:srgbClr val="00206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Note: </a:t>
            </a:r>
          </a:p>
          <a:p>
            <a:r>
              <a:rPr lang="en-US" sz="2400" dirty="0" smtClean="0">
                <a:solidFill>
                  <a:srgbClr val="002060"/>
                </a:solidFill>
                <a:latin typeface="Times New Roman" pitchFamily="18" charset="0"/>
                <a:cs typeface="Times New Roman" pitchFamily="18" charset="0"/>
              </a:rPr>
              <a:t>This method is defined in Object class and overridden in String class.</a:t>
            </a:r>
          </a:p>
          <a:p>
            <a:pP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equals(), in Object class, compares the value of reference not the content.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In String class, equals method is overridden for content-wise comparison of two strings. </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down)">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wipe(down)">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85000" lnSpcReduction="20000"/>
          </a:bodyPr>
          <a:lstStyle/>
          <a:p>
            <a:pPr>
              <a:buNone/>
            </a:pPr>
            <a:r>
              <a:rPr lang="en-US" sz="2400" dirty="0" smtClean="0">
                <a:solidFill>
                  <a:srgbClr val="0070C0"/>
                </a:solidFill>
                <a:latin typeface="Times New Roman" pitchFamily="18" charset="0"/>
                <a:cs typeface="Times New Roman" pitchFamily="18" charset="0"/>
              </a:rPr>
              <a:t>class </a:t>
            </a:r>
            <a:r>
              <a:rPr lang="en-US" sz="2400" dirty="0" err="1" smtClean="0">
                <a:solidFill>
                  <a:srgbClr val="0070C0"/>
                </a:solidFill>
                <a:latin typeface="Times New Roman" pitchFamily="18" charset="0"/>
                <a:cs typeface="Times New Roman" pitchFamily="18" charset="0"/>
              </a:rPr>
              <a:t>equalsDemo</a:t>
            </a:r>
            <a:r>
              <a:rPr lang="en-US" sz="2400" dirty="0" smtClean="0">
                <a:solidFill>
                  <a:srgbClr val="0070C0"/>
                </a:solidFill>
                <a:latin typeface="Times New Roman" pitchFamily="18" charset="0"/>
                <a:cs typeface="Times New Roman" pitchFamily="18" charset="0"/>
              </a:rPr>
              <a:t> {</a:t>
            </a:r>
          </a:p>
          <a:p>
            <a:pPr>
              <a:buNone/>
            </a:pPr>
            <a:r>
              <a:rPr lang="en-US" sz="2400" dirty="0" smtClean="0">
                <a:solidFill>
                  <a:srgbClr val="0070C0"/>
                </a:solidFill>
                <a:latin typeface="Times New Roman" pitchFamily="18" charset="0"/>
                <a:cs typeface="Times New Roman" pitchFamily="18" charset="0"/>
              </a:rPr>
              <a:t>		public static void main(String </a:t>
            </a:r>
            <a:r>
              <a:rPr lang="en-US" sz="2400" dirty="0" err="1" smtClean="0">
                <a:solidFill>
                  <a:srgbClr val="0070C0"/>
                </a:solidFill>
                <a:latin typeface="Times New Roman" pitchFamily="18" charset="0"/>
                <a:cs typeface="Times New Roman" pitchFamily="18" charset="0"/>
              </a:rPr>
              <a:t>args</a:t>
            </a:r>
            <a:r>
              <a:rPr lang="en-US" sz="2400" dirty="0" smtClean="0">
                <a:solidFill>
                  <a:srgbClr val="0070C0"/>
                </a:solidFill>
                <a:latin typeface="Times New Roman" pitchFamily="18" charset="0"/>
                <a:cs typeface="Times New Roman" pitchFamily="18" charset="0"/>
              </a:rPr>
              <a:t>[]) {</a:t>
            </a:r>
          </a:p>
          <a:p>
            <a:pPr>
              <a:buNone/>
            </a:pPr>
            <a:r>
              <a:rPr lang="en-US" sz="2400" dirty="0" smtClean="0">
                <a:solidFill>
                  <a:srgbClr val="0070C0"/>
                </a:solidFill>
                <a:latin typeface="Times New Roman" pitchFamily="18" charset="0"/>
                <a:cs typeface="Times New Roman" pitchFamily="18" charset="0"/>
              </a:rPr>
              <a:t>			String s1 = "Hello";</a:t>
            </a:r>
          </a:p>
          <a:p>
            <a:pPr>
              <a:buNone/>
            </a:pPr>
            <a:r>
              <a:rPr lang="en-US" sz="2400" dirty="0" smtClean="0">
                <a:solidFill>
                  <a:srgbClr val="0070C0"/>
                </a:solidFill>
                <a:latin typeface="Times New Roman" pitchFamily="18" charset="0"/>
                <a:cs typeface="Times New Roman" pitchFamily="18" charset="0"/>
              </a:rPr>
              <a:t>			String s2 = "Hello";</a:t>
            </a:r>
          </a:p>
          <a:p>
            <a:pPr>
              <a:buNone/>
            </a:pPr>
            <a:r>
              <a:rPr lang="en-US" sz="2400" dirty="0" smtClean="0">
                <a:solidFill>
                  <a:srgbClr val="0070C0"/>
                </a:solidFill>
                <a:latin typeface="Times New Roman" pitchFamily="18" charset="0"/>
                <a:cs typeface="Times New Roman" pitchFamily="18" charset="0"/>
              </a:rPr>
              <a:t>			String s3 = "Good-bye";</a:t>
            </a:r>
          </a:p>
          <a:p>
            <a:pPr>
              <a:buNone/>
            </a:pPr>
            <a:r>
              <a:rPr lang="en-US" sz="2400" dirty="0" smtClean="0">
                <a:solidFill>
                  <a:srgbClr val="0070C0"/>
                </a:solidFill>
                <a:latin typeface="Times New Roman" pitchFamily="18" charset="0"/>
                <a:cs typeface="Times New Roman" pitchFamily="18" charset="0"/>
              </a:rPr>
              <a:t>			String s4 = "HELLO";</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equals " + s2 + " -&gt; " +</a:t>
            </a:r>
          </a:p>
          <a:p>
            <a:pPr>
              <a:buNone/>
            </a:pPr>
            <a:r>
              <a:rPr lang="en-US" sz="2400" dirty="0" smtClean="0">
                <a:solidFill>
                  <a:srgbClr val="0070C0"/>
                </a:solidFill>
                <a:latin typeface="Times New Roman" pitchFamily="18" charset="0"/>
                <a:cs typeface="Times New Roman" pitchFamily="18" charset="0"/>
              </a:rPr>
              <a:t>			s1.equals(s2));</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equals " + s3 + " -&gt; " +</a:t>
            </a:r>
          </a:p>
          <a:p>
            <a:pPr>
              <a:buNone/>
            </a:pPr>
            <a:r>
              <a:rPr lang="en-US" sz="2400" dirty="0" smtClean="0">
                <a:solidFill>
                  <a:srgbClr val="0070C0"/>
                </a:solidFill>
                <a:latin typeface="Times New Roman" pitchFamily="18" charset="0"/>
                <a:cs typeface="Times New Roman" pitchFamily="18" charset="0"/>
              </a:rPr>
              <a:t>			s1.equals(s3));</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equals " + s4 + " -&gt; " +</a:t>
            </a:r>
          </a:p>
          <a:p>
            <a:pPr>
              <a:buNone/>
            </a:pPr>
            <a:r>
              <a:rPr lang="en-US" sz="2400" dirty="0" smtClean="0">
                <a:solidFill>
                  <a:srgbClr val="0070C0"/>
                </a:solidFill>
                <a:latin typeface="Times New Roman" pitchFamily="18" charset="0"/>
                <a:cs typeface="Times New Roman" pitchFamily="18" charset="0"/>
              </a:rPr>
              <a:t>			s1.equals(s4));</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a:t>
            </a:r>
            <a:r>
              <a:rPr lang="en-US" sz="2400" dirty="0" err="1" smtClean="0">
                <a:solidFill>
                  <a:srgbClr val="0070C0"/>
                </a:solidFill>
                <a:latin typeface="Times New Roman" pitchFamily="18" charset="0"/>
                <a:cs typeface="Times New Roman" pitchFamily="18" charset="0"/>
              </a:rPr>
              <a:t>equalsIgnoreCase</a:t>
            </a:r>
            <a:r>
              <a:rPr lang="en-US" sz="2400" dirty="0" smtClean="0">
                <a:solidFill>
                  <a:srgbClr val="0070C0"/>
                </a:solidFill>
                <a:latin typeface="Times New Roman" pitchFamily="18" charset="0"/>
                <a:cs typeface="Times New Roman" pitchFamily="18" charset="0"/>
              </a:rPr>
              <a:t> " + s4 + " -&gt; “				    +s1.equalsIgnoreCase(s4));</a:t>
            </a:r>
          </a:p>
          <a:p>
            <a:pPr>
              <a:buNone/>
            </a:pPr>
            <a:r>
              <a:rPr lang="en-US" sz="2400" dirty="0" smtClean="0">
                <a:solidFill>
                  <a:srgbClr val="0070C0"/>
                </a:solidFill>
                <a:latin typeface="Times New Roman" pitchFamily="18" charset="0"/>
                <a:cs typeface="Times New Roman" pitchFamily="18" charset="0"/>
              </a:rPr>
              <a:t>			}</a:t>
            </a:r>
          </a:p>
          <a:p>
            <a:pPr>
              <a:buNone/>
            </a:pPr>
            <a:r>
              <a:rPr lang="en-US" sz="2400" dirty="0" smtClean="0">
                <a:solidFill>
                  <a:srgbClr val="0070C0"/>
                </a:solidFill>
                <a:latin typeface="Times New Roman" pitchFamily="18" charset="0"/>
                <a:cs typeface="Times New Roman" pitchFamily="18" charset="0"/>
              </a:rPr>
              <a:t>		}</a:t>
            </a:r>
            <a:endParaRPr lang="en-US" sz="24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Comparison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err="1" smtClean="0">
                <a:solidFill>
                  <a:srgbClr val="7030A0"/>
                </a:solidFill>
                <a:latin typeface="Times New Roman" pitchFamily="18" charset="0"/>
                <a:cs typeface="Times New Roman" pitchFamily="18" charset="0"/>
              </a:rPr>
              <a:t>startsWith</a:t>
            </a:r>
            <a:r>
              <a:rPr lang="en-US" dirty="0" smtClean="0">
                <a:solidFill>
                  <a:srgbClr val="7030A0"/>
                </a:solidFill>
                <a:latin typeface="Times New Roman" pitchFamily="18" charset="0"/>
                <a:cs typeface="Times New Roman" pitchFamily="18" charset="0"/>
              </a:rPr>
              <a:t>( ) </a:t>
            </a:r>
            <a:r>
              <a:rPr lang="en-US" dirty="0" smtClean="0">
                <a:solidFill>
                  <a:srgbClr val="002060"/>
                </a:solidFill>
                <a:latin typeface="Times New Roman" pitchFamily="18" charset="0"/>
                <a:cs typeface="Times New Roman" pitchFamily="18" charset="0"/>
              </a:rPr>
              <a:t>and</a:t>
            </a:r>
            <a:r>
              <a:rPr lang="en-US" dirty="0" smtClean="0">
                <a:solidFill>
                  <a:srgbClr val="7030A0"/>
                </a:solidFill>
                <a:latin typeface="Times New Roman" pitchFamily="18" charset="0"/>
                <a:cs typeface="Times New Roman" pitchFamily="18" charset="0"/>
              </a:rPr>
              <a:t> </a:t>
            </a:r>
            <a:r>
              <a:rPr lang="en-US" dirty="0" err="1" smtClean="0">
                <a:solidFill>
                  <a:srgbClr val="7030A0"/>
                </a:solidFill>
                <a:latin typeface="Times New Roman" pitchFamily="18" charset="0"/>
                <a:cs typeface="Times New Roman" pitchFamily="18" charset="0"/>
              </a:rPr>
              <a:t>endsWith</a:t>
            </a:r>
            <a:r>
              <a:rPr lang="en-US" dirty="0" smtClean="0">
                <a:solidFill>
                  <a:srgbClr val="7030A0"/>
                </a:solidFill>
                <a:latin typeface="Times New Roman" pitchFamily="18" charset="0"/>
                <a:cs typeface="Times New Roman" pitchFamily="18" charset="0"/>
              </a:rPr>
              <a:t>( ): </a:t>
            </a:r>
          </a:p>
          <a:p>
            <a:pPr>
              <a:buNone/>
            </a:pPr>
            <a:endParaRPr lang="en-US" dirty="0" smtClean="0">
              <a:solidFill>
                <a:srgbClr val="7030A0"/>
              </a:solidFill>
              <a:latin typeface="Times New Roman" pitchFamily="18" charset="0"/>
              <a:cs typeface="Times New Roman" pitchFamily="18" charset="0"/>
            </a:endParaRPr>
          </a:p>
          <a:p>
            <a:pPr lvl="1"/>
            <a:r>
              <a:rPr lang="en-US" sz="2200" dirty="0" smtClean="0">
                <a:solidFill>
                  <a:srgbClr val="002060"/>
                </a:solidFill>
                <a:latin typeface="Times New Roman" pitchFamily="18" charset="0"/>
                <a:cs typeface="Times New Roman" pitchFamily="18" charset="0"/>
              </a:rPr>
              <a:t>The </a:t>
            </a:r>
            <a:r>
              <a:rPr lang="en-US" sz="2200" dirty="0" err="1" smtClean="0">
                <a:solidFill>
                  <a:srgbClr val="002060"/>
                </a:solidFill>
                <a:latin typeface="Times New Roman" pitchFamily="18" charset="0"/>
                <a:cs typeface="Times New Roman" pitchFamily="18" charset="0"/>
              </a:rPr>
              <a:t>startsWith</a:t>
            </a:r>
            <a:r>
              <a:rPr lang="en-US" sz="2200" dirty="0" smtClean="0">
                <a:solidFill>
                  <a:srgbClr val="002060"/>
                </a:solidFill>
                <a:latin typeface="Times New Roman" pitchFamily="18" charset="0"/>
                <a:cs typeface="Times New Roman" pitchFamily="18" charset="0"/>
              </a:rPr>
              <a:t>( ) method determines whether a given String begins with a specified string.</a:t>
            </a:r>
          </a:p>
          <a:p>
            <a:pPr lvl="1"/>
            <a:endParaRPr lang="en-US" sz="2200" dirty="0" smtClean="0">
              <a:solidFill>
                <a:srgbClr val="002060"/>
              </a:solidFill>
              <a:latin typeface="Times New Roman" pitchFamily="18" charset="0"/>
              <a:cs typeface="Times New Roman" pitchFamily="18" charset="0"/>
            </a:endParaRPr>
          </a:p>
          <a:p>
            <a:pPr lvl="1"/>
            <a:r>
              <a:rPr lang="en-US" sz="2200" dirty="0" smtClean="0">
                <a:solidFill>
                  <a:srgbClr val="002060"/>
                </a:solidFill>
                <a:latin typeface="Times New Roman" pitchFamily="18" charset="0"/>
                <a:cs typeface="Times New Roman" pitchFamily="18" charset="0"/>
              </a:rPr>
              <a:t>Conversely, </a:t>
            </a:r>
            <a:r>
              <a:rPr lang="en-US" sz="2200" dirty="0" err="1" smtClean="0">
                <a:solidFill>
                  <a:srgbClr val="002060"/>
                </a:solidFill>
                <a:latin typeface="Times New Roman" pitchFamily="18" charset="0"/>
                <a:cs typeface="Times New Roman" pitchFamily="18" charset="0"/>
              </a:rPr>
              <a:t>endsWith</a:t>
            </a:r>
            <a:r>
              <a:rPr lang="en-US" sz="2200" dirty="0" smtClean="0">
                <a:solidFill>
                  <a:srgbClr val="002060"/>
                </a:solidFill>
                <a:latin typeface="Times New Roman" pitchFamily="18" charset="0"/>
                <a:cs typeface="Times New Roman" pitchFamily="18" charset="0"/>
              </a:rPr>
              <a:t>( ) determines whether the String in question ends with a specified string.</a:t>
            </a:r>
          </a:p>
          <a:p>
            <a:pPr>
              <a:buNone/>
            </a:pPr>
            <a:endParaRPr lang="en-US" sz="2400" dirty="0" smtClean="0">
              <a:solidFill>
                <a:srgbClr val="002060"/>
              </a:solidFill>
              <a:latin typeface="Times New Roman" pitchFamily="18" charset="0"/>
              <a:cs typeface="Times New Roman" pitchFamily="18" charset="0"/>
            </a:endParaRPr>
          </a:p>
          <a:p>
            <a:pPr algn="ctr">
              <a:buNone/>
            </a:pPr>
            <a:r>
              <a:rPr lang="en-US" sz="2200" i="1" dirty="0" err="1" smtClean="0">
                <a:solidFill>
                  <a:schemeClr val="accent2">
                    <a:lumMod val="75000"/>
                  </a:schemeClr>
                </a:solidFill>
                <a:latin typeface="Times New Roman" pitchFamily="18" charset="0"/>
                <a:cs typeface="Times New Roman" pitchFamily="18" charset="0"/>
              </a:rPr>
              <a:t>boolean</a:t>
            </a:r>
            <a:r>
              <a:rPr lang="en-US" sz="2200" i="1" dirty="0" smtClean="0">
                <a:solidFill>
                  <a:schemeClr val="accent2">
                    <a:lumMod val="75000"/>
                  </a:schemeClr>
                </a:solidFill>
                <a:latin typeface="Times New Roman" pitchFamily="18" charset="0"/>
                <a:cs typeface="Times New Roman" pitchFamily="18" charset="0"/>
              </a:rPr>
              <a:t> </a:t>
            </a:r>
            <a:r>
              <a:rPr lang="en-US" sz="2200" i="1" dirty="0" err="1" smtClean="0">
                <a:solidFill>
                  <a:schemeClr val="accent2">
                    <a:lumMod val="75000"/>
                  </a:schemeClr>
                </a:solidFill>
                <a:latin typeface="Times New Roman" pitchFamily="18" charset="0"/>
                <a:cs typeface="Times New Roman" pitchFamily="18" charset="0"/>
              </a:rPr>
              <a:t>startsWith</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p>
          <a:p>
            <a:pPr algn="ctr">
              <a:buNone/>
            </a:pPr>
            <a:r>
              <a:rPr lang="en-US" sz="2200" i="1" dirty="0" err="1" smtClean="0">
                <a:solidFill>
                  <a:schemeClr val="accent2">
                    <a:lumMod val="75000"/>
                  </a:schemeClr>
                </a:solidFill>
                <a:latin typeface="Times New Roman" pitchFamily="18" charset="0"/>
                <a:cs typeface="Times New Roman" pitchFamily="18" charset="0"/>
              </a:rPr>
              <a:t>boolean</a:t>
            </a:r>
            <a:r>
              <a:rPr lang="en-US" sz="2200" i="1" dirty="0" smtClean="0">
                <a:solidFill>
                  <a:schemeClr val="accent2">
                    <a:lumMod val="75000"/>
                  </a:schemeClr>
                </a:solidFill>
                <a:latin typeface="Times New Roman" pitchFamily="18" charset="0"/>
                <a:cs typeface="Times New Roman" pitchFamily="18" charset="0"/>
              </a:rPr>
              <a:t> </a:t>
            </a:r>
            <a:r>
              <a:rPr lang="en-US" sz="2200" i="1" dirty="0" err="1" smtClean="0">
                <a:solidFill>
                  <a:schemeClr val="accent2">
                    <a:lumMod val="75000"/>
                  </a:schemeClr>
                </a:solidFill>
                <a:latin typeface="Times New Roman" pitchFamily="18" charset="0"/>
                <a:cs typeface="Times New Roman" pitchFamily="18" charset="0"/>
              </a:rPr>
              <a:t>endsWith</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endParaRPr lang="en-US" sz="2200" i="1" dirty="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ipe(down)">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wipe(down)">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wipe(down)">
                                      <p:cBhvr>
                                        <p:cTn id="2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Introduction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Every string we create is actually an object of type String.</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String constants are actually String objects.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Example: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smtClean="0">
                <a:solidFill>
                  <a:schemeClr val="accent1">
                    <a:lumMod val="50000"/>
                  </a:schemeClr>
                </a:solidFill>
                <a:latin typeface="Times New Roman" pitchFamily="18" charset="0"/>
                <a:cs typeface="Times New Roman" pitchFamily="18" charset="0"/>
              </a:rPr>
              <a:t>This is a String, too</a:t>
            </a:r>
            <a:r>
              <a:rPr lang="en-US" sz="2400" dirty="0" smtClean="0">
                <a:solidFill>
                  <a:srgbClr val="00206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Objects of type </a:t>
            </a:r>
            <a:r>
              <a:rPr lang="en-US" sz="2400" dirty="0" smtClean="0">
                <a:solidFill>
                  <a:srgbClr val="FF0000"/>
                </a:solidFill>
                <a:latin typeface="Times New Roman" pitchFamily="18" charset="0"/>
                <a:cs typeface="Times New Roman" pitchFamily="18" charset="0"/>
              </a:rPr>
              <a:t>String</a:t>
            </a:r>
            <a:r>
              <a:rPr lang="en-US" sz="2400" dirty="0" smtClean="0">
                <a:solidFill>
                  <a:srgbClr val="00206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are immutable </a:t>
            </a:r>
            <a:r>
              <a:rPr lang="en-US" sz="2400" dirty="0" smtClean="0">
                <a:solidFill>
                  <a:srgbClr val="002060"/>
                </a:solidFill>
                <a:latin typeface="Times New Roman" pitchFamily="18" charset="0"/>
                <a:cs typeface="Times New Roman" pitchFamily="18" charset="0"/>
              </a:rPr>
              <a:t>i.e. once a String object is created, its contents cannot be altered.</a:t>
            </a:r>
          </a:p>
          <a:p>
            <a:pPr>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
        <p:nvSpPr>
          <p:cNvPr id="7" name="Rounded Rectangle 6"/>
          <p:cNvSpPr/>
          <p:nvPr/>
        </p:nvSpPr>
        <p:spPr>
          <a:xfrm>
            <a:off x="6858000" y="2209800"/>
            <a:ext cx="1676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String Constant</a:t>
            </a:r>
            <a:endParaRPr lang="en-US" dirty="0"/>
          </a:p>
        </p:txBody>
      </p:sp>
      <p:cxnSp>
        <p:nvCxnSpPr>
          <p:cNvPr id="9" name="Straight Arrow Connector 8"/>
          <p:cNvCxnSpPr/>
          <p:nvPr/>
        </p:nvCxnSpPr>
        <p:spPr>
          <a:xfrm rot="10800000" flipV="1">
            <a:off x="6400800" y="3124200"/>
            <a:ext cx="533400" cy="152400"/>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0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Comparison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dirty="0" err="1" smtClean="0">
                <a:solidFill>
                  <a:srgbClr val="7030A0"/>
                </a:solidFill>
                <a:latin typeface="Times New Roman" pitchFamily="18" charset="0"/>
                <a:cs typeface="Times New Roman" pitchFamily="18" charset="0"/>
              </a:rPr>
              <a:t>compareTo</a:t>
            </a:r>
            <a:r>
              <a:rPr lang="en-US" dirty="0" smtClean="0">
                <a:solidFill>
                  <a:srgbClr val="7030A0"/>
                </a:solidFill>
                <a:latin typeface="Times New Roman" pitchFamily="18" charset="0"/>
                <a:cs typeface="Times New Roman" pitchFamily="18" charset="0"/>
              </a:rPr>
              <a:t>( ):</a:t>
            </a:r>
          </a:p>
          <a:p>
            <a:pPr>
              <a:buNone/>
            </a:pPr>
            <a:endParaRPr lang="en-US" dirty="0" smtClean="0">
              <a:solidFill>
                <a:srgbClr val="7030A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A string is less than another if it comes before the other in dictionary order. </a:t>
            </a:r>
          </a:p>
          <a:p>
            <a:r>
              <a:rPr lang="en-US" sz="2200" dirty="0" smtClean="0">
                <a:solidFill>
                  <a:srgbClr val="002060"/>
                </a:solidFill>
                <a:latin typeface="Times New Roman" pitchFamily="18" charset="0"/>
                <a:cs typeface="Times New Roman" pitchFamily="18" charset="0"/>
              </a:rPr>
              <a:t>A string is greater than another if it comes after the other in dictionary order.</a:t>
            </a:r>
          </a:p>
          <a:p>
            <a:pPr algn="ctr">
              <a:buNone/>
            </a:pPr>
            <a:r>
              <a:rPr lang="en-US" sz="2200" i="1" dirty="0" err="1" smtClean="0">
                <a:solidFill>
                  <a:schemeClr val="accent2">
                    <a:lumMod val="75000"/>
                  </a:schemeClr>
                </a:solidFill>
                <a:latin typeface="Times New Roman" pitchFamily="18" charset="0"/>
                <a:cs typeface="Times New Roman" pitchFamily="18" charset="0"/>
              </a:rPr>
              <a:t>int</a:t>
            </a:r>
            <a:r>
              <a:rPr lang="en-US" sz="2200" i="1" dirty="0" smtClean="0">
                <a:solidFill>
                  <a:schemeClr val="accent2">
                    <a:lumMod val="75000"/>
                  </a:schemeClr>
                </a:solidFill>
                <a:latin typeface="Times New Roman" pitchFamily="18" charset="0"/>
                <a:cs typeface="Times New Roman" pitchFamily="18" charset="0"/>
              </a:rPr>
              <a:t> </a:t>
            </a:r>
            <a:r>
              <a:rPr lang="en-US" sz="2200" i="1" dirty="0" err="1" smtClean="0">
                <a:solidFill>
                  <a:schemeClr val="accent2">
                    <a:lumMod val="75000"/>
                  </a:schemeClr>
                </a:solidFill>
                <a:latin typeface="Times New Roman" pitchFamily="18" charset="0"/>
                <a:cs typeface="Times New Roman" pitchFamily="18" charset="0"/>
              </a:rPr>
              <a:t>compareTo</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p>
          <a:p>
            <a:pPr>
              <a:buNone/>
            </a:pPr>
            <a:endParaRPr lang="en-US" sz="2200" i="1" dirty="0" smtClean="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pic>
        <p:nvPicPr>
          <p:cNvPr id="7" name="Picture 6" descr="Capture.JPG"/>
          <p:cNvPicPr>
            <a:picLocks noChangeAspect="1"/>
          </p:cNvPicPr>
          <p:nvPr/>
        </p:nvPicPr>
        <p:blipFill>
          <a:blip r:embed="rId3"/>
          <a:stretch>
            <a:fillRect/>
          </a:stretch>
        </p:blipFill>
        <p:spPr>
          <a:xfrm>
            <a:off x="381000" y="4419600"/>
            <a:ext cx="8382000" cy="16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85000" lnSpcReduction="20000"/>
          </a:bodyPr>
          <a:lstStyle/>
          <a:p>
            <a:pPr>
              <a:buNone/>
            </a:pPr>
            <a:r>
              <a:rPr lang="en-US" sz="2400" dirty="0" smtClean="0">
                <a:solidFill>
                  <a:srgbClr val="002060"/>
                </a:solidFill>
                <a:latin typeface="Times New Roman" pitchFamily="18" charset="0"/>
                <a:cs typeface="Times New Roman" pitchFamily="18" charset="0"/>
              </a:rPr>
              <a:t>class </a:t>
            </a:r>
            <a:r>
              <a:rPr lang="en-US" sz="2400" dirty="0" err="1" smtClean="0">
                <a:solidFill>
                  <a:srgbClr val="002060"/>
                </a:solidFill>
                <a:latin typeface="Times New Roman" pitchFamily="18" charset="0"/>
                <a:cs typeface="Times New Roman" pitchFamily="18" charset="0"/>
              </a:rPr>
              <a:t>SortString</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static String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 = {"Now", "is", "the", "time", "for", "all", "good", "men",</a:t>
            </a:r>
          </a:p>
          <a:p>
            <a:pPr>
              <a:buNone/>
            </a:pPr>
            <a:r>
              <a:rPr lang="en-US" sz="2400" dirty="0" smtClean="0">
                <a:solidFill>
                  <a:srgbClr val="002060"/>
                </a:solidFill>
                <a:latin typeface="Times New Roman" pitchFamily="18" charset="0"/>
                <a:cs typeface="Times New Roman" pitchFamily="18" charset="0"/>
              </a:rPr>
              <a:t>			     "to", "come", "to", "the", "aid", "of", "their", "country"};</a:t>
            </a:r>
          </a:p>
          <a:p>
            <a:pPr>
              <a:buNone/>
            </a:pPr>
            <a:r>
              <a:rPr lang="en-US" sz="2400" dirty="0" smtClean="0">
                <a:solidFill>
                  <a:srgbClr val="002060"/>
                </a:solidFill>
                <a:latin typeface="Times New Roman" pitchFamily="18" charset="0"/>
                <a:cs typeface="Times New Roman" pitchFamily="18" charset="0"/>
              </a:rPr>
              <a:t>	public static void main(String </a:t>
            </a:r>
            <a:r>
              <a:rPr lang="en-US" sz="2400" dirty="0" err="1" smtClean="0">
                <a:solidFill>
                  <a:srgbClr val="002060"/>
                </a:solidFill>
                <a:latin typeface="Times New Roman" pitchFamily="18" charset="0"/>
                <a:cs typeface="Times New Roman" pitchFamily="18" charset="0"/>
              </a:rPr>
              <a:t>args</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for(</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j = 0; j &lt; </a:t>
            </a:r>
            <a:r>
              <a:rPr lang="en-US" sz="2400" dirty="0" err="1" smtClean="0">
                <a:solidFill>
                  <a:srgbClr val="002060"/>
                </a:solidFill>
                <a:latin typeface="Times New Roman" pitchFamily="18" charset="0"/>
                <a:cs typeface="Times New Roman" pitchFamily="18" charset="0"/>
              </a:rPr>
              <a:t>arr.length</a:t>
            </a:r>
            <a:r>
              <a:rPr lang="en-US" sz="2400" dirty="0" smtClean="0">
                <a:solidFill>
                  <a:srgbClr val="002060"/>
                </a:solidFill>
                <a:latin typeface="Times New Roman" pitchFamily="18" charset="0"/>
                <a:cs typeface="Times New Roman" pitchFamily="18" charset="0"/>
              </a:rPr>
              <a:t>; j++) {</a:t>
            </a:r>
          </a:p>
          <a:p>
            <a:pPr>
              <a:buNone/>
            </a:pPr>
            <a:r>
              <a:rPr lang="en-US" sz="2400" dirty="0" smtClean="0">
                <a:solidFill>
                  <a:srgbClr val="002060"/>
                </a:solidFill>
                <a:latin typeface="Times New Roman" pitchFamily="18" charset="0"/>
                <a:cs typeface="Times New Roman" pitchFamily="18" charset="0"/>
              </a:rPr>
              <a:t>			for(</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 j + 1;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&lt; </a:t>
            </a:r>
            <a:r>
              <a:rPr lang="en-US" sz="2400" dirty="0" err="1" smtClean="0">
                <a:solidFill>
                  <a:srgbClr val="002060"/>
                </a:solidFill>
                <a:latin typeface="Times New Roman" pitchFamily="18" charset="0"/>
                <a:cs typeface="Times New Roman" pitchFamily="18" charset="0"/>
              </a:rPr>
              <a:t>arr.length</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if(</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compareTo</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 &lt; 0) {</a:t>
            </a:r>
          </a:p>
          <a:p>
            <a:pPr>
              <a:buNone/>
            </a:pPr>
            <a:r>
              <a:rPr lang="en-US" sz="2400" dirty="0" smtClean="0">
                <a:solidFill>
                  <a:srgbClr val="002060"/>
                </a:solidFill>
                <a:latin typeface="Times New Roman" pitchFamily="18" charset="0"/>
                <a:cs typeface="Times New Roman" pitchFamily="18" charset="0"/>
              </a:rPr>
              <a:t>					String t =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 =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 t;</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anim calcmode="lin" valueType="num">
                                      <p:cBhvr additive="base">
                                        <p:cTn id="67"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Searching Strings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066800"/>
            <a:ext cx="8183880" cy="4873752"/>
          </a:xfrm>
        </p:spPr>
        <p:txBody>
          <a:bodyPr>
            <a:normAutofit fontScale="92500" lnSpcReduction="10000"/>
          </a:bodyPr>
          <a:lstStyle/>
          <a:p>
            <a:r>
              <a:rPr lang="en-US" sz="2400" dirty="0" smtClean="0">
                <a:solidFill>
                  <a:srgbClr val="002060"/>
                </a:solidFill>
                <a:latin typeface="Times New Roman" pitchFamily="18" charset="0"/>
                <a:cs typeface="Times New Roman" pitchFamily="18" charset="0"/>
              </a:rPr>
              <a:t>The String class provides two methods that allow us to search a string for a specified character or substring:</a:t>
            </a:r>
          </a:p>
          <a:p>
            <a:endParaRPr lang="en-US" sz="2400" dirty="0" smtClean="0">
              <a:solidFill>
                <a:srgbClr val="00206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indexOf</a:t>
            </a:r>
            <a:r>
              <a:rPr lang="en-US" dirty="0" smtClean="0">
                <a:solidFill>
                  <a:srgbClr val="C00000"/>
                </a:solidFill>
                <a:latin typeface="Times New Roman" pitchFamily="18" charset="0"/>
                <a:cs typeface="Times New Roman" pitchFamily="18" charset="0"/>
              </a:rPr>
              <a:t>( ): </a:t>
            </a:r>
            <a:r>
              <a:rPr lang="en-US" sz="2400" dirty="0" smtClean="0">
                <a:solidFill>
                  <a:srgbClr val="002060"/>
                </a:solidFill>
                <a:latin typeface="Times New Roman" pitchFamily="18" charset="0"/>
                <a:cs typeface="Times New Roman" pitchFamily="18" charset="0"/>
              </a:rPr>
              <a:t>Searches for the first occurrence of a character or substring.</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lastIndexOf</a:t>
            </a:r>
            <a:r>
              <a:rPr lang="en-US" dirty="0" smtClean="0">
                <a:solidFill>
                  <a:srgbClr val="C00000"/>
                </a:solidFill>
                <a:latin typeface="Times New Roman" pitchFamily="18" charset="0"/>
                <a:cs typeface="Times New Roman" pitchFamily="18" charset="0"/>
              </a:rPr>
              <a:t>( ): </a:t>
            </a:r>
            <a:r>
              <a:rPr lang="en-US" sz="2400" dirty="0" smtClean="0">
                <a:solidFill>
                  <a:srgbClr val="002060"/>
                </a:solidFill>
                <a:latin typeface="Times New Roman" pitchFamily="18" charset="0"/>
                <a:cs typeface="Times New Roman" pitchFamily="18" charset="0"/>
              </a:rPr>
              <a:t>Searches for the last occurrence of a character or substring.</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To search for the first or last occurrence of a substring, use</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lgn="ctr">
              <a:buNone/>
            </a:pPr>
            <a:endParaRPr lang="en-US" sz="2400" i="1" dirty="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 calcmode="lin" valueType="num">
                                      <p:cBhvr additive="base">
                                        <p:cTn id="3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183880" cy="5102352"/>
          </a:xfrm>
        </p:spPr>
        <p:txBody>
          <a:bodyPr>
            <a:normAutofit fontScale="92500" lnSpcReduction="10000"/>
          </a:bodyPr>
          <a:lstStyle/>
          <a:p>
            <a:r>
              <a:rPr lang="en-US" sz="2400" dirty="0" smtClean="0">
                <a:solidFill>
                  <a:srgbClr val="002060"/>
                </a:solidFill>
                <a:latin typeface="Times New Roman" pitchFamily="18" charset="0"/>
                <a:cs typeface="Times New Roman" pitchFamily="18" charset="0"/>
              </a:rPr>
              <a:t>We can specify a starting point for the search using these forms:</a:t>
            </a:r>
          </a:p>
          <a:p>
            <a:endParaRPr lang="en-US" sz="2400" dirty="0" smtClean="0">
              <a:solidFill>
                <a:srgbClr val="002060"/>
              </a:solidFill>
              <a:latin typeface="Times New Roman" pitchFamily="18" charset="0"/>
              <a:cs typeface="Times New Roman" pitchFamily="18" charset="0"/>
            </a:endParaRPr>
          </a:p>
          <a:p>
            <a:pPr>
              <a:buNone/>
            </a:pPr>
            <a:r>
              <a:rPr lang="en-US" sz="2400" i="1" dirty="0" smtClean="0">
                <a:solidFill>
                  <a:srgbClr val="002060"/>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a:t>
            </a:r>
          </a:p>
          <a:p>
            <a:pPr>
              <a:buNone/>
            </a:pP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a:t>
            </a:r>
          </a:p>
          <a:p>
            <a:pPr>
              <a:buNone/>
            </a:pP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	</a:t>
            </a:r>
          </a:p>
          <a:p>
            <a:pPr>
              <a:buNone/>
            </a:pP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Here, </a:t>
            </a:r>
            <a:r>
              <a:rPr lang="en-US" sz="2400" dirty="0" err="1" smtClean="0">
                <a:solidFill>
                  <a:srgbClr val="002060"/>
                </a:solidFill>
                <a:latin typeface="Times New Roman" pitchFamily="18" charset="0"/>
                <a:cs typeface="Times New Roman" pitchFamily="18" charset="0"/>
              </a:rPr>
              <a:t>startIndex</a:t>
            </a:r>
            <a:r>
              <a:rPr lang="en-US" sz="2400" dirty="0" smtClean="0">
                <a:solidFill>
                  <a:srgbClr val="002060"/>
                </a:solidFill>
                <a:latin typeface="Times New Roman" pitchFamily="18" charset="0"/>
                <a:cs typeface="Times New Roman" pitchFamily="18" charset="0"/>
              </a:rPr>
              <a:t> specifies the index at which point the search begins.</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For </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 ), the search runs from </a:t>
            </a:r>
            <a:r>
              <a:rPr lang="en-US" sz="2400" dirty="0" err="1" smtClean="0">
                <a:solidFill>
                  <a:srgbClr val="002060"/>
                </a:solidFill>
                <a:latin typeface="Times New Roman" pitchFamily="18" charset="0"/>
                <a:cs typeface="Times New Roman" pitchFamily="18" charset="0"/>
              </a:rPr>
              <a:t>startIndex</a:t>
            </a:r>
            <a:r>
              <a:rPr lang="en-US" sz="2400" dirty="0" smtClean="0">
                <a:solidFill>
                  <a:srgbClr val="002060"/>
                </a:solidFill>
                <a:latin typeface="Times New Roman" pitchFamily="18" charset="0"/>
                <a:cs typeface="Times New Roman" pitchFamily="18" charset="0"/>
              </a:rPr>
              <a:t> to the end of the string.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For </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 ), the search runs from </a:t>
            </a:r>
            <a:r>
              <a:rPr lang="en-US" sz="2400" dirty="0" err="1" smtClean="0">
                <a:solidFill>
                  <a:srgbClr val="002060"/>
                </a:solidFill>
                <a:latin typeface="Times New Roman" pitchFamily="18" charset="0"/>
                <a:cs typeface="Times New Roman" pitchFamily="18" charset="0"/>
              </a:rPr>
              <a:t>startIndex</a:t>
            </a:r>
            <a:r>
              <a:rPr lang="en-US" sz="2400" dirty="0" smtClean="0">
                <a:solidFill>
                  <a:srgbClr val="002060"/>
                </a:solidFill>
                <a:latin typeface="Times New Roman" pitchFamily="18" charset="0"/>
                <a:cs typeface="Times New Roman" pitchFamily="18" charset="0"/>
              </a:rPr>
              <a:t> to zero.</a:t>
            </a: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 calcmode="lin" valueType="num">
                                      <p:cBhvr additive="base">
                                        <p:cTn id="49"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304800" y="990600"/>
            <a:ext cx="8534400" cy="5026152"/>
          </a:xfrm>
        </p:spPr>
        <p:txBody>
          <a:bodyPr>
            <a:normAutofit fontScale="85000" lnSpcReduction="10000"/>
          </a:bodyPr>
          <a:lstStyle/>
          <a:p>
            <a:pPr>
              <a:buNone/>
            </a:pPr>
            <a:r>
              <a:rPr lang="en-US" sz="2400" dirty="0" smtClean="0">
                <a:solidFill>
                  <a:srgbClr val="002060"/>
                </a:solidFill>
                <a:latin typeface="Times New Roman" pitchFamily="18" charset="0"/>
                <a:cs typeface="Times New Roman" pitchFamily="18" charset="0"/>
              </a:rPr>
              <a:t>class </a:t>
            </a:r>
            <a:r>
              <a:rPr lang="en-US" sz="2400" dirty="0" err="1" smtClean="0">
                <a:solidFill>
                  <a:srgbClr val="002060"/>
                </a:solidFill>
                <a:latin typeface="Times New Roman" pitchFamily="18" charset="0"/>
                <a:cs typeface="Times New Roman" pitchFamily="18" charset="0"/>
              </a:rPr>
              <a:t>indexOfDemo</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public static void main(String </a:t>
            </a:r>
            <a:r>
              <a:rPr lang="en-US" sz="2400" dirty="0" err="1" smtClean="0">
                <a:solidFill>
                  <a:srgbClr val="002060"/>
                </a:solidFill>
                <a:latin typeface="Times New Roman" pitchFamily="18" charset="0"/>
                <a:cs typeface="Times New Roman" pitchFamily="18" charset="0"/>
              </a:rPr>
              <a:t>args</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s = "Now is the time for all good men " +</a:t>
            </a:r>
          </a:p>
          <a:p>
            <a:pPr>
              <a:buNone/>
            </a:pPr>
            <a:r>
              <a:rPr lang="en-US" sz="2400" dirty="0" smtClean="0">
                <a:solidFill>
                  <a:srgbClr val="002060"/>
                </a:solidFill>
                <a:latin typeface="Times New Roman" pitchFamily="18" charset="0"/>
                <a:cs typeface="Times New Roman" pitchFamily="18" charset="0"/>
              </a:rPr>
              <a:t>		                 "to come to the aid of their country.";</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(the)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("the"));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(the)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("the"));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 10)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 10));</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 60)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 60));</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(the, 10)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("the", 10));</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(the, 60)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("the", 60));</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Modifying a String</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183880" cy="5026152"/>
          </a:xfrm>
        </p:spPr>
        <p:txBody>
          <a:bodyPr>
            <a:normAutofit fontScale="85000" lnSpcReduction="20000"/>
          </a:bodyPr>
          <a:lstStyle/>
          <a:p>
            <a:r>
              <a:rPr lang="en-US" sz="2400" dirty="0" smtClean="0">
                <a:solidFill>
                  <a:srgbClr val="002060"/>
                </a:solidFill>
                <a:latin typeface="Times New Roman" pitchFamily="18" charset="0"/>
                <a:cs typeface="Times New Roman" pitchFamily="18" charset="0"/>
              </a:rPr>
              <a:t>Because String objects are immutable, whenever we want to modify a String, it will construct a new copy of the string with modifications.</a:t>
            </a:r>
          </a:p>
          <a:p>
            <a:endParaRPr lang="en-US" sz="2400" dirty="0" smtClean="0">
              <a:solidFill>
                <a:srgbClr val="002060"/>
              </a:solidFill>
              <a:latin typeface="Times New Roman" pitchFamily="18" charset="0"/>
              <a:cs typeface="Times New Roman" pitchFamily="18" charset="0"/>
            </a:endParaRPr>
          </a:p>
          <a:p>
            <a:r>
              <a:rPr lang="en-US" dirty="0" smtClean="0">
                <a:solidFill>
                  <a:srgbClr val="C00000"/>
                </a:solidFill>
                <a:latin typeface="Times New Roman" pitchFamily="18" charset="0"/>
                <a:cs typeface="Times New Roman" pitchFamily="18" charset="0"/>
              </a:rPr>
              <a:t>substring(): </a:t>
            </a:r>
            <a:r>
              <a:rPr lang="en-US" sz="2400" dirty="0" smtClean="0">
                <a:solidFill>
                  <a:srgbClr val="002060"/>
                </a:solidFill>
                <a:latin typeface="Times New Roman" pitchFamily="18" charset="0"/>
                <a:cs typeface="Times New Roman" pitchFamily="18" charset="0"/>
              </a:rPr>
              <a:t>used to extract a part of a string. </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i="1" dirty="0" smtClean="0">
                <a:solidFill>
                  <a:schemeClr val="accent2">
                    <a:lumMod val="75000"/>
                  </a:schemeClr>
                </a:solidFill>
                <a:latin typeface="Times New Roman" pitchFamily="18" charset="0"/>
                <a:cs typeface="Times New Roman" pitchFamily="18" charset="0"/>
              </a:rPr>
              <a:t>		public String substring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start_index</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buNone/>
            </a:pPr>
            <a:r>
              <a:rPr lang="en-US" sz="2400" i="1" dirty="0" smtClean="0">
                <a:solidFill>
                  <a:schemeClr val="accent2">
                    <a:lumMod val="75000"/>
                  </a:schemeClr>
                </a:solidFill>
                <a:latin typeface="Times New Roman" pitchFamily="18" charset="0"/>
                <a:cs typeface="Times New Roman" pitchFamily="18" charset="0"/>
              </a:rPr>
              <a:t>		public String substring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start_index</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end_index</a:t>
            </a:r>
            <a:r>
              <a:rPr lang="en-US" sz="2400" i="1" dirty="0" smtClean="0">
                <a:solidFill>
                  <a:schemeClr val="accent2">
                    <a:lumMod val="75000"/>
                  </a:schemeClr>
                </a:solidFill>
                <a:latin typeface="Times New Roman" pitchFamily="18" charset="0"/>
                <a:cs typeface="Times New Roman" pitchFamily="18" charset="0"/>
              </a:rPr>
              <a: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 </a:t>
            </a:r>
            <a:r>
              <a:rPr lang="en-US" sz="2400" dirty="0" smtClean="0">
                <a:solidFill>
                  <a:srgbClr val="002060"/>
                </a:solidFill>
                <a:latin typeface="Times New Roman" pitchFamily="18" charset="0"/>
                <a:cs typeface="Times New Roman" pitchFamily="18" charset="0"/>
              </a:rPr>
              <a:t>String s = “</a:t>
            </a:r>
            <a:r>
              <a:rPr lang="en-US" sz="2400" dirty="0" err="1" smtClean="0">
                <a:solidFill>
                  <a:srgbClr val="002060"/>
                </a:solidFill>
                <a:latin typeface="Times New Roman" pitchFamily="18" charset="0"/>
                <a:cs typeface="Times New Roman" pitchFamily="18" charset="0"/>
              </a:rPr>
              <a:t>ABCDEFG</a:t>
            </a:r>
            <a:r>
              <a:rPr lang="en-US" sz="2400" dirty="0" smtClean="0">
                <a:solidFill>
                  <a:srgbClr val="002060"/>
                </a:solidFill>
                <a:latin typeface="Times New Roman" pitchFamily="18" charset="0"/>
                <a:cs typeface="Times New Roman" pitchFamily="18" charset="0"/>
              </a:rPr>
              <a: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t = </a:t>
            </a:r>
            <a:r>
              <a:rPr lang="en-US" sz="2400" dirty="0" err="1" smtClean="0">
                <a:solidFill>
                  <a:srgbClr val="002060"/>
                </a:solidFill>
                <a:latin typeface="Times New Roman" pitchFamily="18" charset="0"/>
                <a:cs typeface="Times New Roman" pitchFamily="18" charset="0"/>
              </a:rPr>
              <a:t>s.substring</a:t>
            </a:r>
            <a:r>
              <a:rPr lang="en-US" sz="2400" dirty="0" smtClean="0">
                <a:solidFill>
                  <a:srgbClr val="002060"/>
                </a:solidFill>
                <a:latin typeface="Times New Roman" pitchFamily="18" charset="0"/>
                <a:cs typeface="Times New Roman" pitchFamily="18" charset="0"/>
              </a:rPr>
              <a:t>(2);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 (t);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String u = </a:t>
            </a:r>
            <a:r>
              <a:rPr lang="en-US" sz="2400" dirty="0" err="1" smtClean="0">
                <a:solidFill>
                  <a:srgbClr val="002060"/>
                </a:solidFill>
                <a:latin typeface="Times New Roman" pitchFamily="18" charset="0"/>
                <a:cs typeface="Times New Roman" pitchFamily="18" charset="0"/>
              </a:rPr>
              <a:t>s.substring</a:t>
            </a:r>
            <a:r>
              <a:rPr lang="en-US" sz="2400" dirty="0" smtClean="0">
                <a:solidFill>
                  <a:srgbClr val="002060"/>
                </a:solidFill>
                <a:latin typeface="Times New Roman" pitchFamily="18" charset="0"/>
                <a:cs typeface="Times New Roman" pitchFamily="18" charset="0"/>
              </a:rPr>
              <a:t> (1, 4);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 (u);</a:t>
            </a:r>
          </a:p>
          <a:p>
            <a:pPr>
              <a:buNone/>
            </a:pPr>
            <a:endParaRPr lang="en-US" sz="2400" dirty="0" smtClean="0">
              <a:solidFill>
                <a:srgbClr val="FF0000"/>
              </a:solidFill>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Note: Substring from </a:t>
            </a:r>
            <a:r>
              <a:rPr lang="en-US" sz="2400" dirty="0" err="1" smtClean="0">
                <a:solidFill>
                  <a:srgbClr val="FF0000"/>
                </a:solidFill>
                <a:latin typeface="Times New Roman" pitchFamily="18" charset="0"/>
                <a:cs typeface="Times New Roman" pitchFamily="18" charset="0"/>
              </a:rPr>
              <a:t>start_index</a:t>
            </a:r>
            <a:r>
              <a:rPr lang="en-US" sz="2400" dirty="0" smtClean="0">
                <a:solidFill>
                  <a:srgbClr val="FF0000"/>
                </a:solidFill>
                <a:latin typeface="Times New Roman" pitchFamily="18" charset="0"/>
                <a:cs typeface="Times New Roman" pitchFamily="18" charset="0"/>
              </a:rPr>
              <a:t> to end_index-1 will be returned.</a:t>
            </a:r>
          </a:p>
          <a:p>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 calcmode="lin" valueType="num">
                                      <p:cBhvr additive="base">
                                        <p:cTn id="3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 calcmode="lin" valueType="num">
                                      <p:cBhvr additive="base">
                                        <p:cTn id="43"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 calcmode="lin" valueType="num">
                                      <p:cBhvr additive="base">
                                        <p:cTn id="49"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fontScale="77500" lnSpcReduction="20000"/>
          </a:bodyPr>
          <a:lstStyle/>
          <a:p>
            <a:pPr>
              <a:buNone/>
            </a:pPr>
            <a:endParaRPr lang="en-US" dirty="0" smtClean="0">
              <a:solidFill>
                <a:srgbClr val="002060"/>
              </a:solidFill>
              <a:latin typeface="Times New Roman" pitchFamily="18" charset="0"/>
              <a:cs typeface="Times New Roman" pitchFamily="18" charset="0"/>
            </a:endParaRPr>
          </a:p>
          <a:p>
            <a:pPr>
              <a:buNone/>
            </a:pPr>
            <a:r>
              <a:rPr lang="en-US" sz="3300" dirty="0" smtClean="0">
                <a:solidFill>
                  <a:srgbClr val="C00000"/>
                </a:solidFill>
                <a:latin typeface="Times New Roman" pitchFamily="18" charset="0"/>
                <a:cs typeface="Times New Roman" pitchFamily="18" charset="0"/>
              </a:rPr>
              <a:t>replace( ): </a:t>
            </a:r>
            <a:r>
              <a:rPr lang="en-US" dirty="0" smtClean="0">
                <a:solidFill>
                  <a:srgbClr val="002060"/>
                </a:solidFill>
                <a:latin typeface="Times New Roman" pitchFamily="18" charset="0"/>
                <a:cs typeface="Times New Roman" pitchFamily="18" charset="0"/>
              </a:rPr>
              <a:t>The replace( ) method has two forms. </a:t>
            </a:r>
          </a:p>
          <a:p>
            <a:r>
              <a:rPr lang="en-US" dirty="0" smtClean="0">
                <a:solidFill>
                  <a:srgbClr val="002060"/>
                </a:solidFill>
                <a:latin typeface="Times New Roman" pitchFamily="18" charset="0"/>
                <a:cs typeface="Times New Roman" pitchFamily="18" charset="0"/>
              </a:rPr>
              <a:t>The first replaces all occurrences of one character in the invoking string with another character. It has the following general form:</a:t>
            </a:r>
          </a:p>
          <a:p>
            <a:endParaRPr lang="en-US" dirty="0" smtClean="0">
              <a:solidFill>
                <a:srgbClr val="002060"/>
              </a:solidFill>
              <a:latin typeface="Times New Roman" pitchFamily="18" charset="0"/>
              <a:cs typeface="Times New Roman" pitchFamily="18" charset="0"/>
            </a:endParaRPr>
          </a:p>
          <a:p>
            <a:pPr>
              <a:buNone/>
            </a:pPr>
            <a:r>
              <a:rPr lang="en-US" dirty="0" smtClean="0">
                <a:solidFill>
                  <a:srgbClr val="002060"/>
                </a:solidFill>
                <a:latin typeface="Times New Roman" pitchFamily="18" charset="0"/>
                <a:cs typeface="Times New Roman" pitchFamily="18" charset="0"/>
              </a:rPr>
              <a:t>		</a:t>
            </a:r>
            <a:r>
              <a:rPr lang="en-US" i="1" dirty="0" smtClean="0">
                <a:solidFill>
                  <a:schemeClr val="accent2">
                    <a:lumMod val="75000"/>
                  </a:schemeClr>
                </a:solidFill>
                <a:latin typeface="Times New Roman" pitchFamily="18" charset="0"/>
                <a:cs typeface="Times New Roman" pitchFamily="18" charset="0"/>
              </a:rPr>
              <a:t>String replace(char original, char replacement)</a:t>
            </a:r>
          </a:p>
          <a:p>
            <a:endParaRPr lang="en-US" dirty="0" smtClean="0">
              <a:solidFill>
                <a:srgbClr val="002060"/>
              </a:solidFill>
              <a:latin typeface="Times New Roman" pitchFamily="18" charset="0"/>
              <a:cs typeface="Times New Roman" pitchFamily="18" charset="0"/>
            </a:endParaRPr>
          </a:p>
          <a:p>
            <a:r>
              <a:rPr lang="en-US" dirty="0" smtClean="0">
                <a:solidFill>
                  <a:srgbClr val="002060"/>
                </a:solidFill>
                <a:latin typeface="Times New Roman" pitchFamily="18" charset="0"/>
                <a:cs typeface="Times New Roman" pitchFamily="18" charset="0"/>
              </a:rPr>
              <a:t>Here, original specifies the character to be replaced by the character specified by replacement.</a:t>
            </a:r>
          </a:p>
          <a:p>
            <a:pPr>
              <a:buNone/>
            </a:pPr>
            <a:endParaRPr lang="en-US" dirty="0" smtClean="0">
              <a:solidFill>
                <a:srgbClr val="00206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Example:   </a:t>
            </a:r>
            <a:r>
              <a:rPr lang="en-US" dirty="0" smtClean="0">
                <a:solidFill>
                  <a:srgbClr val="002060"/>
                </a:solidFill>
                <a:latin typeface="Times New Roman" pitchFamily="18" charset="0"/>
                <a:cs typeface="Times New Roman" pitchFamily="18" charset="0"/>
              </a:rPr>
              <a:t>String s = "</a:t>
            </a:r>
            <a:r>
              <a:rPr lang="en-US" dirty="0" err="1" smtClean="0">
                <a:solidFill>
                  <a:srgbClr val="002060"/>
                </a:solidFill>
                <a:latin typeface="Times New Roman" pitchFamily="18" charset="0"/>
                <a:cs typeface="Times New Roman" pitchFamily="18" charset="0"/>
              </a:rPr>
              <a:t>Hello".replace</a:t>
            </a:r>
            <a:r>
              <a:rPr lang="en-US" dirty="0" smtClean="0">
                <a:solidFill>
                  <a:srgbClr val="002060"/>
                </a:solidFill>
                <a:latin typeface="Times New Roman" pitchFamily="18" charset="0"/>
                <a:cs typeface="Times New Roman" pitchFamily="18" charset="0"/>
              </a:rPr>
              <a:t>('l', 'w');</a:t>
            </a:r>
          </a:p>
          <a:p>
            <a:pPr>
              <a:buNone/>
            </a:pPr>
            <a:endParaRPr lang="en-US" dirty="0" smtClean="0">
              <a:solidFill>
                <a:srgbClr val="002060"/>
              </a:solidFill>
              <a:latin typeface="Times New Roman" pitchFamily="18" charset="0"/>
              <a:cs typeface="Times New Roman" pitchFamily="18" charset="0"/>
            </a:endParaRPr>
          </a:p>
          <a:p>
            <a:r>
              <a:rPr lang="en-US" dirty="0" smtClean="0">
                <a:solidFill>
                  <a:srgbClr val="002060"/>
                </a:solidFill>
                <a:latin typeface="Times New Roman" pitchFamily="18" charset="0"/>
                <a:cs typeface="Times New Roman" pitchFamily="18" charset="0"/>
              </a:rPr>
              <a:t>The second form of replace( ) replaces one character sequence with another. It has this general form:</a:t>
            </a:r>
          </a:p>
          <a:p>
            <a:endParaRPr lang="en-US" dirty="0" smtClean="0">
              <a:solidFill>
                <a:srgbClr val="002060"/>
              </a:solidFill>
              <a:latin typeface="Times New Roman" pitchFamily="18" charset="0"/>
              <a:cs typeface="Times New Roman" pitchFamily="18" charset="0"/>
            </a:endParaRPr>
          </a:p>
          <a:p>
            <a:pPr>
              <a:buNone/>
            </a:pPr>
            <a:r>
              <a:rPr lang="en-US" dirty="0" smtClean="0">
                <a:solidFill>
                  <a:srgbClr val="002060"/>
                </a:solidFill>
                <a:latin typeface="Times New Roman" pitchFamily="18" charset="0"/>
                <a:cs typeface="Times New Roman" pitchFamily="18" charset="0"/>
              </a:rPr>
              <a:t>		</a:t>
            </a:r>
            <a:r>
              <a:rPr lang="en-US" i="1" dirty="0" smtClean="0">
                <a:solidFill>
                  <a:schemeClr val="accent2">
                    <a:lumMod val="75000"/>
                  </a:schemeClr>
                </a:solidFill>
                <a:latin typeface="Times New Roman" pitchFamily="18" charset="0"/>
                <a:cs typeface="Times New Roman" pitchFamily="18" charset="0"/>
              </a:rPr>
              <a:t>String replace(</a:t>
            </a:r>
            <a:r>
              <a:rPr lang="en-US" i="1" dirty="0" err="1" smtClean="0">
                <a:solidFill>
                  <a:schemeClr val="accent2">
                    <a:lumMod val="75000"/>
                  </a:schemeClr>
                </a:solidFill>
                <a:latin typeface="Times New Roman" pitchFamily="18" charset="0"/>
                <a:cs typeface="Times New Roman" pitchFamily="18" charset="0"/>
              </a:rPr>
              <a:t>CharSequence</a:t>
            </a:r>
            <a:r>
              <a:rPr lang="en-US" i="1" dirty="0" smtClean="0">
                <a:solidFill>
                  <a:schemeClr val="accent2">
                    <a:lumMod val="75000"/>
                  </a:schemeClr>
                </a:solidFill>
                <a:latin typeface="Times New Roman" pitchFamily="18" charset="0"/>
                <a:cs typeface="Times New Roman" pitchFamily="18" charset="0"/>
              </a:rPr>
              <a:t> original, </a:t>
            </a:r>
            <a:r>
              <a:rPr lang="en-US" i="1" dirty="0" err="1" smtClean="0">
                <a:solidFill>
                  <a:schemeClr val="accent2">
                    <a:lumMod val="75000"/>
                  </a:schemeClr>
                </a:solidFill>
                <a:latin typeface="Times New Roman" pitchFamily="18" charset="0"/>
                <a:cs typeface="Times New Roman" pitchFamily="18" charset="0"/>
              </a:rPr>
              <a:t>CharSequence</a:t>
            </a:r>
            <a:r>
              <a:rPr lang="en-US" i="1" dirty="0" smtClean="0">
                <a:solidFill>
                  <a:schemeClr val="accent2">
                    <a:lumMod val="75000"/>
                  </a:schemeClr>
                </a:solidFill>
                <a:latin typeface="Times New Roman" pitchFamily="18" charset="0"/>
                <a:cs typeface="Times New Roman" pitchFamily="18" charset="0"/>
              </a:rPr>
              <a:t> replacement)</a:t>
            </a:r>
          </a:p>
          <a:p>
            <a:endParaRPr lang="en-US" dirty="0"/>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a:bodyPr>
          <a:lstStyle/>
          <a:p>
            <a:pPr algn="ctr">
              <a:buNone/>
            </a:pPr>
            <a:r>
              <a:rPr lang="en-US" dirty="0">
                <a:solidFill>
                  <a:srgbClr val="002060"/>
                </a:solidFill>
                <a:latin typeface="Times New Roman" pitchFamily="18" charset="0"/>
                <a:cs typeface="Times New Roman" pitchFamily="18" charset="0"/>
              </a:rPr>
              <a:t>	</a:t>
            </a:r>
            <a:endParaRPr lang="en-US" dirty="0" smtClean="0">
              <a:solidFill>
                <a:srgbClr val="002060"/>
              </a:solidFill>
              <a:latin typeface="Times New Roman" pitchFamily="18" charset="0"/>
              <a:cs typeface="Times New Roman" pitchFamily="18" charset="0"/>
            </a:endParaRPr>
          </a:p>
          <a:p>
            <a:pPr algn="ctr">
              <a:buNone/>
            </a:pPr>
            <a:r>
              <a:rPr lang="en-US" sz="3600" b="1" dirty="0" smtClean="0">
                <a:solidFill>
                  <a:srgbClr val="C00000"/>
                </a:solidFill>
                <a:latin typeface="Times New Roman" pitchFamily="18" charset="0"/>
                <a:cs typeface="Times New Roman" pitchFamily="18" charset="0"/>
              </a:rPr>
              <a:t>Let’s Do Something…</a:t>
            </a:r>
          </a:p>
          <a:p>
            <a:pPr>
              <a:buNone/>
            </a:pPr>
            <a:endParaRPr lang="en-US" dirty="0" smtClean="0">
              <a:solidFill>
                <a:srgbClr val="002060"/>
              </a:solidFill>
              <a:latin typeface="Times New Roman" pitchFamily="18" charset="0"/>
              <a:cs typeface="Times New Roman" pitchFamily="18" charset="0"/>
            </a:endParaRPr>
          </a:p>
          <a:p>
            <a:pPr>
              <a:buNone/>
            </a:pPr>
            <a:r>
              <a:rPr lang="en-US" dirty="0" smtClean="0">
                <a:solidFill>
                  <a:srgbClr val="002060"/>
                </a:solidFill>
                <a:latin typeface="Times New Roman" pitchFamily="18" charset="0"/>
                <a:cs typeface="Times New Roman" pitchFamily="18" charset="0"/>
              </a:rPr>
              <a:t>	Write a program which prompts the user to enter a paragraph in Present continuous tense and display it is Past Continuous.</a:t>
            </a:r>
          </a:p>
          <a:p>
            <a:pPr>
              <a:buNone/>
            </a:pPr>
            <a:endParaRPr lang="en-US" dirty="0" smtClean="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buNone/>
            </a:pPr>
            <a:endParaRPr lang="en-US" dirty="0" smtClean="0">
              <a:solidFill>
                <a:srgbClr val="C0000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trim( )</a:t>
            </a:r>
          </a:p>
          <a:p>
            <a:r>
              <a:rPr lang="en-US" sz="2200" dirty="0" smtClean="0">
                <a:solidFill>
                  <a:srgbClr val="002060"/>
                </a:solidFill>
                <a:latin typeface="Times New Roman" pitchFamily="18" charset="0"/>
                <a:cs typeface="Times New Roman" pitchFamily="18" charset="0"/>
              </a:rPr>
              <a:t>The trim( ) method returns a copy of the invoking string from which any leading and trailing whitespace has been removed. </a:t>
            </a:r>
          </a:p>
          <a:p>
            <a:pPr algn="ctr">
              <a:buNone/>
            </a:pPr>
            <a:r>
              <a:rPr lang="en-US" sz="2200" i="1" dirty="0" smtClean="0">
                <a:solidFill>
                  <a:schemeClr val="accent2">
                    <a:lumMod val="75000"/>
                  </a:schemeClr>
                </a:solidFill>
                <a:latin typeface="Times New Roman" pitchFamily="18" charset="0"/>
                <a:cs typeface="Times New Roman" pitchFamily="18" charset="0"/>
              </a:rPr>
              <a:t>String trim( )</a:t>
            </a:r>
          </a:p>
          <a:p>
            <a:pPr>
              <a:buNone/>
            </a:pPr>
            <a:r>
              <a:rPr lang="en-US" sz="2200" dirty="0" smtClean="0">
                <a:solidFill>
                  <a:srgbClr val="C00000"/>
                </a:solidFill>
                <a:latin typeface="Times New Roman" pitchFamily="18" charset="0"/>
                <a:cs typeface="Times New Roman" pitchFamily="18" charset="0"/>
              </a:rPr>
              <a:t>Example:</a:t>
            </a:r>
          </a:p>
          <a:p>
            <a:pPr>
              <a:buNone/>
            </a:pPr>
            <a:r>
              <a:rPr lang="en-US" sz="2200" dirty="0" smtClean="0">
                <a:solidFill>
                  <a:srgbClr val="002060"/>
                </a:solidFill>
                <a:latin typeface="Times New Roman" pitchFamily="18" charset="0"/>
                <a:cs typeface="Times New Roman" pitchFamily="18" charset="0"/>
              </a:rPr>
              <a:t>		String s = "   Hello World    ".trim();</a:t>
            </a:r>
          </a:p>
          <a:p>
            <a:pPr>
              <a:buNone/>
            </a:pPr>
            <a:r>
              <a:rPr lang="en-US" sz="2200" dirty="0" smtClean="0">
                <a:solidFill>
                  <a:srgbClr val="002060"/>
                </a:solidFill>
                <a:latin typeface="Times New Roman" pitchFamily="18" charset="0"/>
                <a:cs typeface="Times New Roman" pitchFamily="18" charset="0"/>
              </a:rPr>
              <a:t>		This puts the string “Hello World” into s.</a:t>
            </a:r>
            <a:endParaRPr lang="en-US" sz="22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lgn="ctr">
              <a:buNone/>
            </a:pPr>
            <a:r>
              <a:rPr lang="en-US" dirty="0" smtClean="0">
                <a:solidFill>
                  <a:srgbClr val="C00000"/>
                </a:solidFill>
                <a:latin typeface="Times New Roman" pitchFamily="18" charset="0"/>
                <a:cs typeface="Times New Roman" pitchFamily="18" charset="0"/>
              </a:rPr>
              <a:t>Changing the Case of Characters Within a String</a:t>
            </a:r>
          </a:p>
          <a:p>
            <a:pPr algn="ctr">
              <a:buNone/>
            </a:pPr>
            <a:endParaRPr lang="en-US" sz="2400" dirty="0" smtClean="0">
              <a:solidFill>
                <a:srgbClr val="C00000"/>
              </a:solidFill>
              <a:latin typeface="Times New Roman" pitchFamily="18" charset="0"/>
              <a:cs typeface="Times New Roman" pitchFamily="18" charset="0"/>
            </a:endParaRPr>
          </a:p>
          <a:p>
            <a:pPr>
              <a:buNone/>
            </a:pPr>
            <a:r>
              <a:rPr lang="en-US" sz="2400" dirty="0" err="1" smtClean="0">
                <a:solidFill>
                  <a:srgbClr val="C00000"/>
                </a:solidFill>
                <a:latin typeface="Times New Roman" pitchFamily="18" charset="0"/>
                <a:cs typeface="Times New Roman" pitchFamily="18" charset="0"/>
              </a:rPr>
              <a:t>toLowerCase</a:t>
            </a:r>
            <a:r>
              <a:rPr lang="en-US" sz="2400" dirty="0" smtClean="0">
                <a:solidFill>
                  <a:srgbClr val="C00000"/>
                </a:solidFill>
                <a:latin typeface="Times New Roman" pitchFamily="18" charset="0"/>
                <a:cs typeface="Times New Roman" pitchFamily="18" charset="0"/>
              </a:rPr>
              <a:t>() &amp; </a:t>
            </a:r>
            <a:r>
              <a:rPr lang="en-US" sz="2400" smtClean="0">
                <a:solidFill>
                  <a:srgbClr val="C00000"/>
                </a:solidFill>
                <a:latin typeface="Times New Roman" pitchFamily="18" charset="0"/>
                <a:cs typeface="Times New Roman" pitchFamily="18" charset="0"/>
              </a:rPr>
              <a:t>toUpperCase</a:t>
            </a:r>
            <a:r>
              <a:rPr lang="en-US" sz="2400" dirty="0" smtClean="0">
                <a:solidFill>
                  <a:srgbClr val="C0000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Both methods return a String object that contains the uppercase or lowercase equivalent of the invoking String.</a:t>
            </a:r>
          </a:p>
          <a:p>
            <a:pPr algn="ctr">
              <a:buNone/>
            </a:pPr>
            <a:endParaRPr lang="en-US" sz="2400" i="1" dirty="0" smtClean="0">
              <a:solidFill>
                <a:srgbClr val="C00000"/>
              </a:solidFill>
              <a:latin typeface="Times New Roman" pitchFamily="18" charset="0"/>
              <a:cs typeface="Times New Roman" pitchFamily="18" charset="0"/>
            </a:endParaRPr>
          </a:p>
          <a:p>
            <a:pPr algn="ctr">
              <a:buNone/>
            </a:pP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toLowerCase</a:t>
            </a:r>
            <a:r>
              <a:rPr lang="en-US" sz="2400" i="1" dirty="0" smtClean="0">
                <a:solidFill>
                  <a:schemeClr val="accent2">
                    <a:lumMod val="75000"/>
                  </a:schemeClr>
                </a:solidFill>
                <a:latin typeface="Times New Roman" pitchFamily="18" charset="0"/>
                <a:cs typeface="Times New Roman" pitchFamily="18" charset="0"/>
              </a:rPr>
              <a:t>( )</a:t>
            </a:r>
          </a:p>
          <a:p>
            <a:pPr algn="ctr">
              <a:buNone/>
            </a:pP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toUpperCase</a:t>
            </a:r>
            <a:r>
              <a:rPr lang="en-US" sz="2400" i="1" dirty="0" smtClean="0">
                <a:solidFill>
                  <a:schemeClr val="accent2">
                    <a:lumMod val="75000"/>
                  </a:schemeClr>
                </a:solidFill>
                <a:latin typeface="Times New Roman" pitchFamily="18" charset="0"/>
                <a:cs typeface="Times New Roman" pitchFamily="18" charset="0"/>
              </a:rPr>
              <a:t>( )</a:t>
            </a:r>
          </a:p>
          <a:p>
            <a:pPr>
              <a:buNone/>
            </a:pPr>
            <a:endParaRPr lang="en-US" sz="2400" i="1" dirty="0" smtClean="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Why String is Immutable or Final?</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92500"/>
          </a:bodyPr>
          <a:lstStyle/>
          <a:p>
            <a:r>
              <a:rPr lang="en-US" sz="2400" dirty="0" smtClean="0">
                <a:solidFill>
                  <a:srgbClr val="002060"/>
                </a:solidFill>
                <a:latin typeface="Times New Roman" pitchFamily="18" charset="0"/>
                <a:cs typeface="Times New Roman" pitchFamily="18" charset="0"/>
              </a:rPr>
              <a:t>String has been widely used as parameter for many java classes e.g. </a:t>
            </a:r>
          </a:p>
          <a:p>
            <a:pPr>
              <a:buNone/>
            </a:pPr>
            <a:r>
              <a:rPr lang="en-US" sz="2400" dirty="0" smtClean="0">
                <a:solidFill>
                  <a:srgbClr val="002060"/>
                </a:solidFill>
                <a:latin typeface="Times New Roman" pitchFamily="18" charset="0"/>
                <a:cs typeface="Times New Roman" pitchFamily="18" charset="0"/>
              </a:rPr>
              <a:t>	for </a:t>
            </a:r>
            <a:r>
              <a:rPr lang="en-US" sz="2400" dirty="0" smtClean="0">
                <a:solidFill>
                  <a:srgbClr val="FF0000"/>
                </a:solidFill>
                <a:latin typeface="Times New Roman" pitchFamily="18" charset="0"/>
                <a:cs typeface="Times New Roman" pitchFamily="18" charset="0"/>
              </a:rPr>
              <a:t>opening network connection </a:t>
            </a:r>
            <a:r>
              <a:rPr lang="en-US" sz="2400" dirty="0" smtClean="0">
                <a:solidFill>
                  <a:srgbClr val="002060"/>
                </a:solidFill>
                <a:latin typeface="Times New Roman" pitchFamily="18" charset="0"/>
                <a:cs typeface="Times New Roman" pitchFamily="18" charset="0"/>
              </a:rPr>
              <a:t>we can pass hostname and port number as string , </a:t>
            </a:r>
          </a:p>
          <a:p>
            <a:r>
              <a:rPr lang="en-US" sz="2400" dirty="0" smtClean="0">
                <a:solidFill>
                  <a:srgbClr val="002060"/>
                </a:solidFill>
                <a:latin typeface="Times New Roman" pitchFamily="18" charset="0"/>
                <a:cs typeface="Times New Roman" pitchFamily="18" charset="0"/>
              </a:rPr>
              <a:t>we can pass </a:t>
            </a:r>
            <a:r>
              <a:rPr lang="en-US" sz="2400" dirty="0" smtClean="0">
                <a:solidFill>
                  <a:srgbClr val="FF0000"/>
                </a:solidFill>
                <a:latin typeface="Times New Roman" pitchFamily="18" charset="0"/>
                <a:cs typeface="Times New Roman" pitchFamily="18" charset="0"/>
              </a:rPr>
              <a:t>database URL </a:t>
            </a:r>
            <a:r>
              <a:rPr lang="en-US" sz="2400" dirty="0" smtClean="0">
                <a:solidFill>
                  <a:srgbClr val="002060"/>
                </a:solidFill>
                <a:latin typeface="Times New Roman" pitchFamily="18" charset="0"/>
                <a:cs typeface="Times New Roman" pitchFamily="18" charset="0"/>
              </a:rPr>
              <a:t>as string for opening database connection, </a:t>
            </a:r>
          </a:p>
          <a:p>
            <a:r>
              <a:rPr lang="en-US" sz="2400" dirty="0" smtClean="0">
                <a:solidFill>
                  <a:srgbClr val="002060"/>
                </a:solidFill>
                <a:latin typeface="Times New Roman" pitchFamily="18" charset="0"/>
                <a:cs typeface="Times New Roman" pitchFamily="18" charset="0"/>
              </a:rPr>
              <a:t>we can open any file in Java by </a:t>
            </a:r>
            <a:r>
              <a:rPr lang="en-US" sz="2400" dirty="0" smtClean="0">
                <a:solidFill>
                  <a:srgbClr val="FF0000"/>
                </a:solidFill>
                <a:latin typeface="Times New Roman" pitchFamily="18" charset="0"/>
                <a:cs typeface="Times New Roman" pitchFamily="18" charset="0"/>
              </a:rPr>
              <a:t>passing name of file </a:t>
            </a:r>
            <a:r>
              <a:rPr lang="en-US" sz="2400" dirty="0" smtClean="0">
                <a:solidFill>
                  <a:srgbClr val="002060"/>
                </a:solidFill>
                <a:latin typeface="Times New Roman" pitchFamily="18" charset="0"/>
                <a:cs typeface="Times New Roman" pitchFamily="18" charset="0"/>
              </a:rPr>
              <a:t>as argument to File I/O classes.</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In case if String is not immutable , this would lead serious security threat, means some one can access to any file for which he has authorization and then can change the file name either deliberately or accidentally and gain access of those file.</a:t>
            </a:r>
            <a:br>
              <a:rPr lang="en-US" sz="2400" dirty="0" smtClean="0">
                <a:solidFill>
                  <a:srgbClr val="002060"/>
                </a:solidFill>
                <a:latin typeface="Times New Roman" pitchFamily="18" charset="0"/>
                <a:cs typeface="Times New Roman" pitchFamily="18" charset="0"/>
              </a:rPr>
            </a:b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lgn="ctr">
              <a:buNone/>
            </a:pPr>
            <a:r>
              <a:rPr lang="en-US" dirty="0" smtClean="0">
                <a:solidFill>
                  <a:srgbClr val="C00000"/>
                </a:solidFill>
                <a:latin typeface="Times New Roman" pitchFamily="18" charset="0"/>
                <a:cs typeface="Times New Roman" pitchFamily="18" charset="0"/>
              </a:rPr>
              <a:t>Split()</a:t>
            </a:r>
          </a:p>
          <a:p>
            <a:pPr algn="ctr">
              <a:buNone/>
            </a:pPr>
            <a:endParaRPr lang="en-US" sz="2400" dirty="0" smtClean="0">
              <a:solidFill>
                <a:srgbClr val="C00000"/>
              </a:solidFill>
              <a:latin typeface="Times New Roman" pitchFamily="18" charset="0"/>
              <a:cs typeface="Times New Roman" pitchFamily="18" charset="0"/>
            </a:endParaRPr>
          </a:p>
          <a:p>
            <a:pPr algn="ctr">
              <a:buNone/>
            </a:pPr>
            <a:r>
              <a:rPr lang="en-US" sz="2400" i="1" dirty="0" smtClean="0">
                <a:solidFill>
                  <a:schemeClr val="accent2">
                    <a:lumMod val="75000"/>
                  </a:schemeClr>
                </a:solidFill>
                <a:latin typeface="Times New Roman" pitchFamily="18" charset="0"/>
                <a:cs typeface="Times New Roman" pitchFamily="18" charset="0"/>
              </a:rPr>
              <a:t>public String [ ] split ( String </a:t>
            </a:r>
            <a:r>
              <a:rPr lang="en-US" sz="2400" i="1" dirty="0" err="1" smtClean="0">
                <a:solidFill>
                  <a:schemeClr val="accent2">
                    <a:lumMod val="75000"/>
                  </a:schemeClr>
                </a:solidFill>
                <a:latin typeface="Times New Roman" pitchFamily="18" charset="0"/>
                <a:cs typeface="Times New Roman" pitchFamily="18" charset="0"/>
              </a:rPr>
              <a:t>regex</a:t>
            </a:r>
            <a:r>
              <a:rPr lang="en-US" sz="2400" i="1" dirty="0" smtClean="0">
                <a:solidFill>
                  <a:schemeClr val="accent2">
                    <a:lumMod val="75000"/>
                  </a:schemeClr>
                </a:solidFill>
                <a:latin typeface="Times New Roman" pitchFamily="18" charset="0"/>
                <a:cs typeface="Times New Roman" pitchFamily="18" charset="0"/>
              </a:rPr>
              <a:t> )</a:t>
            </a:r>
          </a:p>
          <a:p>
            <a:pPr algn="ctr">
              <a:buNone/>
            </a:pPr>
            <a:r>
              <a:rPr lang="en-US" sz="2400" i="1" dirty="0" smtClean="0">
                <a:solidFill>
                  <a:schemeClr val="accent2">
                    <a:lumMod val="75000"/>
                  </a:schemeClr>
                </a:solidFill>
                <a:latin typeface="Times New Roman" pitchFamily="18" charset="0"/>
                <a:cs typeface="Times New Roman" pitchFamily="18" charset="0"/>
              </a:rPr>
              <a:t>public String [ ] split ( String </a:t>
            </a:r>
            <a:r>
              <a:rPr lang="en-US" sz="2400" i="1" dirty="0" err="1" smtClean="0">
                <a:solidFill>
                  <a:schemeClr val="accent2">
                    <a:lumMod val="75000"/>
                  </a:schemeClr>
                </a:solidFill>
                <a:latin typeface="Times New Roman" pitchFamily="18" charset="0"/>
                <a:cs typeface="Times New Roman" pitchFamily="18" charset="0"/>
              </a:rPr>
              <a:t>regex</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limit )</a:t>
            </a:r>
          </a:p>
          <a:p>
            <a:pPr>
              <a:buNone/>
            </a:pPr>
            <a:r>
              <a:rPr lang="en-US" sz="2400" b="1" dirty="0" smtClean="0">
                <a:solidFill>
                  <a:srgbClr val="002060"/>
                </a:solidFill>
                <a:latin typeface="Times New Roman" pitchFamily="18" charset="0"/>
                <a:cs typeface="Times New Roman" pitchFamily="18" charset="0"/>
              </a:rPr>
              <a:t>Returns:</a:t>
            </a:r>
            <a:r>
              <a:rPr lang="en-US" sz="2400" dirty="0" smtClean="0">
                <a:solidFill>
                  <a:srgbClr val="002060"/>
                </a:solidFill>
                <a:latin typeface="Times New Roman" pitchFamily="18" charset="0"/>
                <a:cs typeface="Times New Roman" pitchFamily="18" charset="0"/>
              </a:rPr>
              <a:t> An array of strings computed by splitting the given string. </a:t>
            </a:r>
          </a:p>
          <a:p>
            <a:pPr>
              <a:buNone/>
            </a:pPr>
            <a:r>
              <a:rPr lang="en-US" sz="2400" b="1" dirty="0" smtClean="0">
                <a:solidFill>
                  <a:srgbClr val="002060"/>
                </a:solidFill>
                <a:latin typeface="Times New Roman" pitchFamily="18" charset="0"/>
                <a:cs typeface="Times New Roman" pitchFamily="18" charset="0"/>
              </a:rPr>
              <a:t>Throws:</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PatternSyntaxException</a:t>
            </a:r>
            <a:r>
              <a:rPr lang="en-US" sz="2400" dirty="0" smtClean="0">
                <a:solidFill>
                  <a:srgbClr val="002060"/>
                </a:solidFill>
                <a:latin typeface="Times New Roman" pitchFamily="18" charset="0"/>
                <a:cs typeface="Times New Roman" pitchFamily="18" charset="0"/>
              </a:rPr>
              <a:t> - if the provided regular expression’s syntax is invalid.</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a:t>
            </a:r>
          </a:p>
          <a:p>
            <a:pPr>
              <a:buNone/>
            </a:pPr>
            <a:r>
              <a:rPr lang="en-US" sz="2400" i="1" dirty="0" smtClean="0">
                <a:solidFill>
                  <a:srgbClr val="002060"/>
                </a:solidFill>
                <a:latin typeface="Times New Roman" pitchFamily="18" charset="0"/>
                <a:cs typeface="Times New Roman" pitchFamily="18" charset="0"/>
              </a:rPr>
              <a:t>String </a:t>
            </a:r>
            <a:r>
              <a:rPr lang="en-US" sz="2400" i="1" dirty="0" err="1" smtClean="0">
                <a:solidFill>
                  <a:srgbClr val="002060"/>
                </a:solidFill>
                <a:latin typeface="Times New Roman" pitchFamily="18" charset="0"/>
                <a:cs typeface="Times New Roman" pitchFamily="18" charset="0"/>
              </a:rPr>
              <a:t>str</a:t>
            </a:r>
            <a:r>
              <a:rPr lang="en-US" sz="2400" i="1" dirty="0" smtClean="0">
                <a:solidFill>
                  <a:srgbClr val="002060"/>
                </a:solidFill>
                <a:latin typeface="Times New Roman" pitchFamily="18" charset="0"/>
                <a:cs typeface="Times New Roman" pitchFamily="18" charset="0"/>
              </a:rPr>
              <a:t> = "have-fun-in-</a:t>
            </a:r>
            <a:r>
              <a:rPr lang="en-US" sz="2400" i="1" dirty="0" err="1" smtClean="0">
                <a:solidFill>
                  <a:srgbClr val="002060"/>
                </a:solidFill>
                <a:latin typeface="Times New Roman" pitchFamily="18" charset="0"/>
                <a:cs typeface="Times New Roman" pitchFamily="18" charset="0"/>
              </a:rPr>
              <a:t>java@blogspot@in</a:t>
            </a:r>
            <a:r>
              <a:rPr lang="en-US" sz="2400" i="1" dirty="0" smtClean="0">
                <a:solidFill>
                  <a:srgbClr val="002060"/>
                </a:solidFill>
                <a:latin typeface="Times New Roman" pitchFamily="18" charset="0"/>
                <a:cs typeface="Times New Roman" pitchFamily="18" charset="0"/>
              </a:rPr>
              <a:t>";</a:t>
            </a:r>
          </a:p>
          <a:p>
            <a:pPr>
              <a:buNone/>
            </a:pPr>
            <a:r>
              <a:rPr lang="en-US" sz="2400" i="1" dirty="0" smtClean="0">
                <a:solidFill>
                  <a:srgbClr val="002060"/>
                </a:solidFill>
                <a:latin typeface="Times New Roman" pitchFamily="18" charset="0"/>
                <a:cs typeface="Times New Roman" pitchFamily="18" charset="0"/>
              </a:rPr>
              <a:t>	String [] s = </a:t>
            </a:r>
            <a:r>
              <a:rPr lang="en-US" sz="2400" i="1" dirty="0" err="1" smtClean="0">
                <a:solidFill>
                  <a:srgbClr val="002060"/>
                </a:solidFill>
                <a:latin typeface="Times New Roman" pitchFamily="18" charset="0"/>
                <a:cs typeface="Times New Roman" pitchFamily="18" charset="0"/>
              </a:rPr>
              <a:t>str.split</a:t>
            </a:r>
            <a:r>
              <a:rPr lang="en-US" sz="2400" i="1" dirty="0" smtClean="0">
                <a:solidFill>
                  <a:srgbClr val="002060"/>
                </a:solidFill>
                <a:latin typeface="Times New Roman" pitchFamily="18" charset="0"/>
                <a:cs typeface="Times New Roman" pitchFamily="18" charset="0"/>
              </a:rPr>
              <a:t>("-", -2);</a:t>
            </a:r>
          </a:p>
          <a:p>
            <a:pPr>
              <a:buNone/>
            </a:pPr>
            <a:r>
              <a:rPr lang="en-US" sz="2400" i="1" dirty="0" smtClean="0">
                <a:solidFill>
                  <a:srgbClr val="002060"/>
                </a:solidFill>
                <a:latin typeface="Times New Roman" pitchFamily="18" charset="0"/>
                <a:cs typeface="Times New Roman" pitchFamily="18" charset="0"/>
              </a:rPr>
              <a:t>	for(String  x: s) </a:t>
            </a:r>
            <a:r>
              <a:rPr lang="en-US" sz="2400" i="1" dirty="0" err="1" smtClean="0">
                <a:solidFill>
                  <a:srgbClr val="002060"/>
                </a:solidFill>
                <a:latin typeface="Times New Roman" pitchFamily="18" charset="0"/>
                <a:cs typeface="Times New Roman" pitchFamily="18" charset="0"/>
              </a:rPr>
              <a:t>System.out.println</a:t>
            </a:r>
            <a:r>
              <a:rPr lang="en-US" sz="2400" i="1" dirty="0" smtClean="0">
                <a:solidFill>
                  <a:srgbClr val="002060"/>
                </a:solidFill>
                <a:latin typeface="Times New Roman" pitchFamily="18" charset="0"/>
                <a:cs typeface="Times New Roman" pitchFamily="18" charset="0"/>
              </a:rPr>
              <a:t>(x);</a:t>
            </a: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buNone/>
            </a:pPr>
            <a:r>
              <a:rPr lang="en-US" sz="2400" dirty="0" smtClean="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Limit parameter can have 3 values:</a:t>
            </a:r>
            <a:endParaRPr lang="en-US" sz="2400" dirty="0" smtClean="0">
              <a:solidFill>
                <a:srgbClr val="002060"/>
              </a:solidFill>
              <a:latin typeface="Times New Roman" pitchFamily="18" charset="0"/>
              <a:cs typeface="Times New Roman" pitchFamily="18" charset="0"/>
            </a:endParaRP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limit &gt; 0 : </a:t>
            </a:r>
            <a:r>
              <a:rPr lang="en-US" sz="2400" dirty="0" smtClean="0">
                <a:solidFill>
                  <a:srgbClr val="002060"/>
                </a:solidFill>
                <a:latin typeface="Times New Roman" pitchFamily="18" charset="0"/>
                <a:cs typeface="Times New Roman" pitchFamily="18" charset="0"/>
              </a:rPr>
              <a:t>If this is the case then the pattern will be applied at most limit-1 times, the resulting array’s length will not be more than n, and the resulting array’s last entry will contain all input beyond the last matched pattern. </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limit &lt; 0 : </a:t>
            </a:r>
            <a:r>
              <a:rPr lang="en-US" sz="2400" dirty="0" smtClean="0">
                <a:solidFill>
                  <a:srgbClr val="002060"/>
                </a:solidFill>
                <a:latin typeface="Times New Roman" pitchFamily="18" charset="0"/>
                <a:cs typeface="Times New Roman" pitchFamily="18" charset="0"/>
              </a:rPr>
              <a:t>In this case, the pattern will be applied as many times as possible, and the resulting array can be of any size. </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limit = 0 : </a:t>
            </a:r>
            <a:r>
              <a:rPr lang="en-US" sz="2400" dirty="0" smtClean="0">
                <a:solidFill>
                  <a:srgbClr val="002060"/>
                </a:solidFill>
                <a:latin typeface="Times New Roman" pitchFamily="18" charset="0"/>
                <a:cs typeface="Times New Roman" pitchFamily="18" charset="0"/>
              </a:rPr>
              <a:t>In this case, the pattern will be applied as many times as possible, the resulting array can be of any size, and trailing empty strings will be discarded.</a:t>
            </a: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lgn="ctr">
              <a:buNone/>
            </a:pPr>
            <a:r>
              <a:rPr lang="en-US" dirty="0" smtClean="0">
                <a:solidFill>
                  <a:srgbClr val="C00000"/>
                </a:solidFill>
                <a:latin typeface="Times New Roman" pitchFamily="18" charset="0"/>
                <a:cs typeface="Times New Roman" pitchFamily="18" charset="0"/>
              </a:rPr>
              <a:t>join()</a:t>
            </a:r>
          </a:p>
          <a:p>
            <a:pPr algn="ctr">
              <a:buNone/>
            </a:pPr>
            <a:endParaRPr lang="en-US" sz="2400" dirty="0" smtClean="0">
              <a:solidFill>
                <a:srgbClr val="C00000"/>
              </a:solidFill>
              <a:latin typeface="Times New Roman" pitchFamily="18" charset="0"/>
              <a:cs typeface="Times New Roman" pitchFamily="18" charset="0"/>
            </a:endParaRPr>
          </a:p>
          <a:p>
            <a:pPr algn="ctr">
              <a:buNone/>
            </a:pPr>
            <a:r>
              <a:rPr lang="en-US" sz="2400" i="1" dirty="0" smtClean="0">
                <a:solidFill>
                  <a:schemeClr val="accent2">
                    <a:lumMod val="75000"/>
                  </a:schemeClr>
                </a:solidFill>
                <a:latin typeface="Times New Roman" pitchFamily="18" charset="0"/>
                <a:cs typeface="Times New Roman" pitchFamily="18" charset="0"/>
              </a:rPr>
              <a:t>public static String join(</a:t>
            </a:r>
            <a:r>
              <a:rPr lang="en-US" sz="2400" i="1" dirty="0" err="1" smtClean="0">
                <a:solidFill>
                  <a:schemeClr val="accent2">
                    <a:lumMod val="75000"/>
                  </a:schemeClr>
                </a:solidFill>
                <a:latin typeface="Times New Roman" pitchFamily="18" charset="0"/>
                <a:cs typeface="Times New Roman" pitchFamily="18" charset="0"/>
              </a:rPr>
              <a:t>CharSequence</a:t>
            </a:r>
            <a:r>
              <a:rPr lang="en-US" sz="2400" i="1" dirty="0" smtClean="0">
                <a:solidFill>
                  <a:schemeClr val="accent2">
                    <a:lumMod val="75000"/>
                  </a:schemeClr>
                </a:solidFill>
                <a:latin typeface="Times New Roman" pitchFamily="18" charset="0"/>
                <a:cs typeface="Times New Roman" pitchFamily="18" charset="0"/>
              </a:rPr>
              <a:t> delimiter, </a:t>
            </a:r>
            <a:r>
              <a:rPr lang="en-US" sz="2400" i="1" dirty="0" err="1" smtClean="0">
                <a:solidFill>
                  <a:schemeClr val="accent2">
                    <a:lumMod val="75000"/>
                  </a:schemeClr>
                </a:solidFill>
                <a:latin typeface="Times New Roman" pitchFamily="18" charset="0"/>
                <a:cs typeface="Times New Roman" pitchFamily="18" charset="0"/>
              </a:rPr>
              <a:t>CharSequence</a:t>
            </a:r>
            <a:r>
              <a:rPr lang="en-US" sz="2400" i="1" dirty="0" smtClean="0">
                <a:solidFill>
                  <a:schemeClr val="accent2">
                    <a:lumMod val="75000"/>
                  </a:schemeClr>
                </a:solidFill>
                <a:latin typeface="Times New Roman" pitchFamily="18" charset="0"/>
                <a:cs typeface="Times New Roman" pitchFamily="18" charset="0"/>
              </a:rPr>
              <a:t>... elements) </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Returns a new String composed of copies of the </a:t>
            </a:r>
            <a:r>
              <a:rPr lang="en-US" sz="2400" dirty="0" err="1" smtClean="0">
                <a:solidFill>
                  <a:srgbClr val="002060"/>
                </a:solidFill>
                <a:latin typeface="Times New Roman" pitchFamily="18" charset="0"/>
                <a:cs typeface="Times New Roman" pitchFamily="18" charset="0"/>
              </a:rPr>
              <a:t>CharSequence</a:t>
            </a:r>
            <a:r>
              <a:rPr lang="en-US" sz="2400" dirty="0" smtClean="0">
                <a:solidFill>
                  <a:srgbClr val="002060"/>
                </a:solidFill>
                <a:latin typeface="Times New Roman" pitchFamily="18" charset="0"/>
                <a:cs typeface="Times New Roman" pitchFamily="18" charset="0"/>
              </a:rPr>
              <a:t> elements joined together with a copy of the specified delimiter. </a:t>
            </a:r>
            <a:r>
              <a:rPr lang="en-US" sz="2400" i="1" dirty="0" smtClean="0">
                <a:solidFill>
                  <a:srgbClr val="C00000"/>
                </a:solidFill>
                <a:latin typeface="Times New Roman" pitchFamily="18" charset="0"/>
                <a:cs typeface="Times New Roman" pitchFamily="18" charset="0"/>
              </a:rPr>
              <a:t>(Introduced in </a:t>
            </a:r>
            <a:r>
              <a:rPr lang="en-US" sz="2400" i="1" dirty="0" err="1" smtClean="0">
                <a:solidFill>
                  <a:srgbClr val="C00000"/>
                </a:solidFill>
                <a:latin typeface="Times New Roman" pitchFamily="18" charset="0"/>
                <a:cs typeface="Times New Roman" pitchFamily="18" charset="0"/>
              </a:rPr>
              <a:t>jdk</a:t>
            </a:r>
            <a:r>
              <a:rPr lang="en-US" sz="2400" i="1" dirty="0" smtClean="0">
                <a:solidFill>
                  <a:srgbClr val="C00000"/>
                </a:solidFill>
                <a:latin typeface="Times New Roman" pitchFamily="18" charset="0"/>
                <a:cs typeface="Times New Roman" pitchFamily="18" charset="0"/>
              </a:rPr>
              <a:t> 8)</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a:t>
            </a:r>
          </a:p>
          <a:p>
            <a:pPr>
              <a:buNone/>
            </a:pPr>
            <a:r>
              <a:rPr lang="en-US" sz="2200" dirty="0" smtClean="0">
                <a:solidFill>
                  <a:srgbClr val="002060"/>
                </a:solidFill>
                <a:latin typeface="Times New Roman" pitchFamily="18" charset="0"/>
                <a:cs typeface="Times New Roman" pitchFamily="18" charset="0"/>
              </a:rPr>
              <a:t>	String joinString1=</a:t>
            </a:r>
            <a:r>
              <a:rPr lang="en-US" sz="2200" dirty="0" err="1" smtClean="0">
                <a:solidFill>
                  <a:srgbClr val="002060"/>
                </a:solidFill>
                <a:latin typeface="Times New Roman" pitchFamily="18" charset="0"/>
                <a:cs typeface="Times New Roman" pitchFamily="18" charset="0"/>
              </a:rPr>
              <a:t>String.join</a:t>
            </a:r>
            <a:r>
              <a:rPr lang="en-US" sz="2200" dirty="0" smtClean="0">
                <a:solidFill>
                  <a:srgbClr val="002060"/>
                </a:solidFill>
                <a:latin typeface="Times New Roman" pitchFamily="18" charset="0"/>
                <a:cs typeface="Times New Roman" pitchFamily="18" charset="0"/>
              </a:rPr>
              <a:t>(“-”, </a:t>
            </a:r>
            <a:r>
              <a:rPr lang="en-US" sz="2200" dirty="0" err="1" smtClean="0">
                <a:solidFill>
                  <a:srgbClr val="002060"/>
                </a:solidFill>
                <a:latin typeface="Times New Roman" pitchFamily="18" charset="0"/>
                <a:cs typeface="Times New Roman" pitchFamily="18" charset="0"/>
              </a:rPr>
              <a:t>have",“fun",“in</a:t>
            </a:r>
            <a:r>
              <a:rPr lang="en-US" sz="2200" dirty="0" smtClean="0">
                <a:solidFill>
                  <a:srgbClr val="002060"/>
                </a:solidFill>
                <a:latin typeface="Times New Roman" pitchFamily="18" charset="0"/>
                <a:cs typeface="Times New Roman" pitchFamily="18" charset="0"/>
              </a:rPr>
              <a:t>“, “java”);  </a:t>
            </a:r>
          </a:p>
          <a:p>
            <a:pPr>
              <a:buNone/>
            </a:pPr>
            <a:r>
              <a:rPr lang="en-US" sz="2200" dirty="0" smtClean="0">
                <a:solidFill>
                  <a:srgbClr val="002060"/>
                </a:solidFill>
                <a:latin typeface="Times New Roman" pitchFamily="18" charset="0"/>
                <a:cs typeface="Times New Roman" pitchFamily="18" charset="0"/>
              </a:rPr>
              <a:t>	</a:t>
            </a:r>
            <a:r>
              <a:rPr lang="en-US" sz="2200" dirty="0" err="1" smtClean="0">
                <a:solidFill>
                  <a:srgbClr val="002060"/>
                </a:solidFill>
                <a:latin typeface="Times New Roman" pitchFamily="18" charset="0"/>
                <a:cs typeface="Times New Roman" pitchFamily="18" charset="0"/>
              </a:rPr>
              <a:t>System.out.println</a:t>
            </a:r>
            <a:r>
              <a:rPr lang="en-US" sz="2200" dirty="0" smtClean="0">
                <a:solidFill>
                  <a:srgbClr val="002060"/>
                </a:solidFill>
                <a:latin typeface="Times New Roman" pitchFamily="18" charset="0"/>
                <a:cs typeface="Times New Roman" pitchFamily="18" charset="0"/>
              </a:rPr>
              <a:t>(joinString1); </a:t>
            </a: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aq.jpg"/>
          <p:cNvPicPr>
            <a:picLocks noGrp="1" noChangeAspect="1"/>
          </p:cNvPicPr>
          <p:nvPr>
            <p:ph idx="1"/>
          </p:nvPr>
        </p:nvPicPr>
        <p:blipFill>
          <a:blip r:embed="rId2"/>
          <a:stretch>
            <a:fillRect/>
          </a:stretch>
        </p:blipFill>
        <p:spPr>
          <a:xfrm>
            <a:off x="2432038" y="914400"/>
            <a:ext cx="4233887" cy="4492625"/>
          </a:xfrm>
        </p:spPr>
      </p:pic>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3"/>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Introduction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sz="2400" dirty="0" smtClean="0">
                <a:solidFill>
                  <a:srgbClr val="002060"/>
                </a:solidFill>
                <a:latin typeface="Times New Roman" pitchFamily="18" charset="0"/>
                <a:cs typeface="Times New Roman" pitchFamily="18" charset="0"/>
              </a:rPr>
              <a:t>In java, four predefined classes are provided that either represent strings or provide functionality to manipulate them. Those classes are:</a:t>
            </a:r>
          </a:p>
          <a:p>
            <a:pPr lvl="1"/>
            <a:r>
              <a:rPr lang="en-US" sz="2200" dirty="0" smtClean="0">
                <a:solidFill>
                  <a:schemeClr val="accent1">
                    <a:lumMod val="50000"/>
                  </a:schemeClr>
                </a:solidFill>
                <a:latin typeface="Times New Roman" pitchFamily="18" charset="0"/>
                <a:cs typeface="Times New Roman" pitchFamily="18" charset="0"/>
              </a:rPr>
              <a:t>String</a:t>
            </a:r>
          </a:p>
          <a:p>
            <a:pPr lvl="1"/>
            <a:r>
              <a:rPr lang="en-US" sz="2200" dirty="0" err="1" smtClean="0">
                <a:solidFill>
                  <a:schemeClr val="accent1">
                    <a:lumMod val="50000"/>
                  </a:schemeClr>
                </a:solidFill>
                <a:latin typeface="Times New Roman" pitchFamily="18" charset="0"/>
                <a:cs typeface="Times New Roman" pitchFamily="18" charset="0"/>
              </a:rPr>
              <a:t>StringBuffer</a:t>
            </a:r>
            <a:endParaRPr lang="en-US" sz="2200" dirty="0" smtClean="0">
              <a:solidFill>
                <a:schemeClr val="accent1">
                  <a:lumMod val="50000"/>
                </a:schemeClr>
              </a:solidFill>
              <a:latin typeface="Times New Roman" pitchFamily="18" charset="0"/>
              <a:cs typeface="Times New Roman" pitchFamily="18" charset="0"/>
            </a:endParaRPr>
          </a:p>
          <a:p>
            <a:pPr lvl="1"/>
            <a:r>
              <a:rPr lang="en-US" sz="2200" dirty="0" err="1" smtClean="0">
                <a:solidFill>
                  <a:schemeClr val="accent1">
                    <a:lumMod val="50000"/>
                  </a:schemeClr>
                </a:solidFill>
                <a:latin typeface="Times New Roman" pitchFamily="18" charset="0"/>
                <a:cs typeface="Times New Roman" pitchFamily="18" charset="0"/>
              </a:rPr>
              <a:t>StringBuilder</a:t>
            </a:r>
            <a:endParaRPr lang="en-US" sz="2200" dirty="0" smtClean="0">
              <a:solidFill>
                <a:schemeClr val="accent1">
                  <a:lumMod val="50000"/>
                </a:schemeClr>
              </a:solidFill>
              <a:latin typeface="Times New Roman" pitchFamily="18" charset="0"/>
              <a:cs typeface="Times New Roman" pitchFamily="18" charset="0"/>
            </a:endParaRPr>
          </a:p>
          <a:p>
            <a:pPr lvl="1"/>
            <a:r>
              <a:rPr lang="en-US" sz="2200" i="1" dirty="0" err="1" smtClean="0">
                <a:solidFill>
                  <a:srgbClr val="FF0000"/>
                </a:solidFill>
                <a:latin typeface="Times New Roman" pitchFamily="18" charset="0"/>
                <a:cs typeface="Times New Roman" pitchFamily="18" charset="0"/>
              </a:rPr>
              <a:t>StringTokenizer</a:t>
            </a:r>
            <a:endParaRPr lang="en-US" sz="2200" i="1" dirty="0" smtClean="0">
              <a:solidFill>
                <a:srgbClr val="FF0000"/>
              </a:solidFill>
              <a:latin typeface="Times New Roman" pitchFamily="18" charset="0"/>
              <a:cs typeface="Times New Roman" pitchFamily="18" charset="0"/>
            </a:endParaRPr>
          </a:p>
          <a:p>
            <a:pPr lvl="1"/>
            <a:endParaRPr lang="en-US" sz="2200" dirty="0" smtClean="0">
              <a:solidFill>
                <a:schemeClr val="accent1">
                  <a:lumMod val="50000"/>
                </a:schemeClr>
              </a:solidFill>
              <a:latin typeface="Times New Roman" pitchFamily="18" charset="0"/>
              <a:cs typeface="Times New Roman" pitchFamily="18" charset="0"/>
            </a:endParaRPr>
          </a:p>
          <a:p>
            <a:pPr marL="265176" lvl="1" indent="-265176">
              <a:buSzPct val="80000"/>
              <a:buFont typeface="Wingdings 2"/>
              <a:buChar char=""/>
            </a:pPr>
            <a:r>
              <a:rPr lang="en-US" dirty="0" smtClean="0">
                <a:solidFill>
                  <a:srgbClr val="002060"/>
                </a:solidFill>
                <a:latin typeface="Times New Roman" pitchFamily="18" charset="0"/>
                <a:cs typeface="Times New Roman" pitchFamily="18" charset="0"/>
              </a:rPr>
              <a:t>String, </a:t>
            </a:r>
            <a:r>
              <a:rPr lang="en-US" dirty="0" err="1" smtClean="0">
                <a:solidFill>
                  <a:srgbClr val="002060"/>
                </a:solidFill>
                <a:latin typeface="Times New Roman" pitchFamily="18" charset="0"/>
                <a:cs typeface="Times New Roman" pitchFamily="18" charset="0"/>
              </a:rPr>
              <a:t>StringBuffer</a:t>
            </a:r>
            <a:r>
              <a:rPr lang="en-US" dirty="0" smtClean="0">
                <a:solidFill>
                  <a:srgbClr val="002060"/>
                </a:solidFill>
                <a:latin typeface="Times New Roman" pitchFamily="18" charset="0"/>
                <a:cs typeface="Times New Roman" pitchFamily="18" charset="0"/>
              </a:rPr>
              <a:t>, and </a:t>
            </a:r>
            <a:r>
              <a:rPr lang="en-US" dirty="0" err="1" smtClean="0">
                <a:solidFill>
                  <a:srgbClr val="002060"/>
                </a:solidFill>
                <a:latin typeface="Times New Roman" pitchFamily="18" charset="0"/>
                <a:cs typeface="Times New Roman" pitchFamily="18" charset="0"/>
              </a:rPr>
              <a:t>StringBuilder</a:t>
            </a:r>
            <a:r>
              <a:rPr lang="en-US" dirty="0" smtClean="0">
                <a:solidFill>
                  <a:srgbClr val="002060"/>
                </a:solidFill>
                <a:latin typeface="Times New Roman" pitchFamily="18" charset="0"/>
                <a:cs typeface="Times New Roman" pitchFamily="18" charset="0"/>
              </a:rPr>
              <a:t> classes are defined in </a:t>
            </a:r>
            <a:r>
              <a:rPr lang="en-US" dirty="0" err="1" smtClean="0">
                <a:solidFill>
                  <a:srgbClr val="FF0000"/>
                </a:solidFill>
                <a:latin typeface="Times New Roman" pitchFamily="18" charset="0"/>
                <a:cs typeface="Times New Roman" pitchFamily="18" charset="0"/>
              </a:rPr>
              <a:t>java.lang</a:t>
            </a:r>
            <a:r>
              <a:rPr lang="en-US" dirty="0" smtClean="0">
                <a:solidFill>
                  <a:srgbClr val="FF0000"/>
                </a:solidFill>
                <a:latin typeface="Times New Roman" pitchFamily="18" charset="0"/>
                <a:cs typeface="Times New Roman" pitchFamily="18" charset="0"/>
              </a:rPr>
              <a:t> package</a:t>
            </a:r>
            <a:r>
              <a:rPr lang="en-US" dirty="0" smtClean="0">
                <a:solidFill>
                  <a:srgbClr val="002060"/>
                </a:solidFill>
                <a:latin typeface="Times New Roman" pitchFamily="18" charset="0"/>
                <a:cs typeface="Times New Roman" pitchFamily="18" charset="0"/>
              </a:rPr>
              <a:t> and all are </a:t>
            </a:r>
            <a:r>
              <a:rPr lang="en-US" dirty="0" smtClean="0">
                <a:solidFill>
                  <a:srgbClr val="FF0000"/>
                </a:solidFill>
                <a:latin typeface="Times New Roman" pitchFamily="18" charset="0"/>
                <a:cs typeface="Times New Roman" pitchFamily="18" charset="0"/>
              </a:rPr>
              <a:t>final</a:t>
            </a:r>
            <a:r>
              <a:rPr lang="en-US" dirty="0" smtClean="0">
                <a:solidFill>
                  <a:srgbClr val="002060"/>
                </a:solidFill>
                <a:latin typeface="Times New Roman" pitchFamily="18" charset="0"/>
                <a:cs typeface="Times New Roman" pitchFamily="18" charset="0"/>
              </a:rPr>
              <a:t>.</a:t>
            </a:r>
          </a:p>
          <a:p>
            <a:pPr marL="265176" lvl="1" indent="-265176">
              <a:buSzPct val="80000"/>
              <a:buFont typeface="Wingdings 2"/>
              <a:buChar char=""/>
            </a:pPr>
            <a:endParaRPr lang="en-US" dirty="0" smtClean="0">
              <a:solidFill>
                <a:srgbClr val="002060"/>
              </a:solidFill>
              <a:latin typeface="Times New Roman" pitchFamily="18" charset="0"/>
              <a:cs typeface="Times New Roman" pitchFamily="18" charset="0"/>
            </a:endParaRPr>
          </a:p>
          <a:p>
            <a:pPr marL="265176" lvl="1" indent="-265176">
              <a:buSzPct val="80000"/>
              <a:buFont typeface="Wingdings 2"/>
              <a:buChar char=""/>
            </a:pPr>
            <a:r>
              <a:rPr lang="en-US" dirty="0" smtClean="0">
                <a:solidFill>
                  <a:srgbClr val="002060"/>
                </a:solidFill>
                <a:latin typeface="Times New Roman" pitchFamily="18" charset="0"/>
                <a:cs typeface="Times New Roman" pitchFamily="18" charset="0"/>
              </a:rPr>
              <a:t>All of them implement the </a:t>
            </a:r>
            <a:r>
              <a:rPr lang="en-US" dirty="0" err="1" smtClean="0">
                <a:solidFill>
                  <a:srgbClr val="FF0000"/>
                </a:solidFill>
                <a:latin typeface="Times New Roman" pitchFamily="18" charset="0"/>
                <a:cs typeface="Times New Roman" pitchFamily="18" charset="0"/>
              </a:rPr>
              <a:t>CharSequence</a:t>
            </a:r>
            <a:r>
              <a:rPr lang="en-US" dirty="0" smtClean="0">
                <a:solidFill>
                  <a:srgbClr val="FF0000"/>
                </a:solidFill>
                <a:latin typeface="Times New Roman" pitchFamily="18" charset="0"/>
                <a:cs typeface="Times New Roman" pitchFamily="18" charset="0"/>
              </a:rPr>
              <a:t> interface</a:t>
            </a:r>
            <a:r>
              <a:rPr lang="en-US" dirty="0" smtClean="0">
                <a:solidFill>
                  <a:srgbClr val="00206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wipe(down)">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Important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String Objects are IMMUTABLE.</a:t>
            </a:r>
          </a:p>
          <a:p>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StringBuffer</a:t>
            </a:r>
            <a:r>
              <a:rPr lang="en-US" sz="2400" dirty="0" smtClean="0">
                <a:solidFill>
                  <a:srgbClr val="002060"/>
                </a:solidFill>
                <a:latin typeface="Times New Roman" pitchFamily="18" charset="0"/>
                <a:cs typeface="Times New Roman" pitchFamily="18" charset="0"/>
              </a:rPr>
              <a:t> is MUTABLE and SYNCHRONIZED.</a:t>
            </a:r>
          </a:p>
          <a:p>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StringBuilder</a:t>
            </a:r>
            <a:r>
              <a:rPr lang="en-US" sz="2400" dirty="0" smtClean="0">
                <a:solidFill>
                  <a:srgbClr val="002060"/>
                </a:solidFill>
                <a:latin typeface="Times New Roman" pitchFamily="18" charset="0"/>
                <a:cs typeface="Times New Roman" pitchFamily="18" charset="0"/>
              </a:rPr>
              <a:t> is MUTABLE and NON-SYNCHRONIZED.</a:t>
            </a:r>
          </a:p>
          <a:p>
            <a:pPr>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47244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Why String Handling?</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handling is required to perform following operations on some string:</a:t>
            </a:r>
          </a:p>
          <a:p>
            <a:pP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compare two strings </a:t>
            </a:r>
          </a:p>
          <a:p>
            <a:r>
              <a:rPr lang="en-US" sz="2400" dirty="0" smtClean="0">
                <a:solidFill>
                  <a:srgbClr val="002060"/>
                </a:solidFill>
                <a:latin typeface="Times New Roman" pitchFamily="18" charset="0"/>
                <a:cs typeface="Times New Roman" pitchFamily="18" charset="0"/>
              </a:rPr>
              <a:t>search for a substring </a:t>
            </a:r>
          </a:p>
          <a:p>
            <a:r>
              <a:rPr lang="en-US" sz="2400" dirty="0" smtClean="0">
                <a:solidFill>
                  <a:srgbClr val="002060"/>
                </a:solidFill>
                <a:latin typeface="Times New Roman" pitchFamily="18" charset="0"/>
                <a:cs typeface="Times New Roman" pitchFamily="18" charset="0"/>
              </a:rPr>
              <a:t>concatenate two strings </a:t>
            </a:r>
          </a:p>
          <a:p>
            <a:r>
              <a:rPr lang="en-US" sz="2400" dirty="0" smtClean="0">
                <a:solidFill>
                  <a:srgbClr val="002060"/>
                </a:solidFill>
                <a:latin typeface="Times New Roman" pitchFamily="18" charset="0"/>
                <a:cs typeface="Times New Roman" pitchFamily="18" charset="0"/>
              </a:rPr>
              <a:t>change the case of letters within a string</a:t>
            </a: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Creating String objects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lnSpcReduction="10000"/>
          </a:bodyPr>
          <a:lstStyle/>
          <a:p>
            <a:pPr>
              <a:buNone/>
            </a:pPr>
            <a:r>
              <a:rPr lang="en-US" sz="2400" dirty="0" smtClean="0">
                <a:solidFill>
                  <a:srgbClr val="002060"/>
                </a:solidFill>
                <a:latin typeface="Times New Roman" pitchFamily="18" charset="0"/>
                <a:cs typeface="Times New Roman" pitchFamily="18" charset="0"/>
              </a:rPr>
              <a:t>class </a:t>
            </a:r>
            <a:r>
              <a:rPr lang="en-US" sz="2400" dirty="0" err="1" smtClean="0">
                <a:solidFill>
                  <a:srgbClr val="002060"/>
                </a:solidFill>
                <a:latin typeface="Times New Roman" pitchFamily="18" charset="0"/>
                <a:cs typeface="Times New Roman" pitchFamily="18" charset="0"/>
              </a:rPr>
              <a:t>StringDemo</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public static void main(String </a:t>
            </a:r>
            <a:r>
              <a:rPr lang="en-US" sz="2400" dirty="0" err="1" smtClean="0">
                <a:solidFill>
                  <a:srgbClr val="002060"/>
                </a:solidFill>
                <a:latin typeface="Times New Roman" pitchFamily="18" charset="0"/>
                <a:cs typeface="Times New Roman" pitchFamily="18" charset="0"/>
              </a:rPr>
              <a:t>args</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strOb1 = “Ravi";</a:t>
            </a:r>
          </a:p>
          <a:p>
            <a:pPr>
              <a:buNone/>
            </a:pPr>
            <a:r>
              <a:rPr lang="en-US" sz="2400" dirty="0" smtClean="0">
                <a:solidFill>
                  <a:srgbClr val="002060"/>
                </a:solidFill>
                <a:latin typeface="Times New Roman" pitchFamily="18" charset="0"/>
                <a:cs typeface="Times New Roman" pitchFamily="18" charset="0"/>
              </a:rPr>
              <a:t>			  String strOb2 = “</a:t>
            </a:r>
            <a:r>
              <a:rPr lang="en-US" sz="2400" dirty="0" err="1" smtClean="0">
                <a:solidFill>
                  <a:srgbClr val="002060"/>
                </a:solidFill>
                <a:latin typeface="Times New Roman" pitchFamily="18" charset="0"/>
                <a:cs typeface="Times New Roman" pitchFamily="18" charset="0"/>
              </a:rPr>
              <a:t>LPU</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String strOb3 = strOb1 + " and " + strOb2;</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(strOb1);</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(strOb2);</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(strOb3);</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Class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sz="2400" b="1" dirty="0" smtClean="0">
                <a:solidFill>
                  <a:srgbClr val="7030A0"/>
                </a:solidFill>
                <a:latin typeface="Times New Roman" pitchFamily="18" charset="0"/>
                <a:cs typeface="Times New Roman" pitchFamily="18" charset="0"/>
              </a:rPr>
              <a:t>String Constructor:</a:t>
            </a:r>
          </a:p>
          <a:p>
            <a:pPr>
              <a:buNone/>
            </a:pPr>
            <a:endParaRPr lang="en-US" sz="2400" b="1" dirty="0" smtClean="0">
              <a:solidFill>
                <a:srgbClr val="7030A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public String ()</a:t>
            </a:r>
          </a:p>
          <a:p>
            <a:pPr>
              <a:buNone/>
            </a:pPr>
            <a:r>
              <a:rPr lang="en-US" sz="2400" dirty="0" smtClean="0">
                <a:solidFill>
                  <a:srgbClr val="002060"/>
                </a:solidFill>
                <a:latin typeface="Times New Roman" pitchFamily="18" charset="0"/>
                <a:cs typeface="Times New Roman" pitchFamily="18" charset="0"/>
              </a:rPr>
              <a:t>	 public String (String)</a:t>
            </a:r>
          </a:p>
          <a:p>
            <a:pPr>
              <a:buNone/>
            </a:pPr>
            <a:r>
              <a:rPr lang="en-US" sz="2400" dirty="0" smtClean="0">
                <a:solidFill>
                  <a:srgbClr val="002060"/>
                </a:solidFill>
                <a:latin typeface="Times New Roman" pitchFamily="18" charset="0"/>
                <a:cs typeface="Times New Roman" pitchFamily="18" charset="0"/>
              </a:rPr>
              <a:t>	 public String (char [])</a:t>
            </a:r>
          </a:p>
          <a:p>
            <a:pPr>
              <a:buNone/>
            </a:pPr>
            <a:r>
              <a:rPr lang="en-US" sz="2400" dirty="0" smtClean="0">
                <a:solidFill>
                  <a:srgbClr val="002060"/>
                </a:solidFill>
                <a:latin typeface="Times New Roman" pitchFamily="18" charset="0"/>
                <a:cs typeface="Times New Roman" pitchFamily="18" charset="0"/>
              </a:rPr>
              <a:t>	 public String (byte [])</a:t>
            </a:r>
          </a:p>
          <a:p>
            <a:pPr>
              <a:buNone/>
            </a:pPr>
            <a:r>
              <a:rPr lang="en-US" sz="2400" dirty="0" smtClean="0">
                <a:solidFill>
                  <a:srgbClr val="002060"/>
                </a:solidFill>
                <a:latin typeface="Times New Roman" pitchFamily="18" charset="0"/>
                <a:cs typeface="Times New Roman" pitchFamily="18" charset="0"/>
              </a:rPr>
              <a:t>	 public String (char [],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offset,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no_of_chars</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public String (byte [],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offset,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no_of</a:t>
            </a:r>
            <a:r>
              <a:rPr lang="en-US" sz="2400" dirty="0" smtClean="0">
                <a:solidFill>
                  <a:srgbClr val="002060"/>
                </a:solidFill>
                <a:latin typeface="Times New Roman" pitchFamily="18" charset="0"/>
                <a:cs typeface="Times New Roman" pitchFamily="18" charset="0"/>
              </a:rPr>
              <a:t> _bytes)</a:t>
            </a:r>
          </a:p>
          <a:p>
            <a:pPr>
              <a:buNone/>
            </a:pPr>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92500" lnSpcReduction="10000"/>
          </a:bodyPr>
          <a:lstStyle/>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char [] a = {'c', 'o', 'n', 'g', 'r', 'a', 't', 's'};</a:t>
            </a:r>
          </a:p>
          <a:p>
            <a:pPr>
              <a:buNone/>
            </a:pPr>
            <a:r>
              <a:rPr lang="en-US" sz="2400" dirty="0" smtClean="0">
                <a:solidFill>
                  <a:srgbClr val="002060"/>
                </a:solidFill>
                <a:latin typeface="Times New Roman" pitchFamily="18" charset="0"/>
                <a:cs typeface="Times New Roman" pitchFamily="18" charset="0"/>
              </a:rPr>
              <a:t>		  byte [] b = {82, 65, 86, 73, 75, 65, 78, 84};</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s1 = new String (a);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(s1);</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s2 = new String (a, 1,5);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(s2);</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s3 = new String (s1);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(s3);</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s4 = new String (b);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(s4);</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s5 = new String (b, 4, 4);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(s5);</a:t>
            </a:r>
          </a:p>
          <a:p>
            <a:pPr>
              <a:buNone/>
            </a:pPr>
            <a:r>
              <a:rPr lang="en-US" sz="2400" dirty="0" smtClean="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 calcmode="lin" valueType="num">
                                      <p:cBhvr additive="base">
                                        <p:cTn id="2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 calcmode="lin" valueType="num">
                                      <p:cBhvr additive="base">
                                        <p:cTn id="2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 calcmode="lin" valueType="num">
                                      <p:cBhvr additive="base">
                                        <p:cTn id="31"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 calcmode="lin" valueType="num">
                                      <p:cBhvr additive="base">
                                        <p:cTn id="35"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1392</TotalTime>
  <Words>1105</Words>
  <Application>Microsoft Office PowerPoint</Application>
  <PresentationFormat>On-screen Show (4:3)</PresentationFormat>
  <Paragraphs>376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Aspect</vt:lpstr>
      <vt:lpstr>Programming in Java  String Handling</vt:lpstr>
      <vt:lpstr>Introduction</vt:lpstr>
      <vt:lpstr>Why String is Immutable or Final?</vt:lpstr>
      <vt:lpstr>Introduction</vt:lpstr>
      <vt:lpstr>Important</vt:lpstr>
      <vt:lpstr>Why String Handling?</vt:lpstr>
      <vt:lpstr>Creating String objects</vt:lpstr>
      <vt:lpstr>String Class</vt:lpstr>
      <vt:lpstr>Examples</vt:lpstr>
      <vt:lpstr>String Concatenation</vt:lpstr>
      <vt:lpstr>String Concatenation with Other Data Types</vt:lpstr>
      <vt:lpstr>Methods of String class</vt:lpstr>
      <vt:lpstr>Slide 13</vt:lpstr>
      <vt:lpstr>Character Extraction</vt:lpstr>
      <vt:lpstr>Methods Cont…</vt:lpstr>
      <vt:lpstr>Methods Cont…</vt:lpstr>
      <vt:lpstr>String Comparison</vt:lpstr>
      <vt:lpstr>Example</vt:lpstr>
      <vt:lpstr>String Comparison</vt:lpstr>
      <vt:lpstr>String Comparison</vt:lpstr>
      <vt:lpstr>Example</vt:lpstr>
      <vt:lpstr>Searching Strings</vt:lpstr>
      <vt:lpstr>Slide 23</vt:lpstr>
      <vt:lpstr>Example</vt:lpstr>
      <vt:lpstr>Modifying a String</vt:lpstr>
      <vt:lpstr>Slide 26</vt:lpstr>
      <vt:lpstr>Slide 27</vt:lpstr>
      <vt:lpstr>Slide 28</vt:lpstr>
      <vt:lpstr>Slide 29</vt:lpstr>
      <vt:lpstr>Slide 30</vt:lpstr>
      <vt:lpstr>Slide 31</vt:lpstr>
      <vt:lpstr>Slide 32</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Lecture 10: Wrapper Classes</dc:title>
  <dc:creator>RA-V</dc:creator>
  <cp:lastModifiedBy>hp</cp:lastModifiedBy>
  <cp:revision>91</cp:revision>
  <dcterms:created xsi:type="dcterms:W3CDTF">2006-08-16T00:00:00Z</dcterms:created>
  <dcterms:modified xsi:type="dcterms:W3CDTF">2018-02-27T06:09:14Z</dcterms:modified>
</cp:coreProperties>
</file>