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71" r:id="rId3"/>
    <p:sldId id="360" r:id="rId4"/>
    <p:sldId id="361" r:id="rId5"/>
    <p:sldId id="362" r:id="rId6"/>
    <p:sldId id="363" r:id="rId7"/>
    <p:sldId id="364" r:id="rId8"/>
    <p:sldId id="366" r:id="rId9"/>
    <p:sldId id="365" r:id="rId10"/>
    <p:sldId id="367" r:id="rId11"/>
    <p:sldId id="368" r:id="rId12"/>
    <p:sldId id="369" r:id="rId13"/>
    <p:sldId id="385" r:id="rId14"/>
    <p:sldId id="386" r:id="rId15"/>
    <p:sldId id="387" r:id="rId16"/>
    <p:sldId id="388" r:id="rId17"/>
    <p:sldId id="262" r:id="rId18"/>
    <p:sldId id="286" r:id="rId19"/>
    <p:sldId id="287" r:id="rId20"/>
    <p:sldId id="288" r:id="rId21"/>
    <p:sldId id="289" r:id="rId22"/>
    <p:sldId id="290" r:id="rId23"/>
    <p:sldId id="294" r:id="rId24"/>
    <p:sldId id="397" r:id="rId25"/>
    <p:sldId id="398" r:id="rId26"/>
    <p:sldId id="297" r:id="rId27"/>
    <p:sldId id="327" r:id="rId28"/>
    <p:sldId id="328" r:id="rId29"/>
    <p:sldId id="372" r:id="rId30"/>
    <p:sldId id="373" r:id="rId31"/>
    <p:sldId id="374" r:id="rId32"/>
    <p:sldId id="382" r:id="rId33"/>
    <p:sldId id="383" r:id="rId34"/>
    <p:sldId id="384" r:id="rId35"/>
    <p:sldId id="389" r:id="rId36"/>
    <p:sldId id="390" r:id="rId37"/>
    <p:sldId id="391" r:id="rId38"/>
    <p:sldId id="392" r:id="rId39"/>
    <p:sldId id="394" r:id="rId40"/>
    <p:sldId id="395" r:id="rId41"/>
    <p:sldId id="396" r:id="rId42"/>
    <p:sldId id="39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686F-8CD8-46D1-85A8-C80756924375}" type="datetimeFigureOut">
              <a:rPr lang="en-US" smtClean="0"/>
              <a:pPr/>
              <a:t>03-Apr-18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54760-9AC9-40D7-BE0D-FB96DD2B4C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54760-9AC9-40D7-BE0D-FB96DD2B4CD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54760-9AC9-40D7-BE0D-FB96DD2B4CD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981200"/>
          </a:xfrm>
        </p:spPr>
        <p:txBody>
          <a:bodyPr>
            <a:normAutofit/>
          </a:bodyPr>
          <a:lstStyle/>
          <a:p>
            <a:pPr algn="ctr"/>
            <a:r>
              <a:rPr b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Programming </a:t>
            </a:r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 Java</a:t>
            </a:r>
            <a:b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Files and I/O Streams 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8077200" cy="3733800"/>
          </a:xfrm>
        </p:spPr>
        <p:txBody>
          <a:bodyPr>
            <a:normAutofit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Sahu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35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6482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PrinterWriter</a:t>
            </a:r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Class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Although using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to write to the console is acceptable.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recommended method of writing to the console when using Java is through a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PrintWriter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stream.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PrintWriter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one of the character-based classes.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Using a character-based class for console output makes it easier to internationalize your program.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PrintWriter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OutputStream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outputStream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flushOnNewline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685800"/>
            <a:ext cx="81534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outputStream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an object of type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OutputStream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flushOnNewline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controls whether Java flushes the output stream every time a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)method is called.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flushOnNewline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true, flushing automatically takes place.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false, flushing is not automatic.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PrintWriter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supports the print( ) and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 methods for all types including Object. Thus, we can use these methods in the same way as they have been used with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an argument is not a simple type, the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PrintWriter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methods call the object’s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 method and then print the result.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36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PrintWriter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import java.io.*;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PrintWriterDemo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public static void main(String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[])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PrintWriter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pw = new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PrintWriter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true);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pw.println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(“Using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PrintWriter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Object");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-7;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pw.println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double d = 4.5e-7;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pw.println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(d);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PrintWriter</a:t>
            </a:r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Methods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pw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1020337"/>
            <a:ext cx="4419600" cy="52280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Scanner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java.util.Scanner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class is used to read strings and primitive values from the console.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Scanner breaks the input into tokens delimited by whitespace characters.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read from the keyboard, we create a Scanner as follows: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Scanner s = new Scanner(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System.in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read from a file, create a Scanner for a file, as follows: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Scanner s = new Scanner(new File(filename));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Scanner Methods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s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1" y="1156856"/>
            <a:ext cx="4114799" cy="486294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 smtClean="0">
                <a:solidFill>
                  <a:srgbClr val="7030A0"/>
                </a:solidFill>
                <a:effectLst/>
                <a:latin typeface="Algerian" pitchFamily="82" charset="0"/>
                <a:cs typeface="Times New Roman" pitchFamily="18" charset="0"/>
              </a:rPr>
              <a:t/>
            </a:r>
            <a:br>
              <a:rPr lang="en-US" b="0" dirty="0" smtClean="0">
                <a:solidFill>
                  <a:srgbClr val="7030A0"/>
                </a:solidFill>
                <a:effectLst/>
                <a:latin typeface="Algerian" pitchFamily="82" charset="0"/>
                <a:cs typeface="Times New Roman" pitchFamily="18" charset="0"/>
              </a:rPr>
            </a:br>
            <a:r>
              <a:rPr lang="en-US" sz="8000" b="0" dirty="0" smtClean="0">
                <a:solidFill>
                  <a:srgbClr val="7030A0"/>
                </a:solidFill>
                <a:effectLst/>
                <a:latin typeface="Algerian" pitchFamily="82" charset="0"/>
                <a:cs typeface="Times New Roman" pitchFamily="18" charset="0"/>
              </a:rPr>
              <a:t>I/O Streams</a:t>
            </a:r>
            <a:endParaRPr lang="en-US" b="0" dirty="0">
              <a:solidFill>
                <a:srgbClr val="7030A0"/>
              </a:solidFill>
              <a:effectLst/>
              <a:latin typeface="Algerian" pitchFamily="82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Streams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 implements streams within class hierarchies defined in the java.io package.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stream is an ordered sequence of data.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stream is linked to a physical device by the Java I/O system.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streams behave in the same manner, even if the actual physical devices to which they are linked differ.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 I/O Stream represents an input source or an output destination.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I/O Streams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stream can represent many different kinds of sources and destinations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– disk files, devices, other programs, a network socket, and memory arrays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Streams support many different kinds of data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– simple bytes, primitive data types, localized characters, and objects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Some streams simply pass on data; others manipulate and transform the data in useful ways.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Input Stream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program uses an input stream to read data from a source, one item at a time.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Reading information into a 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ap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33" y="2286000"/>
            <a:ext cx="7000701" cy="266699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Most real applications of Java are not text-based, console programs.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Java’s support for console I/O is limited.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Text-based console I/O is not very important to Java programming.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 does provide strong, flexible support for I/O as it relates to files and networks.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Sahu,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Output Stream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program uses an 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output 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to write data to a destination, one item at time: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Writing information from a 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apture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2438400"/>
            <a:ext cx="7467601" cy="236219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Types of Streams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 defines two different types of Streams-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Byte Streams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Character Streams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Byte streams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provide a convenient means for handling input and output of bytes. 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Byte streams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are used, for example, when reading or writing binary data.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Character streams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provide a convenient means for handling input and output of characters. 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some cases, 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character streams are more efficient than byte streams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Byte Streams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Programs use 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byte streams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to perform input and output of 8-bit bytes.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Byte streams are defined by using two class hierarchies.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At the top, there are two abstract classes: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abstract classes InputStream and OutputStream define several key methods that the other stream classes implement.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Two of the most important methods are read( )and write( ), which, respectively, read and write bytes of data.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Both methods are declared as abstract inside InputStream and OutputStream.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Closing the Streams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026152"/>
          </a:xfrm>
        </p:spPr>
        <p:txBody>
          <a:bodyPr>
            <a:normAutofit/>
          </a:bodyPr>
          <a:lstStyle/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Closing a stream when it's no longer needed is very important.</a:t>
            </a: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is so important that we have used a finally block to guarantee that both streams will be closed even if an error occurs. This practice helps avoid serious resource leaks.</a:t>
            </a: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When we call the close(), it clears the buffer by performing the write operation to the destination and then closes the stream.  </a:t>
            </a:r>
          </a:p>
          <a:p>
            <a:pPr>
              <a:buNone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That's why 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CopyBytes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makes sure that each stream variable contains an object reference before invoking close.</a:t>
            </a:r>
          </a:p>
          <a:p>
            <a:pPr>
              <a:buNone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533400" y="2377440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en-US" sz="2400" b="0" dirty="0" smtClean="0">
                <a:solidFill>
                  <a:srgbClr val="7030A0"/>
                </a:solidFill>
                <a:effectLst/>
                <a:latin typeface="Algerian" pitchFamily="82" charset="0"/>
                <a:cs typeface="Times New Roman" pitchFamily="18" charset="0"/>
              </a:rPr>
              <a:t/>
            </a:r>
            <a:br>
              <a:rPr lang="en-US" sz="2400" b="0" dirty="0" smtClean="0">
                <a:solidFill>
                  <a:srgbClr val="7030A0"/>
                </a:solidFill>
                <a:effectLst/>
                <a:latin typeface="Algerian" pitchFamily="82" charset="0"/>
                <a:cs typeface="Times New Roman" pitchFamily="18" charset="0"/>
              </a:rPr>
            </a:br>
            <a:r>
              <a:rPr lang="en-US" sz="4800" b="0" dirty="0" smtClean="0">
                <a:solidFill>
                  <a:srgbClr val="7030A0"/>
                </a:solidFill>
                <a:effectLst/>
                <a:latin typeface="Algerian" pitchFamily="82" charset="0"/>
                <a:cs typeface="Times New Roman" pitchFamily="18" charset="0"/>
              </a:rPr>
              <a:t>Binary I/O classes</a:t>
            </a:r>
            <a:endParaRPr lang="en-US" sz="2400" b="0" dirty="0">
              <a:solidFill>
                <a:srgbClr val="7030A0"/>
              </a:solidFill>
              <a:effectLst/>
              <a:latin typeface="Algerian" pitchFamily="82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Binary </a:t>
            </a:r>
            <a:r>
              <a:rPr lang="en-US" sz="36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Input/Output</a:t>
            </a:r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Classes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692" y="1219200"/>
            <a:ext cx="8344308" cy="4953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Byte</a:t>
            </a:r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Stream Classes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0" y="990592"/>
          <a:ext cx="9144000" cy="5867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3944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Stream Class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Meaning / Use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446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BufferedInputStream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Buffered input 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446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BufferedOutputStream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Buffered output 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9030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DataInputStream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contains methods for reading the Java standard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data types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9030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DataOutputStream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contains methods for writing the Java standard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data types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446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FileInputStream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Input stream that reads from a file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446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FileOutputStream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Output stream that writes to a file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446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InputStream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Abstract class that describes stream input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40787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OutputStream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Abstract class that describes stream output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9030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PrintStream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Output stream that contains print() and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println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( 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446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PipedInputStream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Input Pipe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446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PipedOutputStream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Output Pipe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Methods defined by ‘</a:t>
            </a:r>
            <a:r>
              <a:rPr lang="en-US" sz="36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’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635" y="990600"/>
            <a:ext cx="9162635" cy="59436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Methods defined by ‘</a:t>
            </a:r>
            <a:r>
              <a:rPr lang="en-US" sz="36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OutputStream</a:t>
            </a:r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600200"/>
            <a:ext cx="8915400" cy="37338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36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FileOutputStream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4873752"/>
          </a:xfrm>
        </p:spPr>
        <p:txBody>
          <a:bodyPr>
            <a:normAutofit/>
          </a:bodyPr>
          <a:lstStyle/>
          <a:p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are stream classes which create byte streams linked to files.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fileName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 throws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FileNotFoundException</a:t>
            </a:r>
            <a:endParaRPr lang="en-US" sz="22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(File f) throws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FileNotFoundException</a:t>
            </a:r>
            <a:endParaRPr lang="en-US" sz="22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fileName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 throws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FileNotFoundException</a:t>
            </a:r>
            <a:endParaRPr lang="en-US" sz="2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(File f) throws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FileNotFoundException</a:t>
            </a:r>
            <a:endParaRPr lang="en-US" sz="2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fileName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append) throws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FileNotFoundException</a:t>
            </a:r>
            <a:endParaRPr lang="en-US" sz="2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(File f,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append) throws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FileNotFoundException</a:t>
            </a:r>
            <a:endParaRPr lang="en-US" sz="2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i="1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 smtClean="0">
                <a:solidFill>
                  <a:srgbClr val="7030A0"/>
                </a:solidFill>
                <a:effectLst/>
                <a:latin typeface="Algerian" pitchFamily="82" charset="0"/>
                <a:cs typeface="Times New Roman" pitchFamily="18" charset="0"/>
              </a:rPr>
              <a:t/>
            </a:r>
            <a:br>
              <a:rPr lang="en-US" b="0" dirty="0" smtClean="0">
                <a:solidFill>
                  <a:srgbClr val="7030A0"/>
                </a:solidFill>
                <a:effectLst/>
                <a:latin typeface="Algerian" pitchFamily="82" charset="0"/>
                <a:cs typeface="Times New Roman" pitchFamily="18" charset="0"/>
              </a:rPr>
            </a:br>
            <a:r>
              <a:rPr lang="en-US" sz="8000" b="0" dirty="0" smtClean="0">
                <a:solidFill>
                  <a:srgbClr val="7030A0"/>
                </a:solidFill>
                <a:effectLst/>
                <a:latin typeface="Algerian" pitchFamily="82" charset="0"/>
                <a:cs typeface="Times New Roman" pitchFamily="18" charset="0"/>
              </a:rPr>
              <a:t>Files</a:t>
            </a:r>
            <a:endParaRPr lang="en-US" b="0" dirty="0">
              <a:solidFill>
                <a:srgbClr val="7030A0"/>
              </a:solidFill>
              <a:effectLst/>
              <a:latin typeface="Algerian" pitchFamily="82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2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Reading and Writing Files</a:t>
            </a:r>
            <a:endParaRPr lang="en-US" sz="32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read from a file, we can use read( ) that is defined with in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i="1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read( ) throws </a:t>
            </a:r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endParaRPr lang="en-US" sz="2400" i="1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Each time read() is called, it reads a single byte from the file and returns the byte as an integer value.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write to a file, we can use the write( )method defined by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void write(</a:t>
            </a:r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byteval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 throws </a:t>
            </a:r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endParaRPr lang="en-US" sz="2400" i="1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457200"/>
            <a:ext cx="7924800" cy="5867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import java.io.*;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CopyFile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[])throws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fin=null;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fout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=null;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fin = new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[0]);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fout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[1]);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    try {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  do {      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fin.read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if(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!= -1)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fout.write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       }       while(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!= -1);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} 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   catch(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e)    {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                                 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("File Error");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	}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  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fin.close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  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fout.close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3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US" sz="40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Input/Output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5181600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ObjectInputStream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ObjectOutputStream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classes can be used to read/write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objects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ObjectInputStream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ObjectOutputStream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enables you to perform I/O for objects in addition to primitive type values and strings.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ObjectInputStream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ObjectOutputStream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contains all the functions of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DataInputStream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DataOutputStream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320" y="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Constructor and Methods of </a:t>
            </a:r>
            <a:r>
              <a:rPr lang="en-US" sz="36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ObjectInputStream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8" descr="4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9209" y="2057400"/>
            <a:ext cx="8766191" cy="3276600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830580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Constructor and Methods of </a:t>
            </a:r>
            <a:r>
              <a:rPr lang="en-US" sz="36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ObjectOutputStream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5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752600"/>
            <a:ext cx="9067800" cy="3809999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37744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800" b="0" dirty="0" smtClean="0">
                <a:solidFill>
                  <a:srgbClr val="0070C0"/>
                </a:solidFill>
                <a:effectLst/>
                <a:latin typeface="Algerian" pitchFamily="82" charset="0"/>
                <a:cs typeface="Times New Roman" pitchFamily="18" charset="0"/>
              </a:rPr>
              <a:t>Serialization</a:t>
            </a:r>
            <a:endParaRPr lang="en-US" sz="4800" b="0" dirty="0">
              <a:solidFill>
                <a:srgbClr val="0070C0"/>
              </a:solidFill>
              <a:effectLst/>
              <a:latin typeface="Algerian" pitchFamily="82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Serialization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Serialization is the process of writing the state of an object to a byte stream.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is useful when we want to save the state of our program to a persistent storage area, such as a file.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At a later time, we may restore these objects by using the process of de-serialization.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Serialization is also needed to implement Remote Method Invocation 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RMI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1023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 object to be serialized may have references to other objects, which, in turn, have references to still more objects.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we attempt to serialize an object at the top of an object graph, all of the other referenced objects are recursively located and serialized.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Interface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410200"/>
          </a:xfrm>
        </p:spPr>
        <p:txBody>
          <a:bodyPr>
            <a:normAutofit/>
          </a:bodyPr>
          <a:lstStyle/>
          <a:p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Only an object that implements the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interface can be saved and restored by the serialization facilities. </a:t>
            </a:r>
          </a:p>
          <a:p>
            <a:pPr lvl="1"/>
            <a:endParaRPr lang="en-US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interface defines no members. </a:t>
            </a:r>
          </a:p>
          <a:p>
            <a:pPr lvl="1"/>
            <a:endParaRPr lang="en-US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It is simply used to indicate that a class may be serialized. </a:t>
            </a:r>
          </a:p>
          <a:p>
            <a:pPr lvl="1"/>
            <a:endParaRPr lang="en-US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If a class is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all of its subclasses are also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Serialization Example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334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MyClass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implements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String s;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double d;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MyClass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(String s,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double d) {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this.s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s;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this.i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this.d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d;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     }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public String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     return "s=" + s + ";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=" +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+ "; d=" + d;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File Class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File class provides the methods for obtaining the properties of a file/directory and for renaming and deleting a file/directory.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 absolute file name (or full name) contains a file name with its complete path and drive letter. 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example, 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c:\book\Welcome.java</a:t>
            </a:r>
          </a:p>
          <a:p>
            <a:endParaRPr lang="en-US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relative file name is in relation to the current working directory. 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complete directory path for a relative file name is omitted. 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example, 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Welcome.java</a:t>
            </a:r>
          </a:p>
          <a:p>
            <a:endParaRPr lang="en-US" sz="2400" i="1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Sahu,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533400"/>
            <a:ext cx="78486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import java.io.*;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SerializationDemo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try {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MyClass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object1 = new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MyClass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("Hello", -7, 2.7e10);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("object1: " + object1);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fos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("serial.txt");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ObjectOutputStream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oos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ObjectOutputStream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fos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oos.writeObject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(object1);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oos.flush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oos.close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      }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catch(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e) {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("Exception during serialization: " + e);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System.exit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(0);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609600"/>
            <a:ext cx="7924800" cy="540715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// Object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deserialization</a:t>
            </a:r>
            <a:endParaRPr lang="en-US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try {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MyClass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object2;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fis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("serial.txt");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ObjectInputStream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ois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ObjectInputStream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fis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object2 = (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MyClass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ois.readObject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ois.close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("object2: " + object2);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catch(Exception e) {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("Exception during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deserialization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" + e);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System.exit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(0);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}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sz="2400" i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609600"/>
            <a:ext cx="7924800" cy="5407152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Write a program which prompts the user to enter the path of the file to be read (f1) and file to be written(f2).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Append the content of the file f1 at the end of file f2. 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Write a program to define a class Car having attributes name, mileage and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price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Create 5 Car objects and write those objects in a file named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as mycar.doc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Write a method public void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getCars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(double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mlg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which displays the name, price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mileage of all the cars having mileage greater than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mlg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i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File Class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File class is a wrapper class for the file name and its directory path.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example,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new File("c:\\book") 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creates a File object for the directory c:\book,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new File("c:\\book\\test.dat") 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creates a File object for the file c:\book\test.dat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File class does not contain the methods for reading and writing file contents.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Sahu,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Methods and Constructors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Constructor: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File(String </a:t>
            </a:r>
            <a:r>
              <a:rPr lang="en-US" sz="2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path_name</a:t>
            </a: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Creates a File object for the specified path name. The path name may be a directory or a file.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Methods </a:t>
            </a:r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of File Class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1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Methods:</a:t>
            </a: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isFile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isDirectory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isHidden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exists()</a:t>
            </a:r>
          </a:p>
          <a:p>
            <a:pPr>
              <a:buNone/>
            </a:pP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canRead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canWrite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String 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getName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String 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getPath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String 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getAbsolutePath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long 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lastModified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long length()</a:t>
            </a:r>
          </a:p>
          <a:p>
            <a:pPr>
              <a:buNone/>
            </a:pP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delete()</a:t>
            </a:r>
          </a:p>
          <a:p>
            <a:pPr>
              <a:buNone/>
            </a:pP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renameTo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(File f)</a:t>
            </a:r>
          </a:p>
          <a:p>
            <a:pPr>
              <a:buNone/>
            </a:pP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File [] 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listFiles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Important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181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lastModified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method returns the date and time when the file was last modified.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is measured in milliseconds since the beginning of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Unix time (00:00:00 GMT, January 1, 1970).</a:t>
            </a:r>
          </a:p>
          <a:p>
            <a:pPr>
              <a:buNone/>
            </a:pP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Date class is used to display it in a readable format.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("Last modified on " + 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	new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java.util.Date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file.lastModified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()));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Reading and Writing Files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Java, all files are byte-oriented, and Java provides methods to read and write bytes from and to a file.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 allows us to wrap a byte-oriented file stream within a character-based object.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 can use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Scanner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PrintWriter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class to read and write Files. </a:t>
            </a:r>
          </a:p>
          <a:p>
            <a:endParaRPr lang="en-US" sz="2400" i="1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2339</TotalTime>
  <Words>1854</Words>
  <Application>Microsoft Office PowerPoint</Application>
  <PresentationFormat>On-screen Show (4:3)</PresentationFormat>
  <Paragraphs>386</Paragraphs>
  <Slides>42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Programming in Java   Files and I/O Streams </vt:lpstr>
      <vt:lpstr>Introduction</vt:lpstr>
      <vt:lpstr> Files</vt:lpstr>
      <vt:lpstr>File Class</vt:lpstr>
      <vt:lpstr>File Class</vt:lpstr>
      <vt:lpstr>Methods and Constructors</vt:lpstr>
      <vt:lpstr>Methods of File Class</vt:lpstr>
      <vt:lpstr>Important</vt:lpstr>
      <vt:lpstr>Reading and Writing Files</vt:lpstr>
      <vt:lpstr>PrinterWriter Class</vt:lpstr>
      <vt:lpstr>Slide 11</vt:lpstr>
      <vt:lpstr>Using PrintWriter</vt:lpstr>
      <vt:lpstr>PrintWriter Methods</vt:lpstr>
      <vt:lpstr>Using Scanner</vt:lpstr>
      <vt:lpstr>Scanner Methods</vt:lpstr>
      <vt:lpstr> I/O Streams</vt:lpstr>
      <vt:lpstr>Streams</vt:lpstr>
      <vt:lpstr>I/O Streams</vt:lpstr>
      <vt:lpstr>Input Stream</vt:lpstr>
      <vt:lpstr>Output Stream</vt:lpstr>
      <vt:lpstr>Types of Streams</vt:lpstr>
      <vt:lpstr>Byte Streams</vt:lpstr>
      <vt:lpstr>Closing the Streams</vt:lpstr>
      <vt:lpstr> Binary I/O classes</vt:lpstr>
      <vt:lpstr>Binary Input/Output Classes</vt:lpstr>
      <vt:lpstr>Byte Stream Classes</vt:lpstr>
      <vt:lpstr>Methods defined by ‘InputStream’</vt:lpstr>
      <vt:lpstr>Methods defined by ‘OutputStream’</vt:lpstr>
      <vt:lpstr>FileInputStream and FileOutputStream</vt:lpstr>
      <vt:lpstr>Reading and Writing Files</vt:lpstr>
      <vt:lpstr>Slide 31</vt:lpstr>
      <vt:lpstr>Object Input/Output</vt:lpstr>
      <vt:lpstr>Constructor and Methods of ObjectInputStream</vt:lpstr>
      <vt:lpstr>Constructor and Methods of ObjectOutputStream</vt:lpstr>
      <vt:lpstr>Serialization</vt:lpstr>
      <vt:lpstr>Serialization</vt:lpstr>
      <vt:lpstr>Slide 37</vt:lpstr>
      <vt:lpstr>Serializable Interface</vt:lpstr>
      <vt:lpstr>Serialization Example</vt:lpstr>
      <vt:lpstr>Slide 40</vt:lpstr>
      <vt:lpstr>Slide 41</vt:lpstr>
      <vt:lpstr>Slide 42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13: Packages</dc:title>
  <dc:creator>RA-V</dc:creator>
  <cp:lastModifiedBy>hp</cp:lastModifiedBy>
  <cp:revision>86</cp:revision>
  <dcterms:created xsi:type="dcterms:W3CDTF">2006-08-16T00:00:00Z</dcterms:created>
  <dcterms:modified xsi:type="dcterms:W3CDTF">2018-04-03T07:53:41Z</dcterms:modified>
</cp:coreProperties>
</file>