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theme/themeOverride2.xml" ContentType="application/vnd.openxmlformats-officedocument.themeOverride+xml"/>
  <Override PartName="/ppt/notesSlides/notesSlide10.xml" ContentType="application/vnd.openxmlformats-officedocument.presentationml.notesSlide+xml"/>
  <Override PartName="/ppt/theme/themeOverride3.xml" ContentType="application/vnd.openxmlformats-officedocument.themeOverride+xml"/>
  <Override PartName="/ppt/notesSlides/notesSlide11.xml" ContentType="application/vnd.openxmlformats-officedocument.presentationml.notesSlide+xml"/>
  <Override PartName="/ppt/theme/themeOverride4.xml" ContentType="application/vnd.openxmlformats-officedocument.themeOverride+xml"/>
  <Override PartName="/ppt/notesSlides/notesSlide12.xml" ContentType="application/vnd.openxmlformats-officedocument.presentationml.notesSlide+xml"/>
  <Override PartName="/ppt/theme/themeOverride5.xml" ContentType="application/vnd.openxmlformats-officedocument.themeOverride+xml"/>
  <Override PartName="/ppt/notesSlides/notesSlide13.xml" ContentType="application/vnd.openxmlformats-officedocument.presentationml.notesSlide+xml"/>
  <Override PartName="/ppt/theme/themeOverride6.xml" ContentType="application/vnd.openxmlformats-officedocument.themeOverride+xml"/>
  <Override PartName="/ppt/notesSlides/notesSlide14.xml" ContentType="application/vnd.openxmlformats-officedocument.presentationml.notesSlide+xml"/>
  <Override PartName="/ppt/theme/themeOverride7.xml" ContentType="application/vnd.openxmlformats-officedocument.themeOverride+xml"/>
  <Override PartName="/ppt/notesSlides/notesSlide15.xml" ContentType="application/vnd.openxmlformats-officedocument.presentationml.notesSlide+xml"/>
  <Override PartName="/ppt/theme/themeOverride8.xml" ContentType="application/vnd.openxmlformats-officedocument.themeOverride+xml"/>
  <Override PartName="/ppt/notesSlides/notesSlide16.xml" ContentType="application/vnd.openxmlformats-officedocument.presentationml.notesSlide+xml"/>
  <Override PartName="/ppt/theme/themeOverride9.xml" ContentType="application/vnd.openxmlformats-officedocument.themeOverride+xml"/>
  <Override PartName="/ppt/notesSlides/notesSlide17.xml" ContentType="application/vnd.openxmlformats-officedocument.presentationml.notesSlide+xml"/>
  <Override PartName="/ppt/theme/themeOverride10.xml" ContentType="application/vnd.openxmlformats-officedocument.themeOverride+xml"/>
  <Override PartName="/ppt/notesSlides/notesSlide18.xml" ContentType="application/vnd.openxmlformats-officedocument.presentationml.notesSlide+xml"/>
  <Override PartName="/ppt/theme/themeOverride11.xml" ContentType="application/vnd.openxmlformats-officedocument.themeOverride+xml"/>
  <Override PartName="/ppt/notesSlides/notesSlide19.xml" ContentType="application/vnd.openxmlformats-officedocument.presentationml.notesSlide+xml"/>
  <Override PartName="/ppt/theme/themeOverride12.xml" ContentType="application/vnd.openxmlformats-officedocument.themeOverride+xml"/>
  <Override PartName="/ppt/notesSlides/notesSlide20.xml" ContentType="application/vnd.openxmlformats-officedocument.presentationml.notesSlide+xml"/>
  <Override PartName="/ppt/theme/themeOverride13.xml" ContentType="application/vnd.openxmlformats-officedocument.themeOverride+xml"/>
  <Override PartName="/ppt/notesSlides/notesSlide21.xml" ContentType="application/vnd.openxmlformats-officedocument.presentationml.notesSlide+xml"/>
  <Override PartName="/ppt/theme/themeOverride14.xml" ContentType="application/vnd.openxmlformats-officedocument.themeOverride+xml"/>
  <Override PartName="/ppt/notesSlides/notesSlide22.xml" ContentType="application/vnd.openxmlformats-officedocument.presentationml.notesSlide+xml"/>
  <Override PartName="/ppt/theme/themeOverride15.xml" ContentType="application/vnd.openxmlformats-officedocument.themeOverride+xml"/>
  <Override PartName="/ppt/notesSlides/notesSlide23.xml" ContentType="application/vnd.openxmlformats-officedocument.presentationml.notesSlide+xml"/>
  <Override PartName="/ppt/theme/themeOverride16.xml" ContentType="application/vnd.openxmlformats-officedocument.themeOverride+xml"/>
  <Override PartName="/ppt/notesSlides/notesSlide24.xml" ContentType="application/vnd.openxmlformats-officedocument.presentationml.notesSlide+xml"/>
  <Override PartName="/ppt/theme/themeOverride17.xml" ContentType="application/vnd.openxmlformats-officedocument.themeOverr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8"/>
  </p:notesMasterIdLst>
  <p:sldIdLst>
    <p:sldId id="256" r:id="rId2"/>
    <p:sldId id="257" r:id="rId3"/>
    <p:sldId id="294" r:id="rId4"/>
    <p:sldId id="260" r:id="rId5"/>
    <p:sldId id="285" r:id="rId6"/>
    <p:sldId id="284" r:id="rId7"/>
    <p:sldId id="282" r:id="rId8"/>
    <p:sldId id="283" r:id="rId9"/>
    <p:sldId id="266" r:id="rId10"/>
    <p:sldId id="281" r:id="rId11"/>
    <p:sldId id="280" r:id="rId12"/>
    <p:sldId id="295" r:id="rId13"/>
    <p:sldId id="296" r:id="rId14"/>
    <p:sldId id="286" r:id="rId15"/>
    <p:sldId id="287" r:id="rId16"/>
    <p:sldId id="297" r:id="rId17"/>
    <p:sldId id="298" r:id="rId18"/>
    <p:sldId id="288" r:id="rId19"/>
    <p:sldId id="289" r:id="rId20"/>
    <p:sldId id="299" r:id="rId21"/>
    <p:sldId id="300" r:id="rId22"/>
    <p:sldId id="291" r:id="rId23"/>
    <p:sldId id="302" r:id="rId24"/>
    <p:sldId id="301" r:id="rId25"/>
    <p:sldId id="303" r:id="rId26"/>
    <p:sldId id="279" r:id="rId2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i8k4vfTcigBOvi1GPtpHoS9j9j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080"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36427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2478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4594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3530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2702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0310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34081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33816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46145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5056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826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30257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19787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8378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02105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48603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85662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3175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0976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254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0370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9518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8181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47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5"/>
          <p:cNvSpPr>
            <a:spLocks noGrp="1"/>
          </p:cNvSpPr>
          <p:nvPr>
            <p:ph type="pic" idx="2"/>
          </p:nvPr>
        </p:nvSpPr>
        <p:spPr>
          <a:xfrm>
            <a:off x="1792288" y="612775"/>
            <a:ext cx="5486400" cy="4114800"/>
          </a:xfrm>
          <a:prstGeom prst="rect">
            <a:avLst/>
          </a:prstGeom>
          <a:noFill/>
          <a:ln>
            <a:noFill/>
          </a:ln>
        </p:spPr>
      </p:sp>
      <p:sp>
        <p:nvSpPr>
          <p:cNvPr id="68" name="Google Shape;68;p1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2.jpeg"/><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3.xml"/><Relationship Id="rId5" Type="http://schemas.openxmlformats.org/officeDocument/2006/relationships/image" Target="../media/image3.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4.xml"/><Relationship Id="rId5" Type="http://schemas.openxmlformats.org/officeDocument/2006/relationships/image" Target="../media/image4.PNG"/><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5.xml"/><Relationship Id="rId5" Type="http://schemas.openxmlformats.org/officeDocument/2006/relationships/image" Target="../media/image5.png"/><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hemeOverride" Target="../theme/themeOverride8.xml"/><Relationship Id="rId5" Type="http://schemas.openxmlformats.org/officeDocument/2006/relationships/image" Target="../media/image8.png"/><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9.xml"/><Relationship Id="rId5" Type="http://schemas.openxmlformats.org/officeDocument/2006/relationships/image" Target="../media/image9.png"/><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10.xml"/><Relationship Id="rId5" Type="http://schemas.openxmlformats.org/officeDocument/2006/relationships/image" Target="../media/image10.png"/><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hemeOverride" Target="../theme/themeOverride11.xml"/><Relationship Id="rId5" Type="http://schemas.openxmlformats.org/officeDocument/2006/relationships/image" Target="../media/image11.pn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12.xml"/><Relationship Id="rId5" Type="http://schemas.openxmlformats.org/officeDocument/2006/relationships/image" Target="../media/image12.png"/><Relationship Id="rId4" Type="http://schemas.openxmlformats.org/officeDocument/2006/relationships/image" Target="../media/image1.jp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hemeOverride" Target="../theme/themeOverride13.xml"/><Relationship Id="rId5" Type="http://schemas.openxmlformats.org/officeDocument/2006/relationships/image" Target="../media/image13.png"/><Relationship Id="rId4" Type="http://schemas.openxmlformats.org/officeDocument/2006/relationships/image" Target="../media/image1.jp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14.xml"/><Relationship Id="rId5" Type="http://schemas.openxmlformats.org/officeDocument/2006/relationships/image" Target="../media/image14.png"/><Relationship Id="rId4" Type="http://schemas.openxmlformats.org/officeDocument/2006/relationships/image" Target="../media/image1.jp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hemeOverride" Target="../theme/themeOverride15.xml"/><Relationship Id="rId5" Type="http://schemas.openxmlformats.org/officeDocument/2006/relationships/image" Target="../media/image15.png"/><Relationship Id="rId4" Type="http://schemas.openxmlformats.org/officeDocument/2006/relationships/image" Target="../media/image1.jp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hemeOverride" Target="../theme/themeOverride16.xml"/><Relationship Id="rId5" Type="http://schemas.openxmlformats.org/officeDocument/2006/relationships/image" Target="../media/image16.png"/><Relationship Id="rId4" Type="http://schemas.openxmlformats.org/officeDocument/2006/relationships/image" Target="../media/image1.jp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hemeOverride" Target="../theme/themeOverride17.xml"/><Relationship Id="rId5" Type="http://schemas.openxmlformats.org/officeDocument/2006/relationships/image" Target="../media/image17.png"/><Relationship Id="rId4" Type="http://schemas.openxmlformats.org/officeDocument/2006/relationships/image" Target="../media/image1.jp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685800" y="2507479"/>
            <a:ext cx="7772400" cy="147002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4400"/>
              <a:buFont typeface="Calibri"/>
              <a:buNone/>
            </a:pPr>
            <a:r>
              <a:rPr lang="en-US" dirty="0">
                <a:solidFill>
                  <a:schemeClr val="tx1"/>
                </a:solidFill>
                <a:latin typeface="Times New Roman" panose="02020603050405020304" pitchFamily="18" charset="0"/>
                <a:cs typeface="Times New Roman" panose="02020603050405020304" pitchFamily="18" charset="0"/>
              </a:rPr>
              <a:t>Advanced Neural Network Architecture for Brain Lesion Identification</a:t>
            </a:r>
          </a:p>
        </p:txBody>
      </p:sp>
      <p:sp>
        <p:nvSpPr>
          <p:cNvPr id="89" name="Google Shape;89;p1"/>
          <p:cNvSpPr txBox="1">
            <a:spLocks noGrp="1"/>
          </p:cNvSpPr>
          <p:nvPr>
            <p:ph type="subTitle" idx="1"/>
          </p:nvPr>
        </p:nvSpPr>
        <p:spPr>
          <a:xfrm>
            <a:off x="5050631" y="5138381"/>
            <a:ext cx="4090414" cy="2055358"/>
          </a:xfrm>
          <a:prstGeom prst="rect">
            <a:avLst/>
          </a:prstGeom>
          <a:noFill/>
          <a:ln>
            <a:noFill/>
          </a:ln>
        </p:spPr>
        <p:txBody>
          <a:bodyPr spcFirstLastPara="1" wrap="square" lIns="91425" tIns="45700" rIns="91425" bIns="45700" anchor="t" anchorCtr="0">
            <a:normAutofit/>
          </a:bodyPr>
          <a:lstStyle/>
          <a:p>
            <a:pPr marL="0" indent="0">
              <a:lnSpc>
                <a:spcPct val="120000"/>
              </a:lnSpc>
              <a:spcBef>
                <a:spcPts val="592"/>
              </a:spcBef>
              <a:buSzPct val="100000"/>
            </a:pPr>
            <a:r>
              <a:rPr lang="en-US" sz="2800" dirty="0">
                <a:solidFill>
                  <a:schemeClr val="tx1"/>
                </a:solidFill>
                <a:latin typeface="Söhne"/>
              </a:rPr>
              <a:t>Shreya Abraham Varghese</a:t>
            </a:r>
          </a:p>
          <a:p>
            <a:pPr marL="0" lvl="0" indent="0">
              <a:lnSpc>
                <a:spcPct val="120000"/>
              </a:lnSpc>
              <a:spcBef>
                <a:spcPts val="592"/>
              </a:spcBef>
              <a:buSzPct val="100000"/>
            </a:pPr>
            <a:r>
              <a:rPr lang="en-IN" sz="2800" dirty="0">
                <a:solidFill>
                  <a:schemeClr val="tx1"/>
                </a:solidFill>
                <a:latin typeface="Söhne"/>
              </a:rPr>
              <a:t>Vaibhav Parihar</a:t>
            </a:r>
          </a:p>
          <a:p>
            <a:pPr marL="0" lvl="0" indent="0">
              <a:spcBef>
                <a:spcPts val="592"/>
              </a:spcBef>
              <a:buSzPct val="100000"/>
            </a:pPr>
            <a:endParaRPr dirty="0">
              <a:latin typeface="Times New Roman" panose="02020603050405020304" pitchFamily="18" charset="0"/>
              <a:cs typeface="Times New Roman" panose="02020603050405020304" pitchFamily="18" charset="0"/>
            </a:endParaRPr>
          </a:p>
        </p:txBody>
      </p:sp>
      <p:pic>
        <p:nvPicPr>
          <p:cNvPr id="90" name="Google Shape;90;p1"/>
          <p:cNvPicPr preferRelativeResize="0"/>
          <p:nvPr/>
        </p:nvPicPr>
        <p:blipFill rotWithShape="1">
          <a:blip r:embed="rId3">
            <a:alphaModFix/>
          </a:blip>
          <a:srcRect/>
          <a:stretch/>
        </p:blipFill>
        <p:spPr>
          <a:xfrm>
            <a:off x="228600" y="553353"/>
            <a:ext cx="1735931" cy="755015"/>
          </a:xfrm>
          <a:prstGeom prst="rect">
            <a:avLst/>
          </a:prstGeom>
          <a:noFill/>
          <a:ln>
            <a:noFill/>
          </a:ln>
        </p:spPr>
      </p:pic>
      <p:sp>
        <p:nvSpPr>
          <p:cNvPr id="91" name="Google Shape;91;p1"/>
          <p:cNvSpPr/>
          <p:nvPr/>
        </p:nvSpPr>
        <p:spPr>
          <a:xfrm>
            <a:off x="1964531" y="569724"/>
            <a:ext cx="6172200" cy="14772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SRM INSTITUTE OF SCIENCE AND TECHNOLOGY </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SCHOOL OF COMPUTING</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DEPARTMENT OF COMPUTING TECHNOLOGIES</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18CSP107L / 18CSP108L - M</a:t>
            </a: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AJ</a:t>
            </a: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OR PROJECT / INTERNSHIP</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2" name="Google Shape;96;p2">
            <a:extLst>
              <a:ext uri="{FF2B5EF4-FFF2-40B4-BE49-F238E27FC236}">
                <a16:creationId xmlns:a16="http://schemas.microsoft.com/office/drawing/2014/main" id="{56D7FF8E-503B-238E-4DC3-F6E144F1F7F9}"/>
              </a:ext>
            </a:extLst>
          </p:cNvPr>
          <p:cNvSpPr txBox="1">
            <a:spLocks noGrp="1"/>
          </p:cNvSpPr>
          <p:nvPr>
            <p:ph type="title"/>
          </p:nvPr>
        </p:nvSpPr>
        <p:spPr>
          <a:xfrm>
            <a:off x="2743200" y="529590"/>
            <a:ext cx="6504940" cy="755016"/>
          </a:xfrm>
          <a:prstGeom prst="rect">
            <a:avLst/>
          </a:prstGeom>
          <a:noFill/>
          <a:ln>
            <a:noFill/>
          </a:ln>
        </p:spPr>
        <p:txBody>
          <a:bodyPr spcFirstLastPara="1" wrap="square" lIns="91425" tIns="45700" rIns="91425" bIns="45700" anchor="ctr" anchorCtr="0">
            <a:noAutofit/>
          </a:bodyPr>
          <a:lstStyle/>
          <a:p>
            <a:r>
              <a:rPr lang="en-US" sz="3200" dirty="0">
                <a:latin typeface="Times New Roman" panose="02020603050405020304" pitchFamily="18" charset="0"/>
                <a:cs typeface="Times New Roman" panose="02020603050405020304" pitchFamily="18" charset="0"/>
              </a:rPr>
              <a:t>SCOPE OF THE PROJECT</a:t>
            </a: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107" name="Google Shape;107;p5"/>
          <p:cNvPicPr preferRelativeResize="0"/>
          <p:nvPr/>
        </p:nvPicPr>
        <p:blipFill rotWithShape="1">
          <a:blip r:embed="rId4">
            <a:alphaModFix/>
          </a:blip>
          <a:srcRect/>
          <a:stretch/>
        </p:blipFill>
        <p:spPr>
          <a:xfrm>
            <a:off x="381000" y="457200"/>
            <a:ext cx="2237740" cy="755015"/>
          </a:xfrm>
          <a:prstGeom prst="rect">
            <a:avLst/>
          </a:prstGeom>
          <a:noFill/>
          <a:ln>
            <a:noFill/>
          </a:ln>
        </p:spPr>
      </p:pic>
      <p:pic>
        <p:nvPicPr>
          <p:cNvPr id="2052" name="Picture 4" descr="Brain Tumor Classification Using Convolutional Neural Networks – Biomedical  and Pharmacology Journal">
            <a:extLst>
              <a:ext uri="{FF2B5EF4-FFF2-40B4-BE49-F238E27FC236}">
                <a16:creationId xmlns:a16="http://schemas.microsoft.com/office/drawing/2014/main" id="{B440C075-EF37-30FA-5296-C87D9CBF8D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9727" y="1093509"/>
            <a:ext cx="3684545" cy="4967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957897"/>
      </p:ext>
    </p:extLst>
  </p:cSld>
  <p:clrMapOvr>
    <a:overrideClrMapping bg1="lt1" tx1="dk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2" name="Google Shape;96;p2">
            <a:extLst>
              <a:ext uri="{FF2B5EF4-FFF2-40B4-BE49-F238E27FC236}">
                <a16:creationId xmlns:a16="http://schemas.microsoft.com/office/drawing/2014/main" id="{56D7FF8E-503B-238E-4DC3-F6E144F1F7F9}"/>
              </a:ext>
            </a:extLst>
          </p:cNvPr>
          <p:cNvSpPr txBox="1">
            <a:spLocks noGrp="1"/>
          </p:cNvSpPr>
          <p:nvPr>
            <p:ph type="title"/>
          </p:nvPr>
        </p:nvSpPr>
        <p:spPr>
          <a:xfrm>
            <a:off x="2743200" y="529590"/>
            <a:ext cx="6504940" cy="755016"/>
          </a:xfrm>
          <a:prstGeom prst="rect">
            <a:avLst/>
          </a:prstGeom>
          <a:noFill/>
          <a:ln>
            <a:noFill/>
          </a:ln>
        </p:spPr>
        <p:txBody>
          <a:bodyPr spcFirstLastPara="1" wrap="square" lIns="91425" tIns="45700" rIns="91425" bIns="45700" anchor="ctr" anchorCtr="0">
            <a:noAutofit/>
          </a:bodyPr>
          <a:lstStyle/>
          <a:p>
            <a:r>
              <a:rPr lang="en-US" sz="3200" dirty="0">
                <a:latin typeface="Times New Roman" panose="02020603050405020304" pitchFamily="18" charset="0"/>
                <a:cs typeface="Times New Roman" panose="02020603050405020304" pitchFamily="18" charset="0"/>
              </a:rPr>
              <a:t>ARCHITECTURE</a:t>
            </a:r>
          </a:p>
        </p:txBody>
      </p:sp>
      <p:sp>
        <p:nvSpPr>
          <p:cNvPr id="108" name="Google Shape;108;p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r>
              <a:rPr lang="en-US" b="1" dirty="0"/>
              <a:t>13-10-2023</a:t>
            </a:r>
            <a:endParaRPr lang="en-US" dirty="0"/>
          </a:p>
        </p:txBody>
      </p:sp>
      <p:sp>
        <p:nvSpPr>
          <p:cNvPr id="109" name="Google Shape;109;p5"/>
          <p:cNvSpPr txBox="1">
            <a:spLocks noGrp="1"/>
          </p:cNvSpPr>
          <p:nvPr>
            <p:ph type="ftr" idx="11"/>
          </p:nvPr>
        </p:nvSpPr>
        <p:spPr>
          <a:xfrm>
            <a:off x="2850821" y="5401559"/>
            <a:ext cx="4172147" cy="107481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dirty="0">
                <a:solidFill>
                  <a:schemeClr val="tx1"/>
                </a:solidFill>
              </a:rPr>
              <a:t>Architecture diagram for InceptionV3</a:t>
            </a:r>
            <a:endParaRPr sz="1800" dirty="0">
              <a:solidFill>
                <a:schemeClr val="tx1"/>
              </a:solidFill>
            </a:endParaRP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107" name="Google Shape;107;p5"/>
          <p:cNvPicPr preferRelativeResize="0"/>
          <p:nvPr/>
        </p:nvPicPr>
        <p:blipFill rotWithShape="1">
          <a:blip r:embed="rId4">
            <a:alphaModFix/>
          </a:blip>
          <a:srcRect/>
          <a:stretch/>
        </p:blipFill>
        <p:spPr>
          <a:xfrm>
            <a:off x="381000" y="457200"/>
            <a:ext cx="2237740" cy="755015"/>
          </a:xfrm>
          <a:prstGeom prst="rect">
            <a:avLst/>
          </a:prstGeom>
          <a:noFill/>
          <a:ln>
            <a:noFill/>
          </a:ln>
        </p:spPr>
      </p:pic>
      <p:pic>
        <p:nvPicPr>
          <p:cNvPr id="5" name="Picture 4">
            <a:extLst>
              <a:ext uri="{FF2B5EF4-FFF2-40B4-BE49-F238E27FC236}">
                <a16:creationId xmlns:a16="http://schemas.microsoft.com/office/drawing/2014/main" id="{44077E47-1198-6238-FA3B-AF69BA67000C}"/>
              </a:ext>
            </a:extLst>
          </p:cNvPr>
          <p:cNvPicPr>
            <a:picLocks noChangeAspect="1"/>
          </p:cNvPicPr>
          <p:nvPr/>
        </p:nvPicPr>
        <p:blipFill>
          <a:blip r:embed="rId5"/>
          <a:stretch>
            <a:fillRect/>
          </a:stretch>
        </p:blipFill>
        <p:spPr>
          <a:xfrm>
            <a:off x="523875" y="1800225"/>
            <a:ext cx="8096250" cy="3257550"/>
          </a:xfrm>
          <a:prstGeom prst="rect">
            <a:avLst/>
          </a:prstGeom>
        </p:spPr>
      </p:pic>
    </p:spTree>
    <p:extLst>
      <p:ext uri="{BB962C8B-B14F-4D97-AF65-F5344CB8AC3E}">
        <p14:creationId xmlns:p14="http://schemas.microsoft.com/office/powerpoint/2010/main" val="4034723298"/>
      </p:ext>
    </p:extLst>
  </p:cSld>
  <p:clrMapOvr>
    <a:overrideClrMapping bg1="lt1" tx1="dk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2" name="Google Shape;96;p2">
            <a:extLst>
              <a:ext uri="{FF2B5EF4-FFF2-40B4-BE49-F238E27FC236}">
                <a16:creationId xmlns:a16="http://schemas.microsoft.com/office/drawing/2014/main" id="{56D7FF8E-503B-238E-4DC3-F6E144F1F7F9}"/>
              </a:ext>
            </a:extLst>
          </p:cNvPr>
          <p:cNvSpPr txBox="1">
            <a:spLocks noGrp="1"/>
          </p:cNvSpPr>
          <p:nvPr>
            <p:ph type="title"/>
          </p:nvPr>
        </p:nvSpPr>
        <p:spPr>
          <a:xfrm>
            <a:off x="2743200" y="529590"/>
            <a:ext cx="6504940" cy="755016"/>
          </a:xfrm>
          <a:prstGeom prst="rect">
            <a:avLst/>
          </a:prstGeom>
          <a:noFill/>
          <a:ln>
            <a:noFill/>
          </a:ln>
        </p:spPr>
        <p:txBody>
          <a:bodyPr spcFirstLastPara="1" wrap="square" lIns="91425" tIns="45700" rIns="91425" bIns="45700" anchor="ctr" anchorCtr="0">
            <a:noAutofit/>
          </a:bodyPr>
          <a:lstStyle/>
          <a:p>
            <a:r>
              <a:rPr lang="en-US" sz="3200" dirty="0">
                <a:latin typeface="Times New Roman" panose="02020603050405020304" pitchFamily="18" charset="0"/>
                <a:cs typeface="Times New Roman" panose="02020603050405020304" pitchFamily="18" charset="0"/>
              </a:rPr>
              <a:t>ARCHITECTURE</a:t>
            </a:r>
          </a:p>
        </p:txBody>
      </p:sp>
      <p:sp>
        <p:nvSpPr>
          <p:cNvPr id="108" name="Google Shape;108;p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r>
              <a:rPr lang="en-US" b="1" dirty="0"/>
              <a:t>13-10-2023</a:t>
            </a:r>
            <a:endParaRPr lang="en-US" dirty="0"/>
          </a:p>
        </p:txBody>
      </p:sp>
      <p:sp>
        <p:nvSpPr>
          <p:cNvPr id="109" name="Google Shape;109;p5"/>
          <p:cNvSpPr txBox="1">
            <a:spLocks noGrp="1"/>
          </p:cNvSpPr>
          <p:nvPr>
            <p:ph type="ftr" idx="11"/>
          </p:nvPr>
        </p:nvSpPr>
        <p:spPr>
          <a:xfrm>
            <a:off x="3124200" y="5486400"/>
            <a:ext cx="3429000" cy="12350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dirty="0">
                <a:solidFill>
                  <a:schemeClr val="tx1"/>
                </a:solidFill>
              </a:rPr>
              <a:t>Architecture diagram for VGG16</a:t>
            </a: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pic>
        <p:nvPicPr>
          <p:cNvPr id="107" name="Google Shape;107;p5"/>
          <p:cNvPicPr preferRelativeResize="0"/>
          <p:nvPr/>
        </p:nvPicPr>
        <p:blipFill rotWithShape="1">
          <a:blip r:embed="rId4">
            <a:alphaModFix/>
          </a:blip>
          <a:srcRect/>
          <a:stretch/>
        </p:blipFill>
        <p:spPr>
          <a:xfrm>
            <a:off x="381000" y="457200"/>
            <a:ext cx="2237740" cy="755015"/>
          </a:xfrm>
          <a:prstGeom prst="rect">
            <a:avLst/>
          </a:prstGeom>
          <a:noFill/>
          <a:ln>
            <a:noFill/>
          </a:ln>
        </p:spPr>
      </p:pic>
      <p:pic>
        <p:nvPicPr>
          <p:cNvPr id="4" name="Picture 3">
            <a:extLst>
              <a:ext uri="{FF2B5EF4-FFF2-40B4-BE49-F238E27FC236}">
                <a16:creationId xmlns:a16="http://schemas.microsoft.com/office/drawing/2014/main" id="{C7DF28C9-9C48-0663-B187-69E1D0EC25F0}"/>
              </a:ext>
            </a:extLst>
          </p:cNvPr>
          <p:cNvPicPr>
            <a:picLocks noChangeAspect="1"/>
          </p:cNvPicPr>
          <p:nvPr/>
        </p:nvPicPr>
        <p:blipFill>
          <a:blip r:embed="rId5"/>
          <a:stretch>
            <a:fillRect/>
          </a:stretch>
        </p:blipFill>
        <p:spPr>
          <a:xfrm>
            <a:off x="721150" y="1284606"/>
            <a:ext cx="7701699" cy="4400064"/>
          </a:xfrm>
          <a:prstGeom prst="rect">
            <a:avLst/>
          </a:prstGeom>
        </p:spPr>
      </p:pic>
    </p:spTree>
    <p:extLst>
      <p:ext uri="{BB962C8B-B14F-4D97-AF65-F5344CB8AC3E}">
        <p14:creationId xmlns:p14="http://schemas.microsoft.com/office/powerpoint/2010/main" val="670841307"/>
      </p:ext>
    </p:extLst>
  </p:cSld>
  <p:clrMapOvr>
    <a:overrideClrMapping bg1="lt1" tx1="dk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2" name="Google Shape;96;p2">
            <a:extLst>
              <a:ext uri="{FF2B5EF4-FFF2-40B4-BE49-F238E27FC236}">
                <a16:creationId xmlns:a16="http://schemas.microsoft.com/office/drawing/2014/main" id="{56D7FF8E-503B-238E-4DC3-F6E144F1F7F9}"/>
              </a:ext>
            </a:extLst>
          </p:cNvPr>
          <p:cNvSpPr txBox="1">
            <a:spLocks noGrp="1"/>
          </p:cNvSpPr>
          <p:nvPr>
            <p:ph type="title"/>
          </p:nvPr>
        </p:nvSpPr>
        <p:spPr>
          <a:xfrm>
            <a:off x="2743200" y="529590"/>
            <a:ext cx="6504940" cy="755016"/>
          </a:xfrm>
          <a:prstGeom prst="rect">
            <a:avLst/>
          </a:prstGeom>
          <a:noFill/>
          <a:ln>
            <a:noFill/>
          </a:ln>
        </p:spPr>
        <p:txBody>
          <a:bodyPr spcFirstLastPara="1" wrap="square" lIns="91425" tIns="45700" rIns="91425" bIns="45700" anchor="ctr" anchorCtr="0">
            <a:noAutofit/>
          </a:bodyPr>
          <a:lstStyle/>
          <a:p>
            <a:r>
              <a:rPr lang="en-US" sz="3200" dirty="0">
                <a:latin typeface="Times New Roman" panose="02020603050405020304" pitchFamily="18" charset="0"/>
                <a:cs typeface="Times New Roman" panose="02020603050405020304" pitchFamily="18" charset="0"/>
              </a:rPr>
              <a:t>ARCHITECTURE</a:t>
            </a:r>
          </a:p>
        </p:txBody>
      </p:sp>
      <p:sp>
        <p:nvSpPr>
          <p:cNvPr id="108" name="Google Shape;108;p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r>
              <a:rPr lang="en-US" b="1" dirty="0"/>
              <a:t>13-10-2023</a:t>
            </a:r>
            <a:endParaRPr lang="en-US" dirty="0"/>
          </a:p>
        </p:txBody>
      </p:sp>
      <p:sp>
        <p:nvSpPr>
          <p:cNvPr id="109" name="Google Shape;109;p5"/>
          <p:cNvSpPr txBox="1">
            <a:spLocks noGrp="1"/>
          </p:cNvSpPr>
          <p:nvPr>
            <p:ph type="ftr" idx="11"/>
          </p:nvPr>
        </p:nvSpPr>
        <p:spPr>
          <a:xfrm>
            <a:off x="2954517" y="5109327"/>
            <a:ext cx="3429001" cy="1093674"/>
          </a:xfrm>
          <a:prstGeom prst="rect">
            <a:avLst/>
          </a:prstGeom>
          <a:noFill/>
          <a:ln>
            <a:noFill/>
          </a:ln>
        </p:spPr>
        <p:txBody>
          <a:bodyPr spcFirstLastPara="1" wrap="square" lIns="91425" tIns="45700" rIns="91425" bIns="45700" anchor="ctr" anchorCtr="0">
            <a:noAutofit/>
          </a:bodyPr>
          <a:lstStyle/>
          <a:p>
            <a:r>
              <a:rPr lang="en-US" sz="1800" dirty="0">
                <a:solidFill>
                  <a:schemeClr val="tx1"/>
                </a:solidFill>
              </a:rPr>
              <a:t>Architecture diagram for </a:t>
            </a:r>
            <a:r>
              <a:rPr lang="en-US" sz="1800" dirty="0" err="1">
                <a:solidFill>
                  <a:schemeClr val="tx1"/>
                </a:solidFill>
              </a:rPr>
              <a:t>Xception</a:t>
            </a:r>
            <a:endParaRPr lang="en-US" sz="1800" dirty="0">
              <a:solidFill>
                <a:schemeClr val="tx1"/>
              </a:solidFill>
            </a:endParaRPr>
          </a:p>
          <a:p>
            <a:pPr marL="0" lvl="0" indent="0" algn="ctr" rtl="0">
              <a:spcBef>
                <a:spcPts val="0"/>
              </a:spcBef>
              <a:spcAft>
                <a:spcPts val="0"/>
              </a:spcAft>
              <a:buNone/>
            </a:pPr>
            <a:endParaRPr sz="1800" dirty="0"/>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pic>
        <p:nvPicPr>
          <p:cNvPr id="107" name="Google Shape;107;p5"/>
          <p:cNvPicPr preferRelativeResize="0"/>
          <p:nvPr/>
        </p:nvPicPr>
        <p:blipFill rotWithShape="1">
          <a:blip r:embed="rId4">
            <a:alphaModFix/>
          </a:blip>
          <a:srcRect/>
          <a:stretch/>
        </p:blipFill>
        <p:spPr>
          <a:xfrm>
            <a:off x="381000" y="457200"/>
            <a:ext cx="2237740" cy="755015"/>
          </a:xfrm>
          <a:prstGeom prst="rect">
            <a:avLst/>
          </a:prstGeom>
          <a:noFill/>
          <a:ln>
            <a:noFill/>
          </a:ln>
        </p:spPr>
      </p:pic>
      <p:pic>
        <p:nvPicPr>
          <p:cNvPr id="4" name="Picture 3">
            <a:extLst>
              <a:ext uri="{FF2B5EF4-FFF2-40B4-BE49-F238E27FC236}">
                <a16:creationId xmlns:a16="http://schemas.microsoft.com/office/drawing/2014/main" id="{43874546-8E46-7421-ED5C-EB32DA117A04}"/>
              </a:ext>
            </a:extLst>
          </p:cNvPr>
          <p:cNvPicPr>
            <a:picLocks noChangeAspect="1"/>
          </p:cNvPicPr>
          <p:nvPr/>
        </p:nvPicPr>
        <p:blipFill>
          <a:blip r:embed="rId5"/>
          <a:stretch>
            <a:fillRect/>
          </a:stretch>
        </p:blipFill>
        <p:spPr>
          <a:xfrm>
            <a:off x="523310" y="2317987"/>
            <a:ext cx="8097380" cy="2448267"/>
          </a:xfrm>
          <a:prstGeom prst="rect">
            <a:avLst/>
          </a:prstGeom>
        </p:spPr>
      </p:pic>
    </p:spTree>
    <p:extLst>
      <p:ext uri="{BB962C8B-B14F-4D97-AF65-F5344CB8AC3E}">
        <p14:creationId xmlns:p14="http://schemas.microsoft.com/office/powerpoint/2010/main" val="1511765448"/>
      </p:ext>
    </p:extLst>
  </p:cSld>
  <p:clrMapOvr>
    <a:overrideClrMapping bg1="lt1" tx1="dk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2" name="Google Shape;96;p2">
            <a:extLst>
              <a:ext uri="{FF2B5EF4-FFF2-40B4-BE49-F238E27FC236}">
                <a16:creationId xmlns:a16="http://schemas.microsoft.com/office/drawing/2014/main" id="{56D7FF8E-503B-238E-4DC3-F6E144F1F7F9}"/>
              </a:ext>
            </a:extLst>
          </p:cNvPr>
          <p:cNvSpPr txBox="1">
            <a:spLocks noGrp="1"/>
          </p:cNvSpPr>
          <p:nvPr>
            <p:ph type="title"/>
          </p:nvPr>
        </p:nvSpPr>
        <p:spPr>
          <a:xfrm>
            <a:off x="2743200" y="529590"/>
            <a:ext cx="6504940" cy="755016"/>
          </a:xfrm>
          <a:prstGeom prst="rect">
            <a:avLst/>
          </a:prstGeom>
          <a:noFill/>
          <a:ln>
            <a:noFill/>
          </a:ln>
        </p:spPr>
        <p:txBody>
          <a:bodyPr spcFirstLastPara="1" wrap="square" lIns="91425" tIns="45700" rIns="91425" bIns="45700" anchor="ctr" anchorCtr="0">
            <a:noAutofit/>
          </a:bodyPr>
          <a:lstStyle/>
          <a:p>
            <a:r>
              <a:rPr lang="en-US" sz="3200" dirty="0">
                <a:latin typeface="Times New Roman" panose="02020603050405020304" pitchFamily="18" charset="0"/>
                <a:cs typeface="Times New Roman" panose="02020603050405020304" pitchFamily="18" charset="0"/>
              </a:rPr>
              <a:t>PROPOSED MODULES</a:t>
            </a:r>
          </a:p>
        </p:txBody>
      </p:sp>
      <p:sp>
        <p:nvSpPr>
          <p:cNvPr id="106" name="Google Shape;106;p5"/>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565790" lvl="1" indent="-282895">
              <a:lnSpc>
                <a:spcPts val="3616"/>
              </a:lnSpc>
              <a:buFont typeface="Arial"/>
              <a:buChar char="•"/>
            </a:pPr>
            <a:r>
              <a:rPr lang="en-US" dirty="0">
                <a:solidFill>
                  <a:schemeClr val="tx1"/>
                </a:solidFill>
                <a:latin typeface="Times New Roman" panose="02020603050405020304" pitchFamily="18" charset="0"/>
                <a:cs typeface="Times New Roman" panose="02020603050405020304" pitchFamily="18" charset="0"/>
              </a:rPr>
              <a:t>DATASET</a:t>
            </a:r>
          </a:p>
          <a:p>
            <a:pPr marL="565790" lvl="1" indent="-282895">
              <a:lnSpc>
                <a:spcPts val="3616"/>
              </a:lnSpc>
              <a:buFont typeface="Arial"/>
              <a:buChar char="•"/>
            </a:pPr>
            <a:r>
              <a:rPr lang="en-US" dirty="0">
                <a:solidFill>
                  <a:schemeClr val="tx1"/>
                </a:solidFill>
                <a:latin typeface="Times New Roman" panose="02020603050405020304" pitchFamily="18" charset="0"/>
                <a:cs typeface="Times New Roman" panose="02020603050405020304" pitchFamily="18" charset="0"/>
              </a:rPr>
              <a:t>DATA PRE-PROCESSING</a:t>
            </a:r>
          </a:p>
          <a:p>
            <a:pPr marL="565790" lvl="1" indent="-282895">
              <a:lnSpc>
                <a:spcPts val="3616"/>
              </a:lnSpc>
              <a:buFont typeface="Arial"/>
              <a:buChar char="•"/>
            </a:pPr>
            <a:r>
              <a:rPr lang="en-US" dirty="0">
                <a:solidFill>
                  <a:schemeClr val="tx1"/>
                </a:solidFill>
                <a:latin typeface="Times New Roman" panose="02020603050405020304" pitchFamily="18" charset="0"/>
                <a:cs typeface="Times New Roman" panose="02020603050405020304" pitchFamily="18" charset="0"/>
              </a:rPr>
              <a:t>MODEL TRAINING</a:t>
            </a:r>
          </a:p>
          <a:p>
            <a:pPr marL="565790" lvl="1" indent="-282895">
              <a:lnSpc>
                <a:spcPts val="3616"/>
              </a:lnSpc>
              <a:buFont typeface="Arial"/>
              <a:buChar char="•"/>
            </a:pPr>
            <a:r>
              <a:rPr lang="en-US" dirty="0">
                <a:solidFill>
                  <a:schemeClr val="tx1"/>
                </a:solidFill>
                <a:latin typeface="Times New Roman" panose="02020603050405020304" pitchFamily="18" charset="0"/>
                <a:cs typeface="Times New Roman" panose="02020603050405020304" pitchFamily="18" charset="0"/>
              </a:rPr>
              <a:t>MODEL TEST</a:t>
            </a:r>
          </a:p>
          <a:p>
            <a:pPr marL="565790" lvl="1" indent="-282895">
              <a:lnSpc>
                <a:spcPts val="3616"/>
              </a:lnSpc>
              <a:buFont typeface="Arial"/>
              <a:buChar char="•"/>
            </a:pPr>
            <a:r>
              <a:rPr lang="en-US" dirty="0">
                <a:solidFill>
                  <a:schemeClr val="tx1"/>
                </a:solidFill>
                <a:latin typeface="Times New Roman" panose="02020603050405020304" pitchFamily="18" charset="0"/>
                <a:cs typeface="Times New Roman" panose="02020603050405020304" pitchFamily="18" charset="0"/>
              </a:rPr>
              <a:t>MODEL EVALUATION</a:t>
            </a:r>
          </a:p>
          <a:p>
            <a:pPr marL="565790" lvl="1" indent="-282895">
              <a:lnSpc>
                <a:spcPts val="3616"/>
              </a:lnSpc>
              <a:buFont typeface="Arial"/>
              <a:buChar char="•"/>
            </a:pPr>
            <a:r>
              <a:rPr lang="en-US" dirty="0">
                <a:solidFill>
                  <a:schemeClr val="tx1"/>
                </a:solidFill>
                <a:latin typeface="Times New Roman" panose="02020603050405020304" pitchFamily="18" charset="0"/>
                <a:cs typeface="Times New Roman" panose="02020603050405020304" pitchFamily="18" charset="0"/>
              </a:rPr>
              <a:t>MODEL VISUALISATION</a:t>
            </a:r>
          </a:p>
          <a:p>
            <a:pPr marL="565790" lvl="1" indent="-282895" algn="just">
              <a:lnSpc>
                <a:spcPts val="3616"/>
              </a:lnSpc>
              <a:buFont typeface="Arial"/>
              <a:buChar char="•"/>
            </a:pPr>
            <a:endParaRPr lang="en-US" sz="2100" dirty="0">
              <a:solidFill>
                <a:schemeClr val="tx1"/>
              </a:solidFill>
              <a:latin typeface="Times New Roman" panose="02020603050405020304" pitchFamily="18" charset="0"/>
              <a:cs typeface="Times New Roman" panose="02020603050405020304" pitchFamily="18" charset="0"/>
            </a:endParaRPr>
          </a:p>
        </p:txBody>
      </p:sp>
      <p:sp>
        <p:nvSpPr>
          <p:cNvPr id="108" name="Google Shape;108;p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r>
              <a:rPr lang="en-US" b="1" dirty="0"/>
              <a:t>13-10-2023</a:t>
            </a:r>
            <a:endParaRPr lang="en-US" dirty="0"/>
          </a:p>
        </p:txBody>
      </p:sp>
      <p:sp>
        <p:nvSpPr>
          <p:cNvPr id="109" name="Google Shape;109;p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pic>
        <p:nvPicPr>
          <p:cNvPr id="107" name="Google Shape;107;p5"/>
          <p:cNvPicPr preferRelativeResize="0"/>
          <p:nvPr/>
        </p:nvPicPr>
        <p:blipFill rotWithShape="1">
          <a:blip r:embed="rId4">
            <a:alphaModFix/>
          </a:blip>
          <a:srcRect/>
          <a:stretch/>
        </p:blipFill>
        <p:spPr>
          <a:xfrm>
            <a:off x="381000" y="457200"/>
            <a:ext cx="2237740" cy="755015"/>
          </a:xfrm>
          <a:prstGeom prst="rect">
            <a:avLst/>
          </a:prstGeom>
          <a:noFill/>
          <a:ln>
            <a:noFill/>
          </a:ln>
        </p:spPr>
      </p:pic>
    </p:spTree>
    <p:extLst>
      <p:ext uri="{BB962C8B-B14F-4D97-AF65-F5344CB8AC3E}">
        <p14:creationId xmlns:p14="http://schemas.microsoft.com/office/powerpoint/2010/main" val="1574942988"/>
      </p:ext>
    </p:extLst>
  </p:cSld>
  <p:clrMapOvr>
    <a:overrideClrMapping bg1="lt1" tx1="dk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2" name="Google Shape;96;p2">
            <a:extLst>
              <a:ext uri="{FF2B5EF4-FFF2-40B4-BE49-F238E27FC236}">
                <a16:creationId xmlns:a16="http://schemas.microsoft.com/office/drawing/2014/main" id="{56D7FF8E-503B-238E-4DC3-F6E144F1F7F9}"/>
              </a:ext>
            </a:extLst>
          </p:cNvPr>
          <p:cNvSpPr txBox="1">
            <a:spLocks noGrp="1"/>
          </p:cNvSpPr>
          <p:nvPr>
            <p:ph type="title"/>
          </p:nvPr>
        </p:nvSpPr>
        <p:spPr>
          <a:xfrm>
            <a:off x="2743200" y="529590"/>
            <a:ext cx="6504940" cy="755016"/>
          </a:xfrm>
          <a:prstGeom prst="rect">
            <a:avLst/>
          </a:prstGeom>
          <a:noFill/>
          <a:ln>
            <a:noFill/>
          </a:ln>
        </p:spPr>
        <p:txBody>
          <a:bodyPr spcFirstLastPara="1" wrap="square" lIns="91425" tIns="45700" rIns="91425" bIns="45700" anchor="ctr" anchorCtr="0">
            <a:noAutofit/>
          </a:bodyPr>
          <a:lstStyle/>
          <a:p>
            <a:r>
              <a:rPr lang="en-US" sz="3200" dirty="0">
                <a:latin typeface="Times New Roman" panose="02020603050405020304" pitchFamily="18" charset="0"/>
                <a:cs typeface="Times New Roman" panose="02020603050405020304" pitchFamily="18" charset="0"/>
              </a:rPr>
              <a:t>DATASET</a:t>
            </a:r>
          </a:p>
        </p:txBody>
      </p:sp>
      <p:sp>
        <p:nvSpPr>
          <p:cNvPr id="106" name="Google Shape;106;p5"/>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algn="l">
              <a:buFont typeface="Arial" panose="020B0604020202020204" pitchFamily="34" charset="0"/>
              <a:buChar char="•"/>
            </a:pPr>
            <a:r>
              <a:rPr lang="en-US" sz="2100" dirty="0">
                <a:solidFill>
                  <a:schemeClr val="tx1"/>
                </a:solidFill>
                <a:latin typeface="Times New Roman" panose="02020603050405020304" pitchFamily="18" charset="0"/>
                <a:cs typeface="Times New Roman" panose="02020603050405020304" pitchFamily="18" charset="0"/>
              </a:rPr>
              <a:t>Image Acquisition and Formatting: Collect and preprocess MRI images of the brain, ensuring standardized formats and resolutions.</a:t>
            </a:r>
          </a:p>
        </p:txBody>
      </p:sp>
      <p:sp>
        <p:nvSpPr>
          <p:cNvPr id="108" name="Google Shape;108;p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r>
              <a:rPr lang="en-US" b="1" dirty="0"/>
              <a:t>13-10-2023</a:t>
            </a:r>
            <a:endParaRPr lang="en-US" dirty="0"/>
          </a:p>
        </p:txBody>
      </p:sp>
      <p:sp>
        <p:nvSpPr>
          <p:cNvPr id="109" name="Google Shape;109;p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pic>
        <p:nvPicPr>
          <p:cNvPr id="107" name="Google Shape;107;p5"/>
          <p:cNvPicPr preferRelativeResize="0"/>
          <p:nvPr/>
        </p:nvPicPr>
        <p:blipFill rotWithShape="1">
          <a:blip r:embed="rId4">
            <a:alphaModFix/>
          </a:blip>
          <a:srcRect/>
          <a:stretch/>
        </p:blipFill>
        <p:spPr>
          <a:xfrm>
            <a:off x="381000" y="457200"/>
            <a:ext cx="2237740" cy="755015"/>
          </a:xfrm>
          <a:prstGeom prst="rect">
            <a:avLst/>
          </a:prstGeom>
          <a:noFill/>
          <a:ln>
            <a:noFill/>
          </a:ln>
        </p:spPr>
      </p:pic>
      <p:pic>
        <p:nvPicPr>
          <p:cNvPr id="5" name="Picture 4">
            <a:extLst>
              <a:ext uri="{FF2B5EF4-FFF2-40B4-BE49-F238E27FC236}">
                <a16:creationId xmlns:a16="http://schemas.microsoft.com/office/drawing/2014/main" id="{C95F4BC0-8882-C1C4-E1F1-02D5CE8E4633}"/>
              </a:ext>
            </a:extLst>
          </p:cNvPr>
          <p:cNvPicPr>
            <a:picLocks noChangeAspect="1"/>
          </p:cNvPicPr>
          <p:nvPr/>
        </p:nvPicPr>
        <p:blipFill>
          <a:blip r:embed="rId5"/>
          <a:stretch>
            <a:fillRect/>
          </a:stretch>
        </p:blipFill>
        <p:spPr>
          <a:xfrm>
            <a:off x="1500874" y="2529762"/>
            <a:ext cx="6142252" cy="1798476"/>
          </a:xfrm>
          <a:prstGeom prst="rect">
            <a:avLst/>
          </a:prstGeom>
        </p:spPr>
      </p:pic>
      <p:pic>
        <p:nvPicPr>
          <p:cNvPr id="7" name="Picture 6">
            <a:extLst>
              <a:ext uri="{FF2B5EF4-FFF2-40B4-BE49-F238E27FC236}">
                <a16:creationId xmlns:a16="http://schemas.microsoft.com/office/drawing/2014/main" id="{5CA96CFA-7552-BB5C-CE6A-FA1C97F2D527}"/>
              </a:ext>
            </a:extLst>
          </p:cNvPr>
          <p:cNvPicPr>
            <a:picLocks noChangeAspect="1"/>
          </p:cNvPicPr>
          <p:nvPr/>
        </p:nvPicPr>
        <p:blipFill>
          <a:blip r:embed="rId6"/>
          <a:stretch>
            <a:fillRect/>
          </a:stretch>
        </p:blipFill>
        <p:spPr>
          <a:xfrm>
            <a:off x="1524000" y="4389437"/>
            <a:ext cx="6134632" cy="1851820"/>
          </a:xfrm>
          <a:prstGeom prst="rect">
            <a:avLst/>
          </a:prstGeom>
        </p:spPr>
      </p:pic>
    </p:spTree>
    <p:extLst>
      <p:ext uri="{BB962C8B-B14F-4D97-AF65-F5344CB8AC3E}">
        <p14:creationId xmlns:p14="http://schemas.microsoft.com/office/powerpoint/2010/main" val="645381087"/>
      </p:ext>
    </p:extLst>
  </p:cSld>
  <p:clrMapOvr>
    <a:overrideClrMapping bg1="lt1" tx1="dk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2" name="Google Shape;96;p2">
            <a:extLst>
              <a:ext uri="{FF2B5EF4-FFF2-40B4-BE49-F238E27FC236}">
                <a16:creationId xmlns:a16="http://schemas.microsoft.com/office/drawing/2014/main" id="{56D7FF8E-503B-238E-4DC3-F6E144F1F7F9}"/>
              </a:ext>
            </a:extLst>
          </p:cNvPr>
          <p:cNvSpPr txBox="1">
            <a:spLocks noGrp="1"/>
          </p:cNvSpPr>
          <p:nvPr>
            <p:ph type="title"/>
          </p:nvPr>
        </p:nvSpPr>
        <p:spPr>
          <a:xfrm>
            <a:off x="2743200" y="529590"/>
            <a:ext cx="6504940" cy="755016"/>
          </a:xfrm>
          <a:prstGeom prst="rect">
            <a:avLst/>
          </a:prstGeom>
          <a:noFill/>
          <a:ln>
            <a:noFill/>
          </a:ln>
        </p:spPr>
        <p:txBody>
          <a:bodyPr spcFirstLastPara="1" wrap="square" lIns="91425" tIns="45700" rIns="91425" bIns="45700" anchor="ctr" anchorCtr="0">
            <a:noAutofit/>
          </a:bodyPr>
          <a:lstStyle/>
          <a:p>
            <a:r>
              <a:rPr lang="en-US" sz="3200" dirty="0">
                <a:latin typeface="Times New Roman" panose="02020603050405020304" pitchFamily="18" charset="0"/>
                <a:cs typeface="Times New Roman" panose="02020603050405020304" pitchFamily="18" charset="0"/>
              </a:rPr>
              <a:t>DATA PRE-PROCESSING</a:t>
            </a:r>
          </a:p>
        </p:txBody>
      </p:sp>
      <p:sp>
        <p:nvSpPr>
          <p:cNvPr id="106" name="Google Shape;106;p5"/>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algn="l">
              <a:buFont typeface="Arial" panose="020B0604020202020204" pitchFamily="34" charset="0"/>
              <a:buChar char="•"/>
            </a:pPr>
            <a:r>
              <a:rPr lang="en-US" sz="2100" dirty="0">
                <a:solidFill>
                  <a:schemeClr val="tx1"/>
                </a:solidFill>
                <a:latin typeface="Times New Roman" panose="02020603050405020304" pitchFamily="18" charset="0"/>
                <a:cs typeface="Times New Roman" panose="02020603050405020304" pitchFamily="18" charset="0"/>
              </a:rPr>
              <a:t>Image Acquisition and Formatting: Collect and preprocess MRI images of the brain, ensuring standardized formats and resolutions.</a:t>
            </a:r>
          </a:p>
        </p:txBody>
      </p:sp>
      <p:sp>
        <p:nvSpPr>
          <p:cNvPr id="108" name="Google Shape;108;p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r>
              <a:rPr lang="en-US" b="1" dirty="0"/>
              <a:t>13-10-2023</a:t>
            </a:r>
            <a:endParaRPr lang="en-US" dirty="0"/>
          </a:p>
        </p:txBody>
      </p:sp>
      <p:sp>
        <p:nvSpPr>
          <p:cNvPr id="109" name="Google Shape;109;p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pic>
        <p:nvPicPr>
          <p:cNvPr id="107" name="Google Shape;107;p5"/>
          <p:cNvPicPr preferRelativeResize="0"/>
          <p:nvPr/>
        </p:nvPicPr>
        <p:blipFill rotWithShape="1">
          <a:blip r:embed="rId4">
            <a:alphaModFix/>
          </a:blip>
          <a:srcRect/>
          <a:stretch/>
        </p:blipFill>
        <p:spPr>
          <a:xfrm>
            <a:off x="381000" y="457200"/>
            <a:ext cx="2237740" cy="755015"/>
          </a:xfrm>
          <a:prstGeom prst="rect">
            <a:avLst/>
          </a:prstGeom>
          <a:noFill/>
          <a:ln>
            <a:noFill/>
          </a:ln>
        </p:spPr>
      </p:pic>
      <p:pic>
        <p:nvPicPr>
          <p:cNvPr id="5" name="Picture 4">
            <a:extLst>
              <a:ext uri="{FF2B5EF4-FFF2-40B4-BE49-F238E27FC236}">
                <a16:creationId xmlns:a16="http://schemas.microsoft.com/office/drawing/2014/main" id="{A8CDA3B7-2022-733C-32C3-BDD47B4542FD}"/>
              </a:ext>
            </a:extLst>
          </p:cNvPr>
          <p:cNvPicPr>
            <a:picLocks noChangeAspect="1"/>
          </p:cNvPicPr>
          <p:nvPr/>
        </p:nvPicPr>
        <p:blipFill>
          <a:blip r:embed="rId5"/>
          <a:stretch>
            <a:fillRect/>
          </a:stretch>
        </p:blipFill>
        <p:spPr>
          <a:xfrm>
            <a:off x="1202036" y="2453789"/>
            <a:ext cx="6325148" cy="3787468"/>
          </a:xfrm>
          <a:prstGeom prst="rect">
            <a:avLst/>
          </a:prstGeom>
        </p:spPr>
      </p:pic>
    </p:spTree>
    <p:extLst>
      <p:ext uri="{BB962C8B-B14F-4D97-AF65-F5344CB8AC3E}">
        <p14:creationId xmlns:p14="http://schemas.microsoft.com/office/powerpoint/2010/main" val="2970339095"/>
      </p:ext>
    </p:extLst>
  </p:cSld>
  <p:clrMapOvr>
    <a:overrideClrMapping bg1="lt1" tx1="dk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2" name="Google Shape;96;p2">
            <a:extLst>
              <a:ext uri="{FF2B5EF4-FFF2-40B4-BE49-F238E27FC236}">
                <a16:creationId xmlns:a16="http://schemas.microsoft.com/office/drawing/2014/main" id="{56D7FF8E-503B-238E-4DC3-F6E144F1F7F9}"/>
              </a:ext>
            </a:extLst>
          </p:cNvPr>
          <p:cNvSpPr txBox="1">
            <a:spLocks noGrp="1"/>
          </p:cNvSpPr>
          <p:nvPr>
            <p:ph type="title"/>
          </p:nvPr>
        </p:nvSpPr>
        <p:spPr>
          <a:xfrm>
            <a:off x="2743200" y="529590"/>
            <a:ext cx="6504940" cy="755016"/>
          </a:xfrm>
          <a:prstGeom prst="rect">
            <a:avLst/>
          </a:prstGeom>
          <a:noFill/>
          <a:ln>
            <a:noFill/>
          </a:ln>
        </p:spPr>
        <p:txBody>
          <a:bodyPr spcFirstLastPara="1" wrap="square" lIns="91425" tIns="45700" rIns="91425" bIns="45700" anchor="ctr" anchorCtr="0">
            <a:noAutofit/>
          </a:bodyPr>
          <a:lstStyle/>
          <a:p>
            <a:r>
              <a:rPr lang="en-US" sz="3200" dirty="0">
                <a:latin typeface="Times New Roman" panose="02020603050405020304" pitchFamily="18" charset="0"/>
                <a:cs typeface="Times New Roman" panose="02020603050405020304" pitchFamily="18" charset="0"/>
              </a:rPr>
              <a:t>DATA PRE-PROCESSING</a:t>
            </a:r>
          </a:p>
        </p:txBody>
      </p:sp>
      <p:sp>
        <p:nvSpPr>
          <p:cNvPr id="106" name="Google Shape;106;p5"/>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algn="l">
              <a:buFont typeface="Arial" panose="020B0604020202020204" pitchFamily="34" charset="0"/>
              <a:buChar char="•"/>
            </a:pPr>
            <a:r>
              <a:rPr lang="en-US" sz="2100" dirty="0">
                <a:solidFill>
                  <a:schemeClr val="tx1"/>
                </a:solidFill>
                <a:latin typeface="Times New Roman" panose="02020603050405020304" pitchFamily="18" charset="0"/>
                <a:cs typeface="Times New Roman" panose="02020603050405020304" pitchFamily="18" charset="0"/>
              </a:rPr>
              <a:t>Image Acquisition and Formatting: Collect and preprocess MRI images of the brain, ensuring standardized formats and resolutions.</a:t>
            </a:r>
          </a:p>
        </p:txBody>
      </p:sp>
      <p:sp>
        <p:nvSpPr>
          <p:cNvPr id="108" name="Google Shape;108;p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r>
              <a:rPr lang="en-US" b="1" dirty="0"/>
              <a:t>13-10-2023</a:t>
            </a:r>
            <a:endParaRPr lang="en-US" dirty="0"/>
          </a:p>
        </p:txBody>
      </p:sp>
      <p:sp>
        <p:nvSpPr>
          <p:cNvPr id="109" name="Google Shape;109;p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pic>
        <p:nvPicPr>
          <p:cNvPr id="107" name="Google Shape;107;p5"/>
          <p:cNvPicPr preferRelativeResize="0"/>
          <p:nvPr/>
        </p:nvPicPr>
        <p:blipFill rotWithShape="1">
          <a:blip r:embed="rId4">
            <a:alphaModFix/>
          </a:blip>
          <a:srcRect/>
          <a:stretch/>
        </p:blipFill>
        <p:spPr>
          <a:xfrm>
            <a:off x="381000" y="457200"/>
            <a:ext cx="2237740" cy="755015"/>
          </a:xfrm>
          <a:prstGeom prst="rect">
            <a:avLst/>
          </a:prstGeom>
          <a:noFill/>
          <a:ln>
            <a:noFill/>
          </a:ln>
        </p:spPr>
      </p:pic>
      <p:pic>
        <p:nvPicPr>
          <p:cNvPr id="4" name="Picture 3">
            <a:extLst>
              <a:ext uri="{FF2B5EF4-FFF2-40B4-BE49-F238E27FC236}">
                <a16:creationId xmlns:a16="http://schemas.microsoft.com/office/drawing/2014/main" id="{956B030E-18E6-E048-EDF7-62472BD9FCF0}"/>
              </a:ext>
            </a:extLst>
          </p:cNvPr>
          <p:cNvPicPr>
            <a:picLocks noChangeAspect="1"/>
          </p:cNvPicPr>
          <p:nvPr/>
        </p:nvPicPr>
        <p:blipFill>
          <a:blip r:embed="rId5"/>
          <a:stretch>
            <a:fillRect/>
          </a:stretch>
        </p:blipFill>
        <p:spPr>
          <a:xfrm>
            <a:off x="1793406" y="2419215"/>
            <a:ext cx="5691476" cy="3706948"/>
          </a:xfrm>
          <a:prstGeom prst="rect">
            <a:avLst/>
          </a:prstGeom>
        </p:spPr>
      </p:pic>
    </p:spTree>
    <p:extLst>
      <p:ext uri="{BB962C8B-B14F-4D97-AF65-F5344CB8AC3E}">
        <p14:creationId xmlns:p14="http://schemas.microsoft.com/office/powerpoint/2010/main" val="1676135927"/>
      </p:ext>
    </p:extLst>
  </p:cSld>
  <p:clrMapOvr>
    <a:overrideClrMapping bg1="lt1" tx1="dk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2" name="Google Shape;96;p2">
            <a:extLst>
              <a:ext uri="{FF2B5EF4-FFF2-40B4-BE49-F238E27FC236}">
                <a16:creationId xmlns:a16="http://schemas.microsoft.com/office/drawing/2014/main" id="{56D7FF8E-503B-238E-4DC3-F6E144F1F7F9}"/>
              </a:ext>
            </a:extLst>
          </p:cNvPr>
          <p:cNvSpPr txBox="1">
            <a:spLocks noGrp="1"/>
          </p:cNvSpPr>
          <p:nvPr>
            <p:ph type="title"/>
          </p:nvPr>
        </p:nvSpPr>
        <p:spPr>
          <a:xfrm>
            <a:off x="2743200" y="529590"/>
            <a:ext cx="6504940" cy="755016"/>
          </a:xfrm>
          <a:prstGeom prst="rect">
            <a:avLst/>
          </a:prstGeom>
          <a:noFill/>
          <a:ln>
            <a:noFill/>
          </a:ln>
        </p:spPr>
        <p:txBody>
          <a:bodyPr spcFirstLastPara="1" wrap="square" lIns="91425" tIns="45700" rIns="91425" bIns="45700" anchor="ctr" anchorCtr="0">
            <a:noAutofit/>
          </a:bodyPr>
          <a:lstStyle/>
          <a:p>
            <a:r>
              <a:rPr lang="en-US" sz="3200" dirty="0">
                <a:latin typeface="Times New Roman" panose="02020603050405020304" pitchFamily="18" charset="0"/>
                <a:cs typeface="Times New Roman" panose="02020603050405020304" pitchFamily="18" charset="0"/>
              </a:rPr>
              <a:t>DATA SPLITTING</a:t>
            </a:r>
          </a:p>
        </p:txBody>
      </p:sp>
      <p:sp>
        <p:nvSpPr>
          <p:cNvPr id="106" name="Google Shape;106;p5"/>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565790" lvl="1" indent="-282895" algn="just">
              <a:lnSpc>
                <a:spcPts val="3616"/>
              </a:lnSpc>
              <a:buFont typeface="Arial"/>
              <a:buChar char="•"/>
            </a:pPr>
            <a:r>
              <a:rPr lang="en-US" sz="2100" dirty="0">
                <a:solidFill>
                  <a:schemeClr val="tx1"/>
                </a:solidFill>
                <a:latin typeface="Times New Roman" panose="02020603050405020304" pitchFamily="18" charset="0"/>
                <a:cs typeface="Times New Roman" panose="02020603050405020304" pitchFamily="18" charset="0"/>
              </a:rPr>
              <a:t>Training, Validation, and Testing Sets: Split the dataset into training, validation, and testing subsets for model training, validation, and evaluation.</a:t>
            </a:r>
          </a:p>
        </p:txBody>
      </p:sp>
      <p:sp>
        <p:nvSpPr>
          <p:cNvPr id="108" name="Google Shape;108;p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r>
              <a:rPr lang="en-US" b="1" dirty="0"/>
              <a:t>13-10-2023</a:t>
            </a:r>
            <a:endParaRPr lang="en-US" dirty="0"/>
          </a:p>
        </p:txBody>
      </p:sp>
      <p:sp>
        <p:nvSpPr>
          <p:cNvPr id="109" name="Google Shape;109;p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pic>
        <p:nvPicPr>
          <p:cNvPr id="107" name="Google Shape;107;p5"/>
          <p:cNvPicPr preferRelativeResize="0"/>
          <p:nvPr/>
        </p:nvPicPr>
        <p:blipFill rotWithShape="1">
          <a:blip r:embed="rId4">
            <a:alphaModFix/>
          </a:blip>
          <a:srcRect/>
          <a:stretch/>
        </p:blipFill>
        <p:spPr>
          <a:xfrm>
            <a:off x="381000" y="457200"/>
            <a:ext cx="2237740" cy="755015"/>
          </a:xfrm>
          <a:prstGeom prst="rect">
            <a:avLst/>
          </a:prstGeom>
          <a:noFill/>
          <a:ln>
            <a:noFill/>
          </a:ln>
        </p:spPr>
      </p:pic>
      <p:pic>
        <p:nvPicPr>
          <p:cNvPr id="4" name="Picture 3">
            <a:extLst>
              <a:ext uri="{FF2B5EF4-FFF2-40B4-BE49-F238E27FC236}">
                <a16:creationId xmlns:a16="http://schemas.microsoft.com/office/drawing/2014/main" id="{51E7FE50-25FA-3881-6C3C-82539E83508E}"/>
              </a:ext>
            </a:extLst>
          </p:cNvPr>
          <p:cNvPicPr>
            <a:picLocks noChangeAspect="1"/>
          </p:cNvPicPr>
          <p:nvPr/>
        </p:nvPicPr>
        <p:blipFill>
          <a:blip r:embed="rId5"/>
          <a:stretch>
            <a:fillRect/>
          </a:stretch>
        </p:blipFill>
        <p:spPr>
          <a:xfrm>
            <a:off x="612322" y="3497427"/>
            <a:ext cx="7529212" cy="1760373"/>
          </a:xfrm>
          <a:prstGeom prst="rect">
            <a:avLst/>
          </a:prstGeom>
        </p:spPr>
      </p:pic>
    </p:spTree>
    <p:extLst>
      <p:ext uri="{BB962C8B-B14F-4D97-AF65-F5344CB8AC3E}">
        <p14:creationId xmlns:p14="http://schemas.microsoft.com/office/powerpoint/2010/main" val="626932298"/>
      </p:ext>
    </p:extLst>
  </p:cSld>
  <p:clrMapOvr>
    <a:overrideClrMapping bg1="lt1" tx1="dk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2" name="Google Shape;96;p2">
            <a:extLst>
              <a:ext uri="{FF2B5EF4-FFF2-40B4-BE49-F238E27FC236}">
                <a16:creationId xmlns:a16="http://schemas.microsoft.com/office/drawing/2014/main" id="{56D7FF8E-503B-238E-4DC3-F6E144F1F7F9}"/>
              </a:ext>
            </a:extLst>
          </p:cNvPr>
          <p:cNvSpPr txBox="1">
            <a:spLocks noGrp="1"/>
          </p:cNvSpPr>
          <p:nvPr>
            <p:ph type="title"/>
          </p:nvPr>
        </p:nvSpPr>
        <p:spPr>
          <a:xfrm>
            <a:off x="2743200" y="529590"/>
            <a:ext cx="6504940" cy="982218"/>
          </a:xfrm>
          <a:prstGeom prst="rect">
            <a:avLst/>
          </a:prstGeom>
          <a:noFill/>
          <a:ln>
            <a:noFill/>
          </a:ln>
        </p:spPr>
        <p:txBody>
          <a:bodyPr spcFirstLastPara="1" wrap="square" lIns="91425" tIns="45700" rIns="91425" bIns="45700" anchor="ctr" anchorCtr="0">
            <a:noAutofit/>
          </a:bodyPr>
          <a:lstStyle/>
          <a:p>
            <a:r>
              <a:rPr lang="en-US" sz="3200" dirty="0">
                <a:latin typeface="Times New Roman" panose="02020603050405020304" pitchFamily="18" charset="0"/>
                <a:cs typeface="Times New Roman" panose="02020603050405020304" pitchFamily="18" charset="0"/>
              </a:rPr>
              <a:t>MODEL TRAINING</a:t>
            </a: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pic>
        <p:nvPicPr>
          <p:cNvPr id="107" name="Google Shape;107;p5"/>
          <p:cNvPicPr preferRelativeResize="0"/>
          <p:nvPr/>
        </p:nvPicPr>
        <p:blipFill rotWithShape="1">
          <a:blip r:embed="rId4">
            <a:alphaModFix/>
          </a:blip>
          <a:srcRect/>
          <a:stretch/>
        </p:blipFill>
        <p:spPr>
          <a:xfrm>
            <a:off x="381000" y="457200"/>
            <a:ext cx="2237740" cy="755015"/>
          </a:xfrm>
          <a:prstGeom prst="rect">
            <a:avLst/>
          </a:prstGeom>
          <a:noFill/>
          <a:ln>
            <a:noFill/>
          </a:ln>
        </p:spPr>
      </p:pic>
      <p:pic>
        <p:nvPicPr>
          <p:cNvPr id="4" name="Picture 3">
            <a:extLst>
              <a:ext uri="{FF2B5EF4-FFF2-40B4-BE49-F238E27FC236}">
                <a16:creationId xmlns:a16="http://schemas.microsoft.com/office/drawing/2014/main" id="{3DBD3685-5791-365A-7B10-17AD66AF0DAF}"/>
              </a:ext>
            </a:extLst>
          </p:cNvPr>
          <p:cNvPicPr>
            <a:picLocks noChangeAspect="1"/>
          </p:cNvPicPr>
          <p:nvPr/>
        </p:nvPicPr>
        <p:blipFill>
          <a:blip r:embed="rId5"/>
          <a:stretch>
            <a:fillRect/>
          </a:stretch>
        </p:blipFill>
        <p:spPr>
          <a:xfrm>
            <a:off x="2193024" y="1484397"/>
            <a:ext cx="5257294" cy="4958663"/>
          </a:xfrm>
          <a:prstGeom prst="rect">
            <a:avLst/>
          </a:prstGeom>
        </p:spPr>
      </p:pic>
    </p:spTree>
    <p:extLst>
      <p:ext uri="{BB962C8B-B14F-4D97-AF65-F5344CB8AC3E}">
        <p14:creationId xmlns:p14="http://schemas.microsoft.com/office/powerpoint/2010/main" val="474492753"/>
      </p:ext>
    </p:extLst>
  </p:cSld>
  <p:clrMapOvr>
    <a:overrideClrMapping bg1="lt1" tx1="dk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      </a:t>
            </a:r>
            <a:r>
              <a:rPr lang="en-US" dirty="0">
                <a:latin typeface="Times New Roman" panose="02020603050405020304" pitchFamily="18" charset="0"/>
                <a:cs typeface="Times New Roman" panose="02020603050405020304" pitchFamily="18" charset="0"/>
              </a:rPr>
              <a:t>ABSTRACT</a:t>
            </a:r>
            <a:endParaRPr dirty="0">
              <a:latin typeface="Times New Roman" panose="02020603050405020304" pitchFamily="18" charset="0"/>
              <a:cs typeface="Times New Roman" panose="02020603050405020304" pitchFamily="18" charset="0"/>
            </a:endParaRPr>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a:bodyPr>
          <a:lstStyle/>
          <a:p>
            <a:pPr marL="558324" lvl="1" indent="-279162" algn="just">
              <a:lnSpc>
                <a:spcPts val="3568"/>
              </a:lnSpc>
              <a:buFont typeface="Arial"/>
              <a:buChar char="•"/>
            </a:pPr>
            <a:r>
              <a:rPr lang="en-US" sz="2400" b="0" i="0" dirty="0">
                <a:solidFill>
                  <a:schemeClr val="tx1"/>
                </a:solidFill>
                <a:effectLst/>
                <a:latin typeface="Times New Roman" panose="02020603050405020304" pitchFamily="18" charset="0"/>
                <a:cs typeface="Times New Roman" panose="02020603050405020304" pitchFamily="18" charset="0"/>
              </a:rPr>
              <a:t>This project aims to conduct a comprehensive comparative analysis of three deep learning algorithms, namely VGG16, InceptionV3, and </a:t>
            </a:r>
            <a:r>
              <a:rPr lang="en-US" sz="2400" b="0" i="0" dirty="0" err="1">
                <a:solidFill>
                  <a:schemeClr val="tx1"/>
                </a:solidFill>
                <a:effectLst/>
                <a:latin typeface="Times New Roman" panose="02020603050405020304" pitchFamily="18" charset="0"/>
                <a:cs typeface="Times New Roman" panose="02020603050405020304" pitchFamily="18" charset="0"/>
              </a:rPr>
              <a:t>Xception</a:t>
            </a:r>
            <a:r>
              <a:rPr lang="en-US" sz="2400" b="0" i="0" dirty="0">
                <a:solidFill>
                  <a:schemeClr val="tx1"/>
                </a:solidFill>
                <a:effectLst/>
                <a:latin typeface="Times New Roman" panose="02020603050405020304" pitchFamily="18" charset="0"/>
                <a:cs typeface="Times New Roman" panose="02020603050405020304" pitchFamily="18" charset="0"/>
              </a:rPr>
              <a:t>, for the detection of brain tumors from MRI images. The study evaluates and compares the performance of these algorithms in terms of accuracy, precision, recall, and computational efficiency. Through rigorous testing and analysis, the project seeks to identify the most effective algorithm for accurate and reliable brain tumor detection, contributing to advancements in medical diagnostics and patient care.</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2" name="Google Shape;96;p2">
            <a:extLst>
              <a:ext uri="{FF2B5EF4-FFF2-40B4-BE49-F238E27FC236}">
                <a16:creationId xmlns:a16="http://schemas.microsoft.com/office/drawing/2014/main" id="{56D7FF8E-503B-238E-4DC3-F6E144F1F7F9}"/>
              </a:ext>
            </a:extLst>
          </p:cNvPr>
          <p:cNvSpPr txBox="1">
            <a:spLocks noGrp="1"/>
          </p:cNvSpPr>
          <p:nvPr>
            <p:ph type="title"/>
          </p:nvPr>
        </p:nvSpPr>
        <p:spPr>
          <a:xfrm>
            <a:off x="2743200" y="529590"/>
            <a:ext cx="6504940" cy="982218"/>
          </a:xfrm>
          <a:prstGeom prst="rect">
            <a:avLst/>
          </a:prstGeom>
          <a:noFill/>
          <a:ln>
            <a:noFill/>
          </a:ln>
        </p:spPr>
        <p:txBody>
          <a:bodyPr spcFirstLastPara="1" wrap="square" lIns="91425" tIns="45700" rIns="91425" bIns="45700" anchor="ctr" anchorCtr="0">
            <a:noAutofit/>
          </a:bodyPr>
          <a:lstStyle/>
          <a:p>
            <a:r>
              <a:rPr lang="en-US" sz="3200" dirty="0">
                <a:latin typeface="Times New Roman" panose="02020603050405020304" pitchFamily="18" charset="0"/>
                <a:cs typeface="Times New Roman" panose="02020603050405020304" pitchFamily="18" charset="0"/>
              </a:rPr>
              <a:t>MODEL TRAINING</a:t>
            </a: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pic>
        <p:nvPicPr>
          <p:cNvPr id="107" name="Google Shape;107;p5"/>
          <p:cNvPicPr preferRelativeResize="0"/>
          <p:nvPr/>
        </p:nvPicPr>
        <p:blipFill rotWithShape="1">
          <a:blip r:embed="rId4">
            <a:alphaModFix/>
          </a:blip>
          <a:srcRect/>
          <a:stretch/>
        </p:blipFill>
        <p:spPr>
          <a:xfrm>
            <a:off x="381000" y="457200"/>
            <a:ext cx="2237740" cy="755015"/>
          </a:xfrm>
          <a:prstGeom prst="rect">
            <a:avLst/>
          </a:prstGeom>
          <a:noFill/>
          <a:ln>
            <a:noFill/>
          </a:ln>
        </p:spPr>
      </p:pic>
      <p:pic>
        <p:nvPicPr>
          <p:cNvPr id="5" name="Picture 4">
            <a:extLst>
              <a:ext uri="{FF2B5EF4-FFF2-40B4-BE49-F238E27FC236}">
                <a16:creationId xmlns:a16="http://schemas.microsoft.com/office/drawing/2014/main" id="{D5FC8B7F-53A5-7975-05AD-33FD712070F3}"/>
              </a:ext>
            </a:extLst>
          </p:cNvPr>
          <p:cNvPicPr>
            <a:picLocks noChangeAspect="1"/>
          </p:cNvPicPr>
          <p:nvPr/>
        </p:nvPicPr>
        <p:blipFill>
          <a:blip r:embed="rId5"/>
          <a:stretch>
            <a:fillRect/>
          </a:stretch>
        </p:blipFill>
        <p:spPr>
          <a:xfrm>
            <a:off x="1916200" y="1848635"/>
            <a:ext cx="5311600" cy="3871295"/>
          </a:xfrm>
          <a:prstGeom prst="rect">
            <a:avLst/>
          </a:prstGeom>
        </p:spPr>
      </p:pic>
    </p:spTree>
    <p:extLst>
      <p:ext uri="{BB962C8B-B14F-4D97-AF65-F5344CB8AC3E}">
        <p14:creationId xmlns:p14="http://schemas.microsoft.com/office/powerpoint/2010/main" val="1057446731"/>
      </p:ext>
    </p:extLst>
  </p:cSld>
  <p:clrMapOvr>
    <a:overrideClrMapping bg1="lt1" tx1="dk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2" name="Google Shape;96;p2">
            <a:extLst>
              <a:ext uri="{FF2B5EF4-FFF2-40B4-BE49-F238E27FC236}">
                <a16:creationId xmlns:a16="http://schemas.microsoft.com/office/drawing/2014/main" id="{56D7FF8E-503B-238E-4DC3-F6E144F1F7F9}"/>
              </a:ext>
            </a:extLst>
          </p:cNvPr>
          <p:cNvSpPr txBox="1">
            <a:spLocks noGrp="1"/>
          </p:cNvSpPr>
          <p:nvPr>
            <p:ph type="title"/>
          </p:nvPr>
        </p:nvSpPr>
        <p:spPr>
          <a:xfrm>
            <a:off x="2743200" y="529590"/>
            <a:ext cx="6504940" cy="982218"/>
          </a:xfrm>
          <a:prstGeom prst="rect">
            <a:avLst/>
          </a:prstGeom>
          <a:noFill/>
          <a:ln>
            <a:noFill/>
          </a:ln>
        </p:spPr>
        <p:txBody>
          <a:bodyPr spcFirstLastPara="1" wrap="square" lIns="91425" tIns="45700" rIns="91425" bIns="45700" anchor="ctr" anchorCtr="0">
            <a:noAutofit/>
          </a:bodyPr>
          <a:lstStyle/>
          <a:p>
            <a:r>
              <a:rPr lang="en-US" sz="3200" dirty="0">
                <a:latin typeface="Times New Roman" panose="02020603050405020304" pitchFamily="18" charset="0"/>
                <a:cs typeface="Times New Roman" panose="02020603050405020304" pitchFamily="18" charset="0"/>
              </a:rPr>
              <a:t>MODEL TRAINING</a:t>
            </a: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pic>
        <p:nvPicPr>
          <p:cNvPr id="107" name="Google Shape;107;p5"/>
          <p:cNvPicPr preferRelativeResize="0"/>
          <p:nvPr/>
        </p:nvPicPr>
        <p:blipFill rotWithShape="1">
          <a:blip r:embed="rId4">
            <a:alphaModFix/>
          </a:blip>
          <a:srcRect/>
          <a:stretch/>
        </p:blipFill>
        <p:spPr>
          <a:xfrm>
            <a:off x="381000" y="457200"/>
            <a:ext cx="2237740" cy="755015"/>
          </a:xfrm>
          <a:prstGeom prst="rect">
            <a:avLst/>
          </a:prstGeom>
          <a:noFill/>
          <a:ln>
            <a:noFill/>
          </a:ln>
        </p:spPr>
      </p:pic>
      <p:pic>
        <p:nvPicPr>
          <p:cNvPr id="5" name="Picture 4">
            <a:extLst>
              <a:ext uri="{FF2B5EF4-FFF2-40B4-BE49-F238E27FC236}">
                <a16:creationId xmlns:a16="http://schemas.microsoft.com/office/drawing/2014/main" id="{7A47559D-E180-64CC-457F-BC3521AB38D5}"/>
              </a:ext>
            </a:extLst>
          </p:cNvPr>
          <p:cNvPicPr>
            <a:picLocks noChangeAspect="1"/>
          </p:cNvPicPr>
          <p:nvPr/>
        </p:nvPicPr>
        <p:blipFill>
          <a:blip r:embed="rId5"/>
          <a:stretch>
            <a:fillRect/>
          </a:stretch>
        </p:blipFill>
        <p:spPr>
          <a:xfrm>
            <a:off x="1935251" y="1799438"/>
            <a:ext cx="5273497" cy="4107536"/>
          </a:xfrm>
          <a:prstGeom prst="rect">
            <a:avLst/>
          </a:prstGeom>
        </p:spPr>
      </p:pic>
    </p:spTree>
    <p:extLst>
      <p:ext uri="{BB962C8B-B14F-4D97-AF65-F5344CB8AC3E}">
        <p14:creationId xmlns:p14="http://schemas.microsoft.com/office/powerpoint/2010/main" val="2515084705"/>
      </p:ext>
    </p:extLst>
  </p:cSld>
  <p:clrMapOvr>
    <a:overrideClrMapping bg1="lt1" tx1="dk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2" name="Google Shape;96;p2">
            <a:extLst>
              <a:ext uri="{FF2B5EF4-FFF2-40B4-BE49-F238E27FC236}">
                <a16:creationId xmlns:a16="http://schemas.microsoft.com/office/drawing/2014/main" id="{56D7FF8E-503B-238E-4DC3-F6E144F1F7F9}"/>
              </a:ext>
            </a:extLst>
          </p:cNvPr>
          <p:cNvSpPr txBox="1">
            <a:spLocks noGrp="1"/>
          </p:cNvSpPr>
          <p:nvPr>
            <p:ph type="title"/>
          </p:nvPr>
        </p:nvSpPr>
        <p:spPr>
          <a:xfrm>
            <a:off x="2743200" y="529590"/>
            <a:ext cx="6504940" cy="982218"/>
          </a:xfrm>
          <a:prstGeom prst="rect">
            <a:avLst/>
          </a:prstGeom>
          <a:noFill/>
          <a:ln>
            <a:noFill/>
          </a:ln>
        </p:spPr>
        <p:txBody>
          <a:bodyPr spcFirstLastPara="1" wrap="square" lIns="91425" tIns="45700" rIns="91425" bIns="45700" anchor="ctr" anchorCtr="0">
            <a:noAutofit/>
          </a:bodyPr>
          <a:lstStyle/>
          <a:p>
            <a:r>
              <a:rPr lang="en-US" sz="3200" dirty="0">
                <a:latin typeface="Times New Roman" panose="02020603050405020304" pitchFamily="18" charset="0"/>
                <a:cs typeface="Times New Roman" panose="02020603050405020304" pitchFamily="18" charset="0"/>
              </a:rPr>
              <a:t>MODEL EVALUATION</a:t>
            </a: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pic>
        <p:nvPicPr>
          <p:cNvPr id="107" name="Google Shape;107;p5"/>
          <p:cNvPicPr preferRelativeResize="0"/>
          <p:nvPr/>
        </p:nvPicPr>
        <p:blipFill rotWithShape="1">
          <a:blip r:embed="rId4">
            <a:alphaModFix/>
          </a:blip>
          <a:srcRect/>
          <a:stretch/>
        </p:blipFill>
        <p:spPr>
          <a:xfrm>
            <a:off x="381000" y="457200"/>
            <a:ext cx="2237740" cy="755015"/>
          </a:xfrm>
          <a:prstGeom prst="rect">
            <a:avLst/>
          </a:prstGeom>
          <a:noFill/>
          <a:ln>
            <a:noFill/>
          </a:ln>
        </p:spPr>
      </p:pic>
      <p:pic>
        <p:nvPicPr>
          <p:cNvPr id="6" name="Picture 5">
            <a:extLst>
              <a:ext uri="{FF2B5EF4-FFF2-40B4-BE49-F238E27FC236}">
                <a16:creationId xmlns:a16="http://schemas.microsoft.com/office/drawing/2014/main" id="{340C5625-59CF-6CAC-8CE2-501B1B1C80D4}"/>
              </a:ext>
            </a:extLst>
          </p:cNvPr>
          <p:cNvPicPr>
            <a:picLocks noChangeAspect="1"/>
          </p:cNvPicPr>
          <p:nvPr/>
        </p:nvPicPr>
        <p:blipFill>
          <a:blip r:embed="rId5"/>
          <a:stretch>
            <a:fillRect/>
          </a:stretch>
        </p:blipFill>
        <p:spPr>
          <a:xfrm>
            <a:off x="1645402" y="1799100"/>
            <a:ext cx="5974598" cy="3970364"/>
          </a:xfrm>
          <a:prstGeom prst="rect">
            <a:avLst/>
          </a:prstGeom>
        </p:spPr>
      </p:pic>
    </p:spTree>
    <p:extLst>
      <p:ext uri="{BB962C8B-B14F-4D97-AF65-F5344CB8AC3E}">
        <p14:creationId xmlns:p14="http://schemas.microsoft.com/office/powerpoint/2010/main" val="1015879535"/>
      </p:ext>
    </p:extLst>
  </p:cSld>
  <p:clrMapOvr>
    <a:overrideClrMapping bg1="lt1" tx1="dk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2" name="Google Shape;96;p2">
            <a:extLst>
              <a:ext uri="{FF2B5EF4-FFF2-40B4-BE49-F238E27FC236}">
                <a16:creationId xmlns:a16="http://schemas.microsoft.com/office/drawing/2014/main" id="{56D7FF8E-503B-238E-4DC3-F6E144F1F7F9}"/>
              </a:ext>
            </a:extLst>
          </p:cNvPr>
          <p:cNvSpPr txBox="1">
            <a:spLocks noGrp="1"/>
          </p:cNvSpPr>
          <p:nvPr>
            <p:ph type="title"/>
          </p:nvPr>
        </p:nvSpPr>
        <p:spPr>
          <a:xfrm>
            <a:off x="2743200" y="529590"/>
            <a:ext cx="6504940" cy="982218"/>
          </a:xfrm>
          <a:prstGeom prst="rect">
            <a:avLst/>
          </a:prstGeom>
          <a:noFill/>
          <a:ln>
            <a:noFill/>
          </a:ln>
        </p:spPr>
        <p:txBody>
          <a:bodyPr spcFirstLastPara="1" wrap="square" lIns="91425" tIns="45700" rIns="91425" bIns="45700" anchor="ctr" anchorCtr="0">
            <a:noAutofit/>
          </a:bodyPr>
          <a:lstStyle/>
          <a:p>
            <a:r>
              <a:rPr lang="en-US" sz="3200" dirty="0">
                <a:latin typeface="Times New Roman" panose="02020603050405020304" pitchFamily="18" charset="0"/>
                <a:cs typeface="Times New Roman" panose="02020603050405020304" pitchFamily="18" charset="0"/>
              </a:rPr>
              <a:t>MODEL EVALUATION</a:t>
            </a: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pic>
        <p:nvPicPr>
          <p:cNvPr id="107" name="Google Shape;107;p5"/>
          <p:cNvPicPr preferRelativeResize="0"/>
          <p:nvPr/>
        </p:nvPicPr>
        <p:blipFill rotWithShape="1">
          <a:blip r:embed="rId4">
            <a:alphaModFix/>
          </a:blip>
          <a:srcRect/>
          <a:stretch/>
        </p:blipFill>
        <p:spPr>
          <a:xfrm>
            <a:off x="381000" y="457200"/>
            <a:ext cx="2237740" cy="755015"/>
          </a:xfrm>
          <a:prstGeom prst="rect">
            <a:avLst/>
          </a:prstGeom>
          <a:noFill/>
          <a:ln>
            <a:noFill/>
          </a:ln>
        </p:spPr>
      </p:pic>
      <p:pic>
        <p:nvPicPr>
          <p:cNvPr id="4" name="Picture 3">
            <a:extLst>
              <a:ext uri="{FF2B5EF4-FFF2-40B4-BE49-F238E27FC236}">
                <a16:creationId xmlns:a16="http://schemas.microsoft.com/office/drawing/2014/main" id="{343E7792-1682-190E-B90B-5AB660C98F07}"/>
              </a:ext>
            </a:extLst>
          </p:cNvPr>
          <p:cNvPicPr>
            <a:picLocks noChangeAspect="1"/>
          </p:cNvPicPr>
          <p:nvPr/>
        </p:nvPicPr>
        <p:blipFill>
          <a:blip r:embed="rId5"/>
          <a:stretch>
            <a:fillRect/>
          </a:stretch>
        </p:blipFill>
        <p:spPr>
          <a:xfrm>
            <a:off x="1500874" y="2022663"/>
            <a:ext cx="6142252" cy="3962743"/>
          </a:xfrm>
          <a:prstGeom prst="rect">
            <a:avLst/>
          </a:prstGeom>
        </p:spPr>
      </p:pic>
    </p:spTree>
    <p:extLst>
      <p:ext uri="{BB962C8B-B14F-4D97-AF65-F5344CB8AC3E}">
        <p14:creationId xmlns:p14="http://schemas.microsoft.com/office/powerpoint/2010/main" val="2023684474"/>
      </p:ext>
    </p:extLst>
  </p:cSld>
  <p:clrMapOvr>
    <a:overrideClrMapping bg1="lt1" tx1="dk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2" name="Google Shape;96;p2">
            <a:extLst>
              <a:ext uri="{FF2B5EF4-FFF2-40B4-BE49-F238E27FC236}">
                <a16:creationId xmlns:a16="http://schemas.microsoft.com/office/drawing/2014/main" id="{56D7FF8E-503B-238E-4DC3-F6E144F1F7F9}"/>
              </a:ext>
            </a:extLst>
          </p:cNvPr>
          <p:cNvSpPr txBox="1">
            <a:spLocks noGrp="1"/>
          </p:cNvSpPr>
          <p:nvPr>
            <p:ph type="title"/>
          </p:nvPr>
        </p:nvSpPr>
        <p:spPr>
          <a:xfrm>
            <a:off x="2743200" y="529590"/>
            <a:ext cx="6504940" cy="982218"/>
          </a:xfrm>
          <a:prstGeom prst="rect">
            <a:avLst/>
          </a:prstGeom>
          <a:noFill/>
          <a:ln>
            <a:noFill/>
          </a:ln>
        </p:spPr>
        <p:txBody>
          <a:bodyPr spcFirstLastPara="1" wrap="square" lIns="91425" tIns="45700" rIns="91425" bIns="45700" anchor="ctr" anchorCtr="0">
            <a:noAutofit/>
          </a:bodyPr>
          <a:lstStyle/>
          <a:p>
            <a:r>
              <a:rPr lang="en-US" sz="3200" dirty="0">
                <a:latin typeface="Times New Roman" panose="02020603050405020304" pitchFamily="18" charset="0"/>
                <a:cs typeface="Times New Roman" panose="02020603050405020304" pitchFamily="18" charset="0"/>
              </a:rPr>
              <a:t>MODEL EVALUATION</a:t>
            </a: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pic>
        <p:nvPicPr>
          <p:cNvPr id="107" name="Google Shape;107;p5"/>
          <p:cNvPicPr preferRelativeResize="0"/>
          <p:nvPr/>
        </p:nvPicPr>
        <p:blipFill rotWithShape="1">
          <a:blip r:embed="rId4">
            <a:alphaModFix/>
          </a:blip>
          <a:srcRect/>
          <a:stretch/>
        </p:blipFill>
        <p:spPr>
          <a:xfrm>
            <a:off x="381000" y="457200"/>
            <a:ext cx="2237740" cy="755015"/>
          </a:xfrm>
          <a:prstGeom prst="rect">
            <a:avLst/>
          </a:prstGeom>
          <a:noFill/>
          <a:ln>
            <a:noFill/>
          </a:ln>
        </p:spPr>
      </p:pic>
      <p:pic>
        <p:nvPicPr>
          <p:cNvPr id="4" name="Picture 3">
            <a:extLst>
              <a:ext uri="{FF2B5EF4-FFF2-40B4-BE49-F238E27FC236}">
                <a16:creationId xmlns:a16="http://schemas.microsoft.com/office/drawing/2014/main" id="{1074A628-88F5-1FBC-90FF-4DD426848F9F}"/>
              </a:ext>
            </a:extLst>
          </p:cNvPr>
          <p:cNvPicPr>
            <a:picLocks noChangeAspect="1"/>
          </p:cNvPicPr>
          <p:nvPr/>
        </p:nvPicPr>
        <p:blipFill>
          <a:blip r:embed="rId5"/>
          <a:stretch>
            <a:fillRect/>
          </a:stretch>
        </p:blipFill>
        <p:spPr>
          <a:xfrm>
            <a:off x="1454805" y="1783705"/>
            <a:ext cx="6187976" cy="3939881"/>
          </a:xfrm>
          <a:prstGeom prst="rect">
            <a:avLst/>
          </a:prstGeom>
        </p:spPr>
      </p:pic>
    </p:spTree>
    <p:extLst>
      <p:ext uri="{BB962C8B-B14F-4D97-AF65-F5344CB8AC3E}">
        <p14:creationId xmlns:p14="http://schemas.microsoft.com/office/powerpoint/2010/main" val="659817586"/>
      </p:ext>
    </p:extLst>
  </p:cSld>
  <p:clrMapOvr>
    <a:overrideClrMapping bg1="lt1" tx1="dk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2" name="Google Shape;96;p2">
            <a:extLst>
              <a:ext uri="{FF2B5EF4-FFF2-40B4-BE49-F238E27FC236}">
                <a16:creationId xmlns:a16="http://schemas.microsoft.com/office/drawing/2014/main" id="{56D7FF8E-503B-238E-4DC3-F6E144F1F7F9}"/>
              </a:ext>
            </a:extLst>
          </p:cNvPr>
          <p:cNvSpPr txBox="1">
            <a:spLocks noGrp="1"/>
          </p:cNvSpPr>
          <p:nvPr>
            <p:ph type="title"/>
          </p:nvPr>
        </p:nvSpPr>
        <p:spPr>
          <a:xfrm>
            <a:off x="2743200" y="529590"/>
            <a:ext cx="6504940" cy="982218"/>
          </a:xfrm>
          <a:prstGeom prst="rect">
            <a:avLst/>
          </a:prstGeom>
          <a:noFill/>
          <a:ln>
            <a:noFill/>
          </a:ln>
        </p:spPr>
        <p:txBody>
          <a:bodyPr spcFirstLastPara="1" wrap="square" lIns="91425" tIns="45700" rIns="91425" bIns="45700" anchor="ctr" anchorCtr="0">
            <a:noAutofit/>
          </a:bodyPr>
          <a:lstStyle/>
          <a:p>
            <a:r>
              <a:rPr lang="en-US" sz="3200" dirty="0">
                <a:latin typeface="Times New Roman" panose="02020603050405020304" pitchFamily="18" charset="0"/>
                <a:cs typeface="Times New Roman" panose="02020603050405020304" pitchFamily="18" charset="0"/>
              </a:rPr>
              <a:t>RESULT</a:t>
            </a: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pic>
        <p:nvPicPr>
          <p:cNvPr id="107" name="Google Shape;107;p5"/>
          <p:cNvPicPr preferRelativeResize="0"/>
          <p:nvPr/>
        </p:nvPicPr>
        <p:blipFill rotWithShape="1">
          <a:blip r:embed="rId4">
            <a:alphaModFix/>
          </a:blip>
          <a:srcRect/>
          <a:stretch/>
        </p:blipFill>
        <p:spPr>
          <a:xfrm>
            <a:off x="381000" y="457200"/>
            <a:ext cx="2237740" cy="755015"/>
          </a:xfrm>
          <a:prstGeom prst="rect">
            <a:avLst/>
          </a:prstGeom>
          <a:noFill/>
          <a:ln>
            <a:noFill/>
          </a:ln>
        </p:spPr>
      </p:pic>
      <p:pic>
        <p:nvPicPr>
          <p:cNvPr id="6" name="Picture 5">
            <a:extLst>
              <a:ext uri="{FF2B5EF4-FFF2-40B4-BE49-F238E27FC236}">
                <a16:creationId xmlns:a16="http://schemas.microsoft.com/office/drawing/2014/main" id="{499EE4DD-84BA-DC76-FAB0-3EEBAAD984C6}"/>
              </a:ext>
            </a:extLst>
          </p:cNvPr>
          <p:cNvPicPr>
            <a:picLocks noChangeAspect="1"/>
          </p:cNvPicPr>
          <p:nvPr/>
        </p:nvPicPr>
        <p:blipFill>
          <a:blip r:embed="rId5"/>
          <a:stretch>
            <a:fillRect/>
          </a:stretch>
        </p:blipFill>
        <p:spPr>
          <a:xfrm>
            <a:off x="594808" y="1371164"/>
            <a:ext cx="7803556" cy="5029636"/>
          </a:xfrm>
          <a:prstGeom prst="rect">
            <a:avLst/>
          </a:prstGeom>
        </p:spPr>
      </p:pic>
    </p:spTree>
    <p:extLst>
      <p:ext uri="{BB962C8B-B14F-4D97-AF65-F5344CB8AC3E}">
        <p14:creationId xmlns:p14="http://schemas.microsoft.com/office/powerpoint/2010/main" val="3765595288"/>
      </p:ext>
    </p:extLst>
  </p:cSld>
  <p:clrMapOvr>
    <a:overrideClrMapping bg1="lt1" tx1="dk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448537" lvl="1" indent="-224269">
              <a:lnSpc>
                <a:spcPct val="150000"/>
              </a:lnSpc>
              <a:buFont typeface="Arial"/>
              <a:buChar char="•"/>
            </a:pPr>
            <a:r>
              <a:rPr lang="en-US" sz="2400" dirty="0">
                <a:latin typeface="Times New Roman" panose="02020603050405020304" pitchFamily="18" charset="0"/>
                <a:cs typeface="Times New Roman" panose="02020603050405020304" pitchFamily="18" charset="0"/>
              </a:rPr>
              <a:t>The conclusion summarizes the key findings, achievements, and contributions of the project. It reflects on the project's impact on brain tumor detection and discusses future directions for enhancements and extensions. Potential areas for future research may include optimizing model architectures, exploring ensemble methods, integrating additional imaging modalities, and conducting clinical validation studies.</a:t>
            </a: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2" name="Google Shape;96;p2">
            <a:extLst>
              <a:ext uri="{FF2B5EF4-FFF2-40B4-BE49-F238E27FC236}">
                <a16:creationId xmlns:a16="http://schemas.microsoft.com/office/drawing/2014/main" id="{56D7FF8E-503B-238E-4DC3-F6E144F1F7F9}"/>
              </a:ext>
            </a:extLst>
          </p:cNvPr>
          <p:cNvSpPr txBox="1">
            <a:spLocks noGrp="1"/>
          </p:cNvSpPr>
          <p:nvPr>
            <p:ph type="title"/>
          </p:nvPr>
        </p:nvSpPr>
        <p:spPr>
          <a:xfrm>
            <a:off x="1905000" y="457200"/>
            <a:ext cx="8229600" cy="1143000"/>
          </a:xfrm>
          <a:prstGeom prst="rect">
            <a:avLst/>
          </a:prstGeom>
          <a:noFill/>
          <a:ln>
            <a:noFill/>
          </a:ln>
        </p:spPr>
        <p:txBody>
          <a:bodyPr spcFirstLastPara="1" wrap="square" lIns="91425" tIns="45700" rIns="91425" bIns="45700" anchor="ctr" anchorCtr="0">
            <a:noAutofit/>
          </a:bodyPr>
          <a:lstStyle/>
          <a:p>
            <a:pPr>
              <a:buSzPts val="4400"/>
            </a:pPr>
            <a:r>
              <a:rPr lang="en-US" sz="4000" dirty="0">
                <a:latin typeface="Times New Roman" panose="02020603050405020304" pitchFamily="18" charset="0"/>
                <a:cs typeface="Times New Roman" panose="02020603050405020304" pitchFamily="18" charset="0"/>
              </a:rPr>
              <a:t>F</a:t>
            </a:r>
            <a:r>
              <a:rPr lang="en-IN" sz="4000" dirty="0">
                <a:latin typeface="Times New Roman" panose="02020603050405020304" pitchFamily="18" charset="0"/>
                <a:cs typeface="Times New Roman" panose="02020603050405020304" pitchFamily="18" charset="0"/>
              </a:rPr>
              <a:t>UTURE ENHANCEMENT</a:t>
            </a:r>
            <a:endParaRPr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7083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1347470" y="52120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INTRODUCTION</a:t>
            </a:r>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indent="-139700">
              <a:spcBef>
                <a:spcPts val="640"/>
              </a:spcBef>
              <a:buSzPts val="3200"/>
              <a:buNone/>
            </a:pPr>
            <a:r>
              <a:rPr lang="en-US" sz="2800" dirty="0">
                <a:solidFill>
                  <a:schemeClr val="tx1"/>
                </a:solidFill>
                <a:latin typeface="Times New Roman" panose="02020603050405020304" pitchFamily="18" charset="0"/>
                <a:cs typeface="Times New Roman" panose="02020603050405020304" pitchFamily="18" charset="0"/>
              </a:rPr>
              <a:t>The introduction provides an overview of the project, highlighting the significance of automated brain tumor detection in medical imaging. It introduces the three deep learning algorithms - VGG16, InceptionV3, and </a:t>
            </a:r>
            <a:r>
              <a:rPr lang="en-US" sz="2800" dirty="0" err="1">
                <a:solidFill>
                  <a:schemeClr val="tx1"/>
                </a:solidFill>
                <a:latin typeface="Times New Roman" panose="02020603050405020304" pitchFamily="18" charset="0"/>
                <a:cs typeface="Times New Roman" panose="02020603050405020304" pitchFamily="18" charset="0"/>
              </a:rPr>
              <a:t>Xception</a:t>
            </a:r>
            <a:r>
              <a:rPr lang="en-US" sz="2800" dirty="0">
                <a:solidFill>
                  <a:schemeClr val="tx1"/>
                </a:solidFill>
                <a:latin typeface="Times New Roman" panose="02020603050405020304" pitchFamily="18" charset="0"/>
                <a:cs typeface="Times New Roman" panose="02020603050405020304" pitchFamily="18" charset="0"/>
              </a:rPr>
              <a:t> - and outlines the objectives of the comparative analysis. Additionally, the introduction sets the context for the study, emphasizing the importance of accurate and efficient brain tumor detection for early diagnosis and treatment planning.</a:t>
            </a:r>
            <a:endParaRPr sz="2800"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2276220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dirty="0">
                <a:latin typeface="Times New Roman" panose="02020603050405020304" pitchFamily="18" charset="0"/>
                <a:cs typeface="Times New Roman" panose="02020603050405020304" pitchFamily="18" charset="0"/>
              </a:rPr>
              <a:t>MOTIVATION</a:t>
            </a:r>
            <a:endParaRPr dirty="0">
              <a:latin typeface="Times New Roman" panose="02020603050405020304" pitchFamily="18" charset="0"/>
              <a:cs typeface="Times New Roman" panose="02020603050405020304" pitchFamily="18" charset="0"/>
            </a:endParaRPr>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546555" lvl="1" indent="-273278" algn="just">
              <a:lnSpc>
                <a:spcPts val="3493"/>
              </a:lnSpc>
              <a:buFont typeface="Arial"/>
              <a:buChar char="•"/>
            </a:pPr>
            <a:r>
              <a:rPr lang="en-US" sz="2400" dirty="0">
                <a:solidFill>
                  <a:schemeClr val="tx1"/>
                </a:solidFill>
                <a:latin typeface="Times New Roman" panose="02020603050405020304" pitchFamily="18" charset="0"/>
                <a:cs typeface="Times New Roman" panose="02020603050405020304" pitchFamily="18" charset="0"/>
              </a:rPr>
              <a:t>The motivation behind this project stems from the growing importance of automated medical diagnostics in improving patient outcomes and healthcare efficiency. Manual interpretation of MRI images for brain tumor detection is time-consuming and prone to human error. By leveraging deep learning algorithms, we aim to develop a more efficient and accurate solution for automated brain tumor detection. The comparative analysis is motivated by the need to identify the most suitable algorithm for real-world applications, ultimately benefiting patients and healthcare providers.</a:t>
            </a: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626857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chemeClr val="dk1"/>
              </a:buClr>
              <a:buSzPts val="4400"/>
              <a:buFont typeface="Calibri"/>
              <a:buNone/>
            </a:pPr>
            <a:r>
              <a:rPr lang="en-IN" dirty="0">
                <a:latin typeface="Times New Roman" panose="02020603050405020304" pitchFamily="18" charset="0"/>
                <a:cs typeface="Times New Roman" panose="02020603050405020304" pitchFamily="18" charset="0"/>
              </a:rPr>
              <a:t>LITERATURE REVIEW</a:t>
            </a: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graphicFrame>
        <p:nvGraphicFramePr>
          <p:cNvPr id="2" name="Table 1">
            <a:extLst>
              <a:ext uri="{FF2B5EF4-FFF2-40B4-BE49-F238E27FC236}">
                <a16:creationId xmlns:a16="http://schemas.microsoft.com/office/drawing/2014/main" id="{031158FA-0836-D8CC-5FC5-BBCFF013F28D}"/>
              </a:ext>
            </a:extLst>
          </p:cNvPr>
          <p:cNvGraphicFramePr>
            <a:graphicFrameLocks noGrp="1"/>
          </p:cNvGraphicFramePr>
          <p:nvPr>
            <p:extLst>
              <p:ext uri="{D42A27DB-BD31-4B8C-83A1-F6EECF244321}">
                <p14:modId xmlns:p14="http://schemas.microsoft.com/office/powerpoint/2010/main" val="1671963724"/>
              </p:ext>
            </p:extLst>
          </p:nvPr>
        </p:nvGraphicFramePr>
        <p:xfrm>
          <a:off x="914400" y="1419013"/>
          <a:ext cx="7315200" cy="4937337"/>
        </p:xfrm>
        <a:graphic>
          <a:graphicData uri="http://schemas.openxmlformats.org/drawingml/2006/table">
            <a:tbl>
              <a:tblPr/>
              <a:tblGrid>
                <a:gridCol w="1951349">
                  <a:extLst>
                    <a:ext uri="{9D8B030D-6E8A-4147-A177-3AD203B41FA5}">
                      <a16:colId xmlns:a16="http://schemas.microsoft.com/office/drawing/2014/main" val="2861667904"/>
                    </a:ext>
                  </a:extLst>
                </a:gridCol>
                <a:gridCol w="5363851">
                  <a:extLst>
                    <a:ext uri="{9D8B030D-6E8A-4147-A177-3AD203B41FA5}">
                      <a16:colId xmlns:a16="http://schemas.microsoft.com/office/drawing/2014/main" val="1065105442"/>
                    </a:ext>
                  </a:extLst>
                </a:gridCol>
              </a:tblGrid>
              <a:tr h="499193">
                <a:tc>
                  <a:txBody>
                    <a:bodyPr/>
                    <a:lstStyle/>
                    <a:p>
                      <a:pPr fontAlgn="b"/>
                      <a:r>
                        <a:rPr lang="en-IN" sz="1200" b="1">
                          <a:effectLst/>
                        </a:rPr>
                        <a:t>Section</a:t>
                      </a:r>
                    </a:p>
                  </a:txBody>
                  <a:tcPr marL="51627" marR="51627" marT="25813" marB="25813"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IN" sz="1200" b="1" dirty="0">
                          <a:effectLst/>
                        </a:rPr>
                        <a:t>Key Points</a:t>
                      </a:r>
                    </a:p>
                  </a:txBody>
                  <a:tcPr marL="51627" marR="51627" marT="25813" marB="25813"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038832389"/>
                  </a:ext>
                </a:extLst>
              </a:tr>
              <a:tr h="1256256">
                <a:tc>
                  <a:txBody>
                    <a:bodyPr/>
                    <a:lstStyle/>
                    <a:p>
                      <a:pPr fontAlgn="base"/>
                      <a:r>
                        <a:rPr lang="en-US" sz="1200" b="1" dirty="0">
                          <a:effectLst/>
                        </a:rPr>
                        <a:t>CNN Model Architecture (Figure 1)</a:t>
                      </a:r>
                      <a:endParaRPr lang="en-US" sz="1200" dirty="0">
                        <a:effectLst/>
                      </a:endParaRPr>
                    </a:p>
                  </a:txBody>
                  <a:tcPr marL="51627" marR="51627" marT="25813" marB="2581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200" dirty="0">
                          <a:effectLst/>
                        </a:rPr>
                        <a:t>The CNN model is designed from scratch for brain tumor detection, involving rescaling of input images, convolution, batch normalization, and max-pooling layers. The final layers include Flatten and Dense layers for classification into brain tumor or normal categories. The model comprises 21 layers with a total of 15,029,538 parameters. Trainable parameters are 15,028,322, and non-trainable parameters are 1,216.</a:t>
                      </a:r>
                    </a:p>
                  </a:txBody>
                  <a:tcPr marL="51627" marR="51627" marT="25813" marB="2581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125274965"/>
                  </a:ext>
                </a:extLst>
              </a:tr>
              <a:tr h="533478">
                <a:tc>
                  <a:txBody>
                    <a:bodyPr/>
                    <a:lstStyle/>
                    <a:p>
                      <a:pPr fontAlgn="base"/>
                      <a:r>
                        <a:rPr lang="en-IN" sz="1200" b="1">
                          <a:effectLst/>
                        </a:rPr>
                        <a:t>Dataset Information</a:t>
                      </a:r>
                      <a:endParaRPr lang="en-IN" sz="1200">
                        <a:effectLst/>
                      </a:endParaRPr>
                    </a:p>
                  </a:txBody>
                  <a:tcPr marL="51627" marR="51627" marT="25813" marB="2581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200">
                          <a:effectLst/>
                        </a:rPr>
                        <a:t>The dataset consists of 251 MRI scans of brain images, categorized into those with identified brain tumors (154 images) and normal brain tissue (97 images).</a:t>
                      </a:r>
                    </a:p>
                  </a:txBody>
                  <a:tcPr marL="51627" marR="51627" marT="25813" marB="2581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895522043"/>
                  </a:ext>
                </a:extLst>
              </a:tr>
              <a:tr h="1015330">
                <a:tc>
                  <a:txBody>
                    <a:bodyPr/>
                    <a:lstStyle/>
                    <a:p>
                      <a:pPr fontAlgn="base"/>
                      <a:r>
                        <a:rPr lang="en-IN" sz="1200" b="1">
                          <a:effectLst/>
                        </a:rPr>
                        <a:t>Data Augmentation</a:t>
                      </a:r>
                      <a:endParaRPr lang="en-IN" sz="1200">
                        <a:effectLst/>
                      </a:endParaRPr>
                    </a:p>
                  </a:txBody>
                  <a:tcPr marL="51627" marR="51627" marT="25813" marB="2581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200">
                          <a:effectLst/>
                        </a:rPr>
                        <a:t>Data augmentation techniques are employed to increase the dataset size artificially, addressing limitations due to dataset scarcity or imbalance. Techniques include flipping, rotating, cropping, zooming, adjusting brightness and contrast, adding noise, and changing color for image data. The study employs horizontal and vertical flipping, zooming, and brightness adjustments.</a:t>
                      </a:r>
                    </a:p>
                  </a:txBody>
                  <a:tcPr marL="51627" marR="51627" marT="25813" marB="2581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924937187"/>
                  </a:ext>
                </a:extLst>
              </a:tr>
              <a:tr h="413016">
                <a:tc>
                  <a:txBody>
                    <a:bodyPr/>
                    <a:lstStyle/>
                    <a:p>
                      <a:pPr fontAlgn="base"/>
                      <a:r>
                        <a:rPr lang="en-IN" sz="1200" b="1">
                          <a:effectLst/>
                        </a:rPr>
                        <a:t>Simulation Parameters</a:t>
                      </a:r>
                      <a:endParaRPr lang="en-IN" sz="1200">
                        <a:effectLst/>
                      </a:endParaRPr>
                    </a:p>
                  </a:txBody>
                  <a:tcPr marL="51627" marR="51627" marT="25813" marB="2581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200">
                          <a:effectLst/>
                        </a:rPr>
                        <a:t>The simulation is run for 100 epochs using the Adam optimizer, a batch size of 32, and a learning rate of 0.001.</a:t>
                      </a:r>
                    </a:p>
                  </a:txBody>
                  <a:tcPr marL="51627" marR="51627" marT="25813" marB="2581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679964678"/>
                  </a:ext>
                </a:extLst>
              </a:tr>
              <a:tr h="1135793">
                <a:tc>
                  <a:txBody>
                    <a:bodyPr/>
                    <a:lstStyle/>
                    <a:p>
                      <a:pPr fontAlgn="base"/>
                      <a:r>
                        <a:rPr lang="en-IN" sz="1200" b="1" dirty="0">
                          <a:effectLst/>
                        </a:rPr>
                        <a:t>Confusion Matrix</a:t>
                      </a:r>
                      <a:endParaRPr lang="en-IN" sz="1200" dirty="0">
                        <a:effectLst/>
                      </a:endParaRPr>
                    </a:p>
                  </a:txBody>
                  <a:tcPr marL="51627" marR="51627" marT="25813" marB="2581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fontAlgn="base"/>
                      <a:r>
                        <a:rPr lang="en-US" sz="1200" dirty="0">
                          <a:effectLst/>
                        </a:rPr>
                        <a:t>A confusion matrix is used to evaluate the model's performance on a test dataset. The binary confusion matrix includes True Positive (TP), False Positive (FP), True Negative (TN), and False Negative (FN). The values in the matrix are 17, 25, 2, and 5, respectively. These values can be utilized to calculate various performance metrics such as accuracy, precision, recall, and F1-score.</a:t>
                      </a:r>
                    </a:p>
                  </a:txBody>
                  <a:tcPr marL="51627" marR="51627" marT="25813" marB="2581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137159632"/>
                  </a:ext>
                </a:extLst>
              </a:tr>
            </a:tbl>
          </a:graphicData>
        </a:graphic>
      </p:graphicFrame>
    </p:spTree>
    <p:extLst>
      <p:ext uri="{BB962C8B-B14F-4D97-AF65-F5344CB8AC3E}">
        <p14:creationId xmlns:p14="http://schemas.microsoft.com/office/powerpoint/2010/main" val="1237971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chemeClr val="dk1"/>
              </a:buClr>
              <a:buSzPts val="4400"/>
              <a:buFont typeface="Calibri"/>
              <a:buNone/>
            </a:pPr>
            <a:r>
              <a:rPr lang="en-IN" sz="3000" dirty="0">
                <a:latin typeface="Times New Roman" panose="02020603050405020304" pitchFamily="18" charset="0"/>
                <a:cs typeface="Times New Roman" panose="02020603050405020304" pitchFamily="18" charset="0"/>
              </a:rPr>
              <a:t>CHALLENGES AND LIMITATIONS</a:t>
            </a:r>
            <a:br>
              <a:rPr lang="en-IN" sz="3000" dirty="0">
                <a:latin typeface="Times New Roman" panose="02020603050405020304" pitchFamily="18" charset="0"/>
                <a:cs typeface="Times New Roman" panose="02020603050405020304" pitchFamily="18" charset="0"/>
              </a:rPr>
            </a:br>
            <a:r>
              <a:rPr lang="en-IN" sz="3000" dirty="0">
                <a:latin typeface="Times New Roman" panose="02020603050405020304" pitchFamily="18" charset="0"/>
                <a:cs typeface="Times New Roman" panose="02020603050405020304" pitchFamily="18" charset="0"/>
              </a:rPr>
              <a:t>IN THE EXISTING PROJECT</a:t>
            </a:r>
            <a:endParaRPr sz="3000" dirty="0">
              <a:latin typeface="Times New Roman" panose="02020603050405020304" pitchFamily="18" charset="0"/>
              <a:cs typeface="Times New Roman" panose="02020603050405020304" pitchFamily="18" charset="0"/>
            </a:endParaRPr>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546555" lvl="1" indent="-273278" algn="just">
              <a:buFont typeface="Arial"/>
              <a:buChar char="•"/>
            </a:pPr>
            <a:r>
              <a:rPr lang="en-US" sz="2400" dirty="0">
                <a:solidFill>
                  <a:schemeClr val="tx1"/>
                </a:solidFill>
                <a:latin typeface="Times New Roman" panose="02020603050405020304" pitchFamily="18" charset="0"/>
                <a:cs typeface="Times New Roman" panose="02020603050405020304" pitchFamily="18" charset="0"/>
              </a:rPr>
              <a:t>Existing systems for brain tumor detection from MRI images face several challenges and limitations, including variability in image quality, class imbalance in the dataset, and interpretability of deep learning models. These challenges can affect the performance and reliability of automated detection systems, leading to inaccurate or inconsistent results. Additionally, computational resource requirements and scalability issues pose practical challenges for deploying deep learning algorithms in real-world healthcare settings. Addressing these challenges is crucial for developing robust and effective solutions for automated brain tumor detection.</a:t>
            </a: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3172839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dirty="0">
                <a:latin typeface="Times New Roman" panose="02020603050405020304" pitchFamily="18" charset="0"/>
                <a:cs typeface="Times New Roman" panose="02020603050405020304" pitchFamily="18" charset="0"/>
              </a:rPr>
              <a:t>OBJECTIVES</a:t>
            </a:r>
            <a:endParaRPr dirty="0">
              <a:latin typeface="Times New Roman" panose="02020603050405020304" pitchFamily="18" charset="0"/>
              <a:cs typeface="Times New Roman" panose="02020603050405020304" pitchFamily="18" charset="0"/>
            </a:endParaRPr>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r>
              <a:rPr lang="en-US" sz="2400" dirty="0">
                <a:solidFill>
                  <a:schemeClr val="tx1"/>
                </a:solidFill>
                <a:latin typeface="Times New Roman" panose="02020603050405020304" pitchFamily="18" charset="0"/>
                <a:cs typeface="Times New Roman" panose="02020603050405020304" pitchFamily="18" charset="0"/>
              </a:rPr>
              <a:t>The primary objective of the project is to conduct a comparative analysis of VGG16, InceptionV3, and </a:t>
            </a:r>
            <a:r>
              <a:rPr lang="en-US" sz="2400" dirty="0" err="1">
                <a:solidFill>
                  <a:schemeClr val="tx1"/>
                </a:solidFill>
                <a:latin typeface="Times New Roman" panose="02020603050405020304" pitchFamily="18" charset="0"/>
                <a:cs typeface="Times New Roman" panose="02020603050405020304" pitchFamily="18" charset="0"/>
              </a:rPr>
              <a:t>Xception</a:t>
            </a:r>
            <a:r>
              <a:rPr lang="en-US" sz="2400" dirty="0">
                <a:solidFill>
                  <a:schemeClr val="tx1"/>
                </a:solidFill>
                <a:latin typeface="Times New Roman" panose="02020603050405020304" pitchFamily="18" charset="0"/>
                <a:cs typeface="Times New Roman" panose="02020603050405020304" pitchFamily="18" charset="0"/>
              </a:rPr>
              <a:t> algorithms for brain tumor detection from MRI images. Specific objectives include evaluating the performance of each algorithm in terms of accuracy, precision, recall, and computational efficiency. </a:t>
            </a:r>
          </a:p>
          <a:p>
            <a:r>
              <a:rPr lang="en-US" sz="2400" dirty="0">
                <a:solidFill>
                  <a:schemeClr val="tx1"/>
                </a:solidFill>
                <a:latin typeface="Times New Roman" panose="02020603050405020304" pitchFamily="18" charset="0"/>
                <a:cs typeface="Times New Roman" panose="02020603050405020304" pitchFamily="18" charset="0"/>
              </a:rPr>
              <a:t>Additionally, the project aims to identify strengths and weaknesses of each algorithm and determine the most suitable approach for automated brain tumor detection. By achieving these objectives, the project seeks to contribute to advancements in medical imaging and healthcare technology.</a:t>
            </a: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2643453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dirty="0">
                <a:latin typeface="Times New Roman" panose="02020603050405020304" pitchFamily="18" charset="0"/>
                <a:cs typeface="Times New Roman" panose="02020603050405020304" pitchFamily="18" charset="0"/>
              </a:rPr>
              <a:t>INNOVATION</a:t>
            </a:r>
            <a:endParaRPr dirty="0">
              <a:latin typeface="Times New Roman" panose="02020603050405020304" pitchFamily="18" charset="0"/>
              <a:cs typeface="Times New Roman" panose="02020603050405020304" pitchFamily="18" charset="0"/>
            </a:endParaRPr>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114300" indent="0">
              <a:lnSpc>
                <a:spcPct val="150000"/>
              </a:lnSpc>
              <a:buNone/>
            </a:pPr>
            <a:r>
              <a:rPr lang="en-US" sz="2200" dirty="0">
                <a:solidFill>
                  <a:schemeClr val="tx1"/>
                </a:solidFill>
                <a:latin typeface="Times New Roman" panose="02020603050405020304" pitchFamily="18" charset="0"/>
                <a:cs typeface="Times New Roman" panose="02020603050405020304" pitchFamily="18" charset="0"/>
              </a:rPr>
              <a:t>The innovation idea of the project lies in the comparative analysis of deep learning algorithms for brain tumor detection. By systematically comparing the performance of these algorithms, the project aims to provide valuable insights into their effectiveness and suitability for real-world applications. The project also explores innovative approaches to address challenges such as data imbalance, model interpretability, and computational efficiency, thereby contributing to the development of more robust and reliable automated brain tumor detection systems.</a:t>
            </a: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4061618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2" name="Google Shape;96;p2">
            <a:extLst>
              <a:ext uri="{FF2B5EF4-FFF2-40B4-BE49-F238E27FC236}">
                <a16:creationId xmlns:a16="http://schemas.microsoft.com/office/drawing/2014/main" id="{56D7FF8E-503B-238E-4DC3-F6E144F1F7F9}"/>
              </a:ext>
            </a:extLst>
          </p:cNvPr>
          <p:cNvSpPr txBox="1">
            <a:spLocks noGrp="1"/>
          </p:cNvSpPr>
          <p:nvPr>
            <p:ph type="title"/>
          </p:nvPr>
        </p:nvSpPr>
        <p:spPr>
          <a:xfrm>
            <a:off x="2743200" y="529590"/>
            <a:ext cx="6504940" cy="755016"/>
          </a:xfrm>
          <a:prstGeom prst="rect">
            <a:avLst/>
          </a:prstGeom>
          <a:noFill/>
          <a:ln>
            <a:noFill/>
          </a:ln>
        </p:spPr>
        <p:txBody>
          <a:bodyPr spcFirstLastPara="1" wrap="square" lIns="91425" tIns="45700" rIns="91425" bIns="45700" anchor="ctr" anchorCtr="0">
            <a:noAutofit/>
          </a:bodyPr>
          <a:lstStyle/>
          <a:p>
            <a:r>
              <a:rPr lang="en-US" sz="3200" dirty="0">
                <a:latin typeface="Times New Roman" panose="02020603050405020304" pitchFamily="18" charset="0"/>
                <a:cs typeface="Times New Roman" panose="02020603050405020304" pitchFamily="18" charset="0"/>
              </a:rPr>
              <a:t>SCOPE OF THE PROJECT</a:t>
            </a:r>
          </a:p>
        </p:txBody>
      </p:sp>
      <p:sp>
        <p:nvSpPr>
          <p:cNvPr id="106" name="Google Shape;106;p5"/>
          <p:cNvSpPr txBox="1">
            <a:spLocks noGrp="1"/>
          </p:cNvSpPr>
          <p:nvPr>
            <p:ph type="body" idx="1"/>
          </p:nvPr>
        </p:nvSpPr>
        <p:spPr>
          <a:prstGeom prst="rect">
            <a:avLst/>
          </a:prstGeom>
          <a:noFill/>
          <a:ln>
            <a:noFill/>
          </a:ln>
        </p:spPr>
        <p:txBody>
          <a:bodyPr spcFirstLastPara="1" wrap="square" lIns="91425" tIns="45700" rIns="91425" bIns="45700" anchor="t" anchorCtr="0">
            <a:normAutofit fontScale="92500"/>
          </a:bodyPr>
          <a:lstStyle/>
          <a:p>
            <a:pPr marL="565790" lvl="1" indent="-282895" algn="just">
              <a:lnSpc>
                <a:spcPts val="3616"/>
              </a:lnSpc>
              <a:buFont typeface="Arial"/>
              <a:buChar char="•"/>
            </a:pPr>
            <a:r>
              <a:rPr lang="en-US" sz="2100" dirty="0">
                <a:solidFill>
                  <a:schemeClr val="tx1"/>
                </a:solidFill>
                <a:latin typeface="Times New Roman" panose="02020603050405020304" pitchFamily="18" charset="0"/>
                <a:cs typeface="Times New Roman" panose="02020603050405020304" pitchFamily="18" charset="0"/>
              </a:rPr>
              <a:t>The scope of the project encompasses the development of machine learning models based on VGG16, InceptionV3, and </a:t>
            </a:r>
            <a:r>
              <a:rPr lang="en-US" sz="2100" dirty="0" err="1">
                <a:solidFill>
                  <a:schemeClr val="tx1"/>
                </a:solidFill>
                <a:latin typeface="Times New Roman" panose="02020603050405020304" pitchFamily="18" charset="0"/>
                <a:cs typeface="Times New Roman" panose="02020603050405020304" pitchFamily="18" charset="0"/>
              </a:rPr>
              <a:t>Xception</a:t>
            </a:r>
            <a:r>
              <a:rPr lang="en-US" sz="2100" dirty="0">
                <a:solidFill>
                  <a:schemeClr val="tx1"/>
                </a:solidFill>
                <a:latin typeface="Times New Roman" panose="02020603050405020304" pitchFamily="18" charset="0"/>
                <a:cs typeface="Times New Roman" panose="02020603050405020304" pitchFamily="18" charset="0"/>
              </a:rPr>
              <a:t> algorithms for brain tumor detection from MRI images. The project focuses on comparative analysis and evaluation of these models using standardized performance metrics. The application of the project extends to medical imaging and diagnostics, with potential implications for improving the accuracy and efficiency of brain tumor detection in clinical practice. The project's findings and insights can also inform future research and development efforts in the field of automated medical diagnostics.</a:t>
            </a: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107" name="Google Shape;107;p5"/>
          <p:cNvPicPr preferRelativeResize="0"/>
          <p:nvPr/>
        </p:nvPicPr>
        <p:blipFill rotWithShape="1">
          <a:blip r:embed="rId4">
            <a:alphaModFix/>
          </a:blip>
          <a:srcRect/>
          <a:stretch/>
        </p:blipFill>
        <p:spPr>
          <a:xfrm>
            <a:off x="381000" y="457200"/>
            <a:ext cx="2237740" cy="755015"/>
          </a:xfrm>
          <a:prstGeom prst="rect">
            <a:avLst/>
          </a:prstGeom>
          <a:noFill/>
          <a:ln>
            <a:noFill/>
          </a:ln>
        </p:spPr>
      </p:pic>
    </p:spTree>
    <p:extLst>
      <p:ext uri="{BB962C8B-B14F-4D97-AF65-F5344CB8AC3E}">
        <p14:creationId xmlns:p14="http://schemas.microsoft.com/office/powerpoint/2010/main" val="2264721963"/>
      </p:ext>
    </p:extLst>
  </p:cSld>
  <p:clrMapOvr>
    <a:overrideClrMapping bg1="lt1" tx1="dk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4.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5.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6.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7.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3583</TotalTime>
  <Words>1180</Words>
  <Application>Microsoft Office PowerPoint</Application>
  <PresentationFormat>On-screen Show (4:3)</PresentationFormat>
  <Paragraphs>99</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Söhne</vt:lpstr>
      <vt:lpstr>Times New Roman</vt:lpstr>
      <vt:lpstr>Office Theme</vt:lpstr>
      <vt:lpstr>Advanced Neural Network Architecture for Brain Lesion Identification</vt:lpstr>
      <vt:lpstr>      ABSTRACT</vt:lpstr>
      <vt:lpstr>INTRODUCTION</vt:lpstr>
      <vt:lpstr>MOTIVATION</vt:lpstr>
      <vt:lpstr>LITERATURE REVIEW</vt:lpstr>
      <vt:lpstr>CHALLENGES AND LIMITATIONS IN THE EXISTING PROJECT</vt:lpstr>
      <vt:lpstr>OBJECTIVES</vt:lpstr>
      <vt:lpstr>INNOVATION</vt:lpstr>
      <vt:lpstr>SCOPE OF THE PROJECT</vt:lpstr>
      <vt:lpstr>SCOPE OF THE PROJECT</vt:lpstr>
      <vt:lpstr>ARCHITECTURE</vt:lpstr>
      <vt:lpstr>ARCHITECTURE</vt:lpstr>
      <vt:lpstr>ARCHITECTURE</vt:lpstr>
      <vt:lpstr>PROPOSED MODULES</vt:lpstr>
      <vt:lpstr>DATASET</vt:lpstr>
      <vt:lpstr>DATA PRE-PROCESSING</vt:lpstr>
      <vt:lpstr>DATA PRE-PROCESSING</vt:lpstr>
      <vt:lpstr>DATA SPLITTING</vt:lpstr>
      <vt:lpstr>MODEL TRAINING</vt:lpstr>
      <vt:lpstr>MODEL TRAINING</vt:lpstr>
      <vt:lpstr>MODEL TRAINING</vt:lpstr>
      <vt:lpstr>MODEL EVALUATION</vt:lpstr>
      <vt:lpstr>MODEL EVALUATION</vt:lpstr>
      <vt:lpstr>MODEL EVALUATION</vt:lpstr>
      <vt:lpstr>RESULT</vt:lpstr>
      <vt:lpstr>FUTURE ENHANCEMENT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vaibhav parihar</cp:lastModifiedBy>
  <cp:revision>44</cp:revision>
  <dcterms:created xsi:type="dcterms:W3CDTF">2020-05-13T07:00:09Z</dcterms:created>
  <dcterms:modified xsi:type="dcterms:W3CDTF">2024-06-23T06:32:11Z</dcterms:modified>
</cp:coreProperties>
</file>