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7" r:id="rId2"/>
  </p:sldIdLst>
  <p:sldSz cx="32918400" cy="21945600"/>
  <p:notesSz cx="6858000" cy="9144000"/>
  <p:defaultTextStyle>
    <a:defPPr>
      <a:defRPr lang="en-US"/>
    </a:defPPr>
    <a:lvl1pPr marL="0" algn="l" defTabSz="2633472" rtl="0" eaLnBrk="1" latinLnBrk="0" hangingPunct="1">
      <a:defRPr sz="5184" kern="1200">
        <a:solidFill>
          <a:schemeClr val="tx1"/>
        </a:solidFill>
        <a:latin typeface="+mn-lt"/>
        <a:ea typeface="+mn-ea"/>
        <a:cs typeface="+mn-cs"/>
      </a:defRPr>
    </a:lvl1pPr>
    <a:lvl2pPr marL="1316736" algn="l" defTabSz="2633472" rtl="0" eaLnBrk="1" latinLnBrk="0" hangingPunct="1">
      <a:defRPr sz="5184" kern="1200">
        <a:solidFill>
          <a:schemeClr val="tx1"/>
        </a:solidFill>
        <a:latin typeface="+mn-lt"/>
        <a:ea typeface="+mn-ea"/>
        <a:cs typeface="+mn-cs"/>
      </a:defRPr>
    </a:lvl2pPr>
    <a:lvl3pPr marL="2633472" algn="l" defTabSz="2633472" rtl="0" eaLnBrk="1" latinLnBrk="0" hangingPunct="1">
      <a:defRPr sz="5184" kern="1200">
        <a:solidFill>
          <a:schemeClr val="tx1"/>
        </a:solidFill>
        <a:latin typeface="+mn-lt"/>
        <a:ea typeface="+mn-ea"/>
        <a:cs typeface="+mn-cs"/>
      </a:defRPr>
    </a:lvl3pPr>
    <a:lvl4pPr marL="3950208" algn="l" defTabSz="2633472" rtl="0" eaLnBrk="1" latinLnBrk="0" hangingPunct="1">
      <a:defRPr sz="5184" kern="1200">
        <a:solidFill>
          <a:schemeClr val="tx1"/>
        </a:solidFill>
        <a:latin typeface="+mn-lt"/>
        <a:ea typeface="+mn-ea"/>
        <a:cs typeface="+mn-cs"/>
      </a:defRPr>
    </a:lvl4pPr>
    <a:lvl5pPr marL="5266944" algn="l" defTabSz="2633472" rtl="0" eaLnBrk="1" latinLnBrk="0" hangingPunct="1">
      <a:defRPr sz="5184" kern="1200">
        <a:solidFill>
          <a:schemeClr val="tx1"/>
        </a:solidFill>
        <a:latin typeface="+mn-lt"/>
        <a:ea typeface="+mn-ea"/>
        <a:cs typeface="+mn-cs"/>
      </a:defRPr>
    </a:lvl5pPr>
    <a:lvl6pPr marL="6583680" algn="l" defTabSz="2633472" rtl="0" eaLnBrk="1" latinLnBrk="0" hangingPunct="1">
      <a:defRPr sz="5184" kern="1200">
        <a:solidFill>
          <a:schemeClr val="tx1"/>
        </a:solidFill>
        <a:latin typeface="+mn-lt"/>
        <a:ea typeface="+mn-ea"/>
        <a:cs typeface="+mn-cs"/>
      </a:defRPr>
    </a:lvl6pPr>
    <a:lvl7pPr marL="7900416" algn="l" defTabSz="2633472" rtl="0" eaLnBrk="1" latinLnBrk="0" hangingPunct="1">
      <a:defRPr sz="5184" kern="1200">
        <a:solidFill>
          <a:schemeClr val="tx1"/>
        </a:solidFill>
        <a:latin typeface="+mn-lt"/>
        <a:ea typeface="+mn-ea"/>
        <a:cs typeface="+mn-cs"/>
      </a:defRPr>
    </a:lvl7pPr>
    <a:lvl8pPr marL="9217152" algn="l" defTabSz="2633472" rtl="0" eaLnBrk="1" latinLnBrk="0" hangingPunct="1">
      <a:defRPr sz="5184" kern="1200">
        <a:solidFill>
          <a:schemeClr val="tx1"/>
        </a:solidFill>
        <a:latin typeface="+mn-lt"/>
        <a:ea typeface="+mn-ea"/>
        <a:cs typeface="+mn-cs"/>
      </a:defRPr>
    </a:lvl8pPr>
    <a:lvl9pPr marL="10533888" algn="l" defTabSz="2633472" rtl="0" eaLnBrk="1" latinLnBrk="0" hangingPunct="1">
      <a:defRPr sz="518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6"/>
  </p:normalViewPr>
  <p:slideViewPr>
    <p:cSldViewPr snapToGrid="0" snapToObjects="1">
      <p:cViewPr>
        <p:scale>
          <a:sx n="35" d="100"/>
          <a:sy n="35" d="100"/>
        </p:scale>
        <p:origin x="1230" y="-27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3591562"/>
            <a:ext cx="27980640" cy="7640320"/>
          </a:xfrm>
        </p:spPr>
        <p:txBody>
          <a:bodyPr anchor="b"/>
          <a:lstStyle>
            <a:lvl1pPr algn="ctr">
              <a:defRPr sz="19200"/>
            </a:lvl1pPr>
          </a:lstStyle>
          <a:p>
            <a:r>
              <a:rPr lang="en-US"/>
              <a:t>Click to edit Master title style</a:t>
            </a:r>
            <a:endParaRPr lang="en-US" dirty="0"/>
          </a:p>
        </p:txBody>
      </p:sp>
      <p:sp>
        <p:nvSpPr>
          <p:cNvPr id="3" name="Subtitle 2"/>
          <p:cNvSpPr>
            <a:spLocks noGrp="1"/>
          </p:cNvSpPr>
          <p:nvPr>
            <p:ph type="subTitle" idx="1"/>
          </p:nvPr>
        </p:nvSpPr>
        <p:spPr>
          <a:xfrm>
            <a:off x="4114800" y="11526522"/>
            <a:ext cx="24688800" cy="5298438"/>
          </a:xfrm>
        </p:spPr>
        <p:txBody>
          <a:bodyPr/>
          <a:lstStyle>
            <a:lvl1pPr marL="0" indent="0" algn="ctr">
              <a:buNone/>
              <a:defRPr sz="7680"/>
            </a:lvl1pPr>
            <a:lvl2pPr marL="1463040" indent="0" algn="ctr">
              <a:buNone/>
              <a:defRPr sz="6400"/>
            </a:lvl2pPr>
            <a:lvl3pPr marL="2926080" indent="0" algn="ctr">
              <a:buNone/>
              <a:defRPr sz="5760"/>
            </a:lvl3pPr>
            <a:lvl4pPr marL="4389120" indent="0" algn="ctr">
              <a:buNone/>
              <a:defRPr sz="5120"/>
            </a:lvl4pPr>
            <a:lvl5pPr marL="5852160" indent="0" algn="ctr">
              <a:buNone/>
              <a:defRPr sz="5120"/>
            </a:lvl5pPr>
            <a:lvl6pPr marL="7315200" indent="0" algn="ctr">
              <a:buNone/>
              <a:defRPr sz="5120"/>
            </a:lvl6pPr>
            <a:lvl7pPr marL="8778240" indent="0" algn="ctr">
              <a:buNone/>
              <a:defRPr sz="5120"/>
            </a:lvl7pPr>
            <a:lvl8pPr marL="10241280" indent="0" algn="ctr">
              <a:buNone/>
              <a:defRPr sz="5120"/>
            </a:lvl8pPr>
            <a:lvl9pPr marL="11704320" indent="0" algn="ctr">
              <a:buNone/>
              <a:defRPr sz="51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2A626A6-C0E4-1341-A8BC-A8B5373B98DE}" type="datetimeFigureOut">
              <a:rPr lang="en-US" smtClean="0"/>
              <a:t>3/27/2019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6A1869-7972-9D4D-9EE0-7513F56C0E4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A626A6-C0E4-1341-A8BC-A8B5373B98DE}" type="datetimeFigureOut">
              <a:rPr lang="en-US" smtClean="0"/>
              <a:t>3/27/2019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6A1869-7972-9D4D-9EE0-7513F56C0E4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1168400"/>
            <a:ext cx="7098030" cy="1859788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1168400"/>
            <a:ext cx="20882610" cy="1859788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A626A6-C0E4-1341-A8BC-A8B5373B98DE}" type="datetimeFigureOut">
              <a:rPr lang="en-US" smtClean="0"/>
              <a:t>3/27/2019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6A1869-7972-9D4D-9EE0-7513F56C0E4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A626A6-C0E4-1341-A8BC-A8B5373B98DE}" type="datetimeFigureOut">
              <a:rPr lang="en-US" smtClean="0"/>
              <a:t>3/27/2019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6A1869-7972-9D4D-9EE0-7513F56C0E4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5471168"/>
            <a:ext cx="28392120" cy="9128758"/>
          </a:xfrm>
        </p:spPr>
        <p:txBody>
          <a:bodyPr anchor="b"/>
          <a:lstStyle>
            <a:lvl1pPr>
              <a:defRPr sz="19200"/>
            </a:lvl1pPr>
          </a:lstStyle>
          <a:p>
            <a:r>
              <a:rPr lang="en-US"/>
              <a:t>Click to edit Master title style</a:t>
            </a:r>
            <a:endParaRPr lang="en-US" dirty="0"/>
          </a:p>
        </p:txBody>
      </p:sp>
      <p:sp>
        <p:nvSpPr>
          <p:cNvPr id="3" name="Text Placeholder 2"/>
          <p:cNvSpPr>
            <a:spLocks noGrp="1"/>
          </p:cNvSpPr>
          <p:nvPr>
            <p:ph type="body" idx="1"/>
          </p:nvPr>
        </p:nvSpPr>
        <p:spPr>
          <a:xfrm>
            <a:off x="2245997" y="14686288"/>
            <a:ext cx="28392120" cy="4800598"/>
          </a:xfrm>
        </p:spPr>
        <p:txBody>
          <a:bodyPr/>
          <a:lstStyle>
            <a:lvl1pPr marL="0" indent="0">
              <a:buNone/>
              <a:defRPr sz="7680">
                <a:solidFill>
                  <a:schemeClr val="tx1"/>
                </a:solidFill>
              </a:defRPr>
            </a:lvl1pPr>
            <a:lvl2pPr marL="1463040" indent="0">
              <a:buNone/>
              <a:defRPr sz="6400">
                <a:solidFill>
                  <a:schemeClr val="tx1">
                    <a:tint val="75000"/>
                  </a:schemeClr>
                </a:solidFill>
              </a:defRPr>
            </a:lvl2pPr>
            <a:lvl3pPr marL="2926080" indent="0">
              <a:buNone/>
              <a:defRPr sz="5760">
                <a:solidFill>
                  <a:schemeClr val="tx1">
                    <a:tint val="75000"/>
                  </a:schemeClr>
                </a:solidFill>
              </a:defRPr>
            </a:lvl3pPr>
            <a:lvl4pPr marL="4389120" indent="0">
              <a:buNone/>
              <a:defRPr sz="5120">
                <a:solidFill>
                  <a:schemeClr val="tx1">
                    <a:tint val="75000"/>
                  </a:schemeClr>
                </a:solidFill>
              </a:defRPr>
            </a:lvl4pPr>
            <a:lvl5pPr marL="5852160" indent="0">
              <a:buNone/>
              <a:defRPr sz="5120">
                <a:solidFill>
                  <a:schemeClr val="tx1">
                    <a:tint val="75000"/>
                  </a:schemeClr>
                </a:solidFill>
              </a:defRPr>
            </a:lvl5pPr>
            <a:lvl6pPr marL="7315200" indent="0">
              <a:buNone/>
              <a:defRPr sz="5120">
                <a:solidFill>
                  <a:schemeClr val="tx1">
                    <a:tint val="75000"/>
                  </a:schemeClr>
                </a:solidFill>
              </a:defRPr>
            </a:lvl6pPr>
            <a:lvl7pPr marL="8778240" indent="0">
              <a:buNone/>
              <a:defRPr sz="5120">
                <a:solidFill>
                  <a:schemeClr val="tx1">
                    <a:tint val="75000"/>
                  </a:schemeClr>
                </a:solidFill>
              </a:defRPr>
            </a:lvl7pPr>
            <a:lvl8pPr marL="10241280" indent="0">
              <a:buNone/>
              <a:defRPr sz="5120">
                <a:solidFill>
                  <a:schemeClr val="tx1">
                    <a:tint val="75000"/>
                  </a:schemeClr>
                </a:solidFill>
              </a:defRPr>
            </a:lvl8pPr>
            <a:lvl9pPr marL="11704320" indent="0">
              <a:buNone/>
              <a:defRPr sz="51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A626A6-C0E4-1341-A8BC-A8B5373B98DE}" type="datetimeFigureOut">
              <a:rPr lang="en-US" smtClean="0"/>
              <a:t>3/27/2019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6A1869-7972-9D4D-9EE0-7513F56C0E4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2A626A6-C0E4-1341-A8BC-A8B5373B98DE}" type="datetimeFigureOut">
              <a:rPr lang="en-US" smtClean="0"/>
              <a:t>3/27/2019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6A1869-7972-9D4D-9EE0-7513F56C0E4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168406"/>
            <a:ext cx="28392120" cy="42418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5379722"/>
            <a:ext cx="13926024"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4" name="Content Placeholder 3"/>
          <p:cNvSpPr>
            <a:spLocks noGrp="1"/>
          </p:cNvSpPr>
          <p:nvPr>
            <p:ph sz="half" idx="2"/>
          </p:nvPr>
        </p:nvSpPr>
        <p:spPr>
          <a:xfrm>
            <a:off x="2267431" y="8016240"/>
            <a:ext cx="13926024"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5379722"/>
            <a:ext cx="13994609"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6" name="Content Placeholder 5"/>
          <p:cNvSpPr>
            <a:spLocks noGrp="1"/>
          </p:cNvSpPr>
          <p:nvPr>
            <p:ph sz="quarter" idx="4"/>
          </p:nvPr>
        </p:nvSpPr>
        <p:spPr>
          <a:xfrm>
            <a:off x="16664942" y="8016240"/>
            <a:ext cx="13994609"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2A626A6-C0E4-1341-A8BC-A8B5373B98DE}" type="datetimeFigureOut">
              <a:rPr lang="en-US" smtClean="0"/>
              <a:t>3/27/2019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6A1869-7972-9D4D-9EE0-7513F56C0E4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2A626A6-C0E4-1341-A8BC-A8B5373B98DE}" type="datetimeFigureOut">
              <a:rPr lang="en-US" smtClean="0"/>
              <a:t>3/27/2019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6A1869-7972-9D4D-9EE0-7513F56C0E4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A626A6-C0E4-1341-A8BC-A8B5373B98DE}" type="datetimeFigureOut">
              <a:rPr lang="en-US" smtClean="0"/>
              <a:t>3/27/2019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6A1869-7972-9D4D-9EE0-7513F56C0E4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31" y="1463040"/>
            <a:ext cx="10617041" cy="5120640"/>
          </a:xfrm>
        </p:spPr>
        <p:txBody>
          <a:bodyPr anchor="b"/>
          <a:lstStyle>
            <a:lvl1pPr>
              <a:defRPr sz="10240"/>
            </a:lvl1pPr>
          </a:lstStyle>
          <a:p>
            <a:r>
              <a:rPr lang="en-US"/>
              <a:t>Click to edit Master title style</a:t>
            </a:r>
            <a:endParaRPr lang="en-US" dirty="0"/>
          </a:p>
        </p:txBody>
      </p:sp>
      <p:sp>
        <p:nvSpPr>
          <p:cNvPr id="3" name="Content Placeholder 2"/>
          <p:cNvSpPr>
            <a:spLocks noGrp="1"/>
          </p:cNvSpPr>
          <p:nvPr>
            <p:ph idx="1"/>
          </p:nvPr>
        </p:nvSpPr>
        <p:spPr>
          <a:xfrm>
            <a:off x="13994609" y="3159765"/>
            <a:ext cx="16664940" cy="15595600"/>
          </a:xfrm>
        </p:spPr>
        <p:txBody>
          <a:bodyPr/>
          <a:lstStyle>
            <a:lvl1pPr>
              <a:defRPr sz="10240"/>
            </a:lvl1pPr>
            <a:lvl2pPr>
              <a:defRPr sz="8960"/>
            </a:lvl2pPr>
            <a:lvl3pPr>
              <a:defRPr sz="7680"/>
            </a:lvl3pPr>
            <a:lvl4pPr>
              <a:defRPr sz="6400"/>
            </a:lvl4pPr>
            <a:lvl5pPr>
              <a:defRPr sz="6400"/>
            </a:lvl5pPr>
            <a:lvl6pPr>
              <a:defRPr sz="6400"/>
            </a:lvl6pPr>
            <a:lvl7pPr>
              <a:defRPr sz="6400"/>
            </a:lvl7pPr>
            <a:lvl8pPr>
              <a:defRPr sz="6400"/>
            </a:lvl8pPr>
            <a:lvl9pPr>
              <a:defRPr sz="6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31"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92A626A6-C0E4-1341-A8BC-A8B5373B98DE}" type="datetimeFigureOut">
              <a:rPr lang="en-US" smtClean="0"/>
              <a:t>3/27/2019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6A1869-7972-9D4D-9EE0-7513F56C0E4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31" y="1463040"/>
            <a:ext cx="10617041" cy="5120640"/>
          </a:xfrm>
        </p:spPr>
        <p:txBody>
          <a:bodyPr anchor="b"/>
          <a:lstStyle>
            <a:lvl1pPr>
              <a:defRPr sz="102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9" y="3159765"/>
            <a:ext cx="16664940" cy="15595600"/>
          </a:xfrm>
        </p:spPr>
        <p:txBody>
          <a:bodyPr anchor="t"/>
          <a:lstStyle>
            <a:lvl1pPr marL="0" indent="0">
              <a:buNone/>
              <a:defRPr sz="10240"/>
            </a:lvl1pPr>
            <a:lvl2pPr marL="1463040" indent="0">
              <a:buNone/>
              <a:defRPr sz="8960"/>
            </a:lvl2pPr>
            <a:lvl3pPr marL="2926080" indent="0">
              <a:buNone/>
              <a:defRPr sz="7680"/>
            </a:lvl3pPr>
            <a:lvl4pPr marL="4389120" indent="0">
              <a:buNone/>
              <a:defRPr sz="6400"/>
            </a:lvl4pPr>
            <a:lvl5pPr marL="5852160" indent="0">
              <a:buNone/>
              <a:defRPr sz="6400"/>
            </a:lvl5pPr>
            <a:lvl6pPr marL="7315200" indent="0">
              <a:buNone/>
              <a:defRPr sz="6400"/>
            </a:lvl6pPr>
            <a:lvl7pPr marL="8778240" indent="0">
              <a:buNone/>
              <a:defRPr sz="6400"/>
            </a:lvl7pPr>
            <a:lvl8pPr marL="10241280" indent="0">
              <a:buNone/>
              <a:defRPr sz="6400"/>
            </a:lvl8pPr>
            <a:lvl9pPr marL="11704320" indent="0">
              <a:buNone/>
              <a:defRPr sz="64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2267431"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92A626A6-C0E4-1341-A8BC-A8B5373B98DE}" type="datetimeFigureOut">
              <a:rPr lang="en-US" smtClean="0"/>
              <a:t>3/27/2019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6A1869-7972-9D4D-9EE0-7513F56C0E4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1168406"/>
            <a:ext cx="28392120" cy="42418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5842000"/>
            <a:ext cx="28392120" cy="139242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20340325"/>
            <a:ext cx="7406640" cy="1168400"/>
          </a:xfrm>
          <a:prstGeom prst="rect">
            <a:avLst/>
          </a:prstGeom>
        </p:spPr>
        <p:txBody>
          <a:bodyPr vert="horz" lIns="91440" tIns="45720" rIns="91440" bIns="45720" rtlCol="0" anchor="ctr"/>
          <a:lstStyle>
            <a:lvl1pPr algn="l">
              <a:defRPr sz="3840">
                <a:solidFill>
                  <a:schemeClr val="tx1">
                    <a:tint val="75000"/>
                  </a:schemeClr>
                </a:solidFill>
              </a:defRPr>
            </a:lvl1pPr>
          </a:lstStyle>
          <a:p>
            <a:fld id="{92A626A6-C0E4-1341-A8BC-A8B5373B98DE}" type="datetimeFigureOut">
              <a:rPr lang="en-US" smtClean="0"/>
              <a:t>3/27/2019</a:t>
            </a:fld>
            <a:endParaRPr lang="en-US"/>
          </a:p>
        </p:txBody>
      </p:sp>
      <p:sp>
        <p:nvSpPr>
          <p:cNvPr id="5" name="Footer Placeholder 4"/>
          <p:cNvSpPr>
            <a:spLocks noGrp="1"/>
          </p:cNvSpPr>
          <p:nvPr>
            <p:ph type="ftr" sz="quarter" idx="3"/>
          </p:nvPr>
        </p:nvSpPr>
        <p:spPr>
          <a:xfrm>
            <a:off x="10904220" y="20340325"/>
            <a:ext cx="11109960" cy="1168400"/>
          </a:xfrm>
          <a:prstGeom prst="rect">
            <a:avLst/>
          </a:prstGeom>
        </p:spPr>
        <p:txBody>
          <a:bodyPr vert="horz" lIns="91440" tIns="45720" rIns="91440" bIns="45720" rtlCol="0" anchor="ctr"/>
          <a:lstStyle>
            <a:lvl1pPr algn="ctr">
              <a:defRPr sz="38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20340325"/>
            <a:ext cx="7406640" cy="1168400"/>
          </a:xfrm>
          <a:prstGeom prst="rect">
            <a:avLst/>
          </a:prstGeom>
        </p:spPr>
        <p:txBody>
          <a:bodyPr vert="horz" lIns="91440" tIns="45720" rIns="91440" bIns="45720" rtlCol="0" anchor="ctr"/>
          <a:lstStyle>
            <a:lvl1pPr algn="r">
              <a:defRPr sz="3840">
                <a:solidFill>
                  <a:schemeClr val="tx1">
                    <a:tint val="75000"/>
                  </a:schemeClr>
                </a:solidFill>
              </a:defRPr>
            </a:lvl1pPr>
          </a:lstStyle>
          <a:p>
            <a:fld id="{016A1869-7972-9D4D-9EE0-7513F56C0E44}" type="slidenum">
              <a:rPr lang="en-US" smtClean="0"/>
              <a:t>‹#›</a:t>
            </a:fld>
            <a:endParaRPr lang="en-US"/>
          </a:p>
        </p:txBody>
      </p:sp>
    </p:spTree>
    <p:extLst>
      <p:ext uri="{BB962C8B-B14F-4D97-AF65-F5344CB8AC3E}">
        <p14:creationId xmlns:p14="http://schemas.microsoft.com/office/powerpoint/2010/main" val="15458946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926080" rtl="0" eaLnBrk="1" latinLnBrk="0" hangingPunct="1">
        <a:lnSpc>
          <a:spcPct val="90000"/>
        </a:lnSpc>
        <a:spcBef>
          <a:spcPct val="0"/>
        </a:spcBef>
        <a:buNone/>
        <a:defRPr sz="14080" kern="1200">
          <a:solidFill>
            <a:schemeClr val="tx1"/>
          </a:solidFill>
          <a:latin typeface="+mj-lt"/>
          <a:ea typeface="+mj-ea"/>
          <a:cs typeface="+mj-cs"/>
        </a:defRPr>
      </a:lvl1pPr>
    </p:titleStyle>
    <p:bodyStyle>
      <a:lvl1pPr marL="731520" indent="-731520" algn="l" defTabSz="2926080" rtl="0" eaLnBrk="1" latinLnBrk="0" hangingPunct="1">
        <a:lnSpc>
          <a:spcPct val="90000"/>
        </a:lnSpc>
        <a:spcBef>
          <a:spcPts val="3200"/>
        </a:spcBef>
        <a:buFont typeface="Arial" panose="020B0604020202020204" pitchFamily="34" charset="0"/>
        <a:buChar char="•"/>
        <a:defRPr sz="8960" kern="1200">
          <a:solidFill>
            <a:schemeClr val="tx1"/>
          </a:solidFill>
          <a:latin typeface="+mn-lt"/>
          <a:ea typeface="+mn-ea"/>
          <a:cs typeface="+mn-cs"/>
        </a:defRPr>
      </a:lvl1pPr>
      <a:lvl2pPr marL="2194560" indent="-731520" algn="l" defTabSz="2926080" rtl="0" eaLnBrk="1" latinLnBrk="0" hangingPunct="1">
        <a:lnSpc>
          <a:spcPct val="90000"/>
        </a:lnSpc>
        <a:spcBef>
          <a:spcPts val="1600"/>
        </a:spcBef>
        <a:buFont typeface="Arial" panose="020B0604020202020204" pitchFamily="34" charset="0"/>
        <a:buChar char="•"/>
        <a:defRPr sz="7680" kern="1200">
          <a:solidFill>
            <a:schemeClr val="tx1"/>
          </a:solidFill>
          <a:latin typeface="+mn-lt"/>
          <a:ea typeface="+mn-ea"/>
          <a:cs typeface="+mn-cs"/>
        </a:defRPr>
      </a:lvl2pPr>
      <a:lvl3pPr marL="3657600" indent="-731520" algn="l" defTabSz="2926080" rtl="0" eaLnBrk="1" latinLnBrk="0" hangingPunct="1">
        <a:lnSpc>
          <a:spcPct val="90000"/>
        </a:lnSpc>
        <a:spcBef>
          <a:spcPts val="1600"/>
        </a:spcBef>
        <a:buFont typeface="Arial" panose="020B0604020202020204" pitchFamily="34" charset="0"/>
        <a:buChar char="•"/>
        <a:defRPr sz="6400" kern="1200">
          <a:solidFill>
            <a:schemeClr val="tx1"/>
          </a:solidFill>
          <a:latin typeface="+mn-lt"/>
          <a:ea typeface="+mn-ea"/>
          <a:cs typeface="+mn-cs"/>
        </a:defRPr>
      </a:lvl3pPr>
      <a:lvl4pPr marL="51206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4pPr>
      <a:lvl5pPr marL="658368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5pPr>
      <a:lvl6pPr marL="804672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6pPr>
      <a:lvl7pPr marL="950976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7pPr>
      <a:lvl8pPr marL="1097280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8pPr>
      <a:lvl9pPr marL="124358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9pPr>
    </p:bodyStyle>
    <p:otherStyle>
      <a:defPPr>
        <a:defRPr lang="en-US"/>
      </a:defPPr>
      <a:lvl1pPr marL="0" algn="l" defTabSz="2926080" rtl="0" eaLnBrk="1" latinLnBrk="0" hangingPunct="1">
        <a:defRPr sz="5760" kern="1200">
          <a:solidFill>
            <a:schemeClr val="tx1"/>
          </a:solidFill>
          <a:latin typeface="+mn-lt"/>
          <a:ea typeface="+mn-ea"/>
          <a:cs typeface="+mn-cs"/>
        </a:defRPr>
      </a:lvl1pPr>
      <a:lvl2pPr marL="1463040" algn="l" defTabSz="2926080" rtl="0" eaLnBrk="1" latinLnBrk="0" hangingPunct="1">
        <a:defRPr sz="5760" kern="1200">
          <a:solidFill>
            <a:schemeClr val="tx1"/>
          </a:solidFill>
          <a:latin typeface="+mn-lt"/>
          <a:ea typeface="+mn-ea"/>
          <a:cs typeface="+mn-cs"/>
        </a:defRPr>
      </a:lvl2pPr>
      <a:lvl3pPr marL="2926080" algn="l" defTabSz="2926080" rtl="0" eaLnBrk="1" latinLnBrk="0" hangingPunct="1">
        <a:defRPr sz="5760" kern="1200">
          <a:solidFill>
            <a:schemeClr val="tx1"/>
          </a:solidFill>
          <a:latin typeface="+mn-lt"/>
          <a:ea typeface="+mn-ea"/>
          <a:cs typeface="+mn-cs"/>
        </a:defRPr>
      </a:lvl3pPr>
      <a:lvl4pPr marL="4389120" algn="l" defTabSz="2926080" rtl="0" eaLnBrk="1" latinLnBrk="0" hangingPunct="1">
        <a:defRPr sz="5760" kern="1200">
          <a:solidFill>
            <a:schemeClr val="tx1"/>
          </a:solidFill>
          <a:latin typeface="+mn-lt"/>
          <a:ea typeface="+mn-ea"/>
          <a:cs typeface="+mn-cs"/>
        </a:defRPr>
      </a:lvl4pPr>
      <a:lvl5pPr marL="5852160" algn="l" defTabSz="2926080" rtl="0" eaLnBrk="1" latinLnBrk="0" hangingPunct="1">
        <a:defRPr sz="5760" kern="1200">
          <a:solidFill>
            <a:schemeClr val="tx1"/>
          </a:solidFill>
          <a:latin typeface="+mn-lt"/>
          <a:ea typeface="+mn-ea"/>
          <a:cs typeface="+mn-cs"/>
        </a:defRPr>
      </a:lvl5pPr>
      <a:lvl6pPr marL="7315200" algn="l" defTabSz="2926080" rtl="0" eaLnBrk="1" latinLnBrk="0" hangingPunct="1">
        <a:defRPr sz="5760" kern="1200">
          <a:solidFill>
            <a:schemeClr val="tx1"/>
          </a:solidFill>
          <a:latin typeface="+mn-lt"/>
          <a:ea typeface="+mn-ea"/>
          <a:cs typeface="+mn-cs"/>
        </a:defRPr>
      </a:lvl6pPr>
      <a:lvl7pPr marL="8778240" algn="l" defTabSz="2926080" rtl="0" eaLnBrk="1" latinLnBrk="0" hangingPunct="1">
        <a:defRPr sz="5760" kern="1200">
          <a:solidFill>
            <a:schemeClr val="tx1"/>
          </a:solidFill>
          <a:latin typeface="+mn-lt"/>
          <a:ea typeface="+mn-ea"/>
          <a:cs typeface="+mn-cs"/>
        </a:defRPr>
      </a:lvl7pPr>
      <a:lvl8pPr marL="10241280" algn="l" defTabSz="2926080" rtl="0" eaLnBrk="1" latinLnBrk="0" hangingPunct="1">
        <a:defRPr sz="5760" kern="1200">
          <a:solidFill>
            <a:schemeClr val="tx1"/>
          </a:solidFill>
          <a:latin typeface="+mn-lt"/>
          <a:ea typeface="+mn-ea"/>
          <a:cs typeface="+mn-cs"/>
        </a:defRPr>
      </a:lvl8pPr>
      <a:lvl9pPr marL="11704320" algn="l" defTabSz="2926080" rtl="0" eaLnBrk="1" latinLnBrk="0" hangingPunct="1">
        <a:defRPr sz="5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Users\Sbarrien\Desktop\Blue_Kean seal vecto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2" y="533402"/>
            <a:ext cx="1590675" cy="15906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6283511" y="10527747"/>
            <a:ext cx="335348" cy="890115"/>
          </a:xfrm>
          <a:prstGeom prst="rect">
            <a:avLst/>
          </a:prstGeom>
        </p:spPr>
        <p:txBody>
          <a:bodyPr wrap="none">
            <a:spAutoFit/>
          </a:bodyPr>
          <a:lstStyle/>
          <a:p>
            <a:r>
              <a:rPr lang="sk-SK"/>
              <a:t> </a:t>
            </a:r>
            <a:endParaRPr lang="en-US" dirty="0"/>
          </a:p>
        </p:txBody>
      </p:sp>
      <p:sp>
        <p:nvSpPr>
          <p:cNvPr id="6" name="TextBox 5"/>
          <p:cNvSpPr txBox="1"/>
          <p:nvPr/>
        </p:nvSpPr>
        <p:spPr>
          <a:xfrm>
            <a:off x="9767808" y="166366"/>
            <a:ext cx="14939791" cy="890115"/>
          </a:xfrm>
          <a:prstGeom prst="rect">
            <a:avLst/>
          </a:prstGeom>
          <a:noFill/>
        </p:spPr>
        <p:txBody>
          <a:bodyPr wrap="square" rtlCol="0">
            <a:spAutoFit/>
          </a:bodyPr>
          <a:lstStyle/>
          <a:p>
            <a:pPr algn="ctr"/>
            <a:r>
              <a:rPr lang="en-US" dirty="0"/>
              <a:t> </a:t>
            </a:r>
            <a:r>
              <a:rPr lang="en-US" b="1" dirty="0"/>
              <a:t>Mobile Navigation Apps User Interface Proposal</a:t>
            </a:r>
          </a:p>
        </p:txBody>
      </p:sp>
      <p:sp>
        <p:nvSpPr>
          <p:cNvPr id="7" name="TextBox 6"/>
          <p:cNvSpPr txBox="1"/>
          <p:nvPr/>
        </p:nvSpPr>
        <p:spPr>
          <a:xfrm>
            <a:off x="9417959" y="1036346"/>
            <a:ext cx="14401800" cy="1200329"/>
          </a:xfrm>
          <a:prstGeom prst="rect">
            <a:avLst/>
          </a:prstGeom>
          <a:noFill/>
        </p:spPr>
        <p:txBody>
          <a:bodyPr wrap="square" rtlCol="0">
            <a:spAutoFit/>
          </a:bodyPr>
          <a:lstStyle/>
          <a:p>
            <a:pPr algn="ctr"/>
            <a:r>
              <a:rPr lang="en-US" sz="3600" b="1" dirty="0"/>
              <a:t>Faculty Advisor Dr. </a:t>
            </a:r>
            <a:r>
              <a:rPr lang="en-US" sz="3600" b="1" dirty="0" err="1"/>
              <a:t>Daehan</a:t>
            </a:r>
            <a:r>
              <a:rPr lang="en-US" sz="3600" b="1" dirty="0"/>
              <a:t> Kwak</a:t>
            </a:r>
          </a:p>
          <a:p>
            <a:pPr algn="ctr"/>
            <a:r>
              <a:rPr lang="en-US" sz="3600" b="1" dirty="0"/>
              <a:t>Vaibhav Patel, </a:t>
            </a:r>
            <a:r>
              <a:rPr lang="en-US" sz="3600" b="1" dirty="0" err="1"/>
              <a:t>Presnir</a:t>
            </a:r>
            <a:r>
              <a:rPr lang="en-US" sz="3600" b="1" dirty="0"/>
              <a:t> J. </a:t>
            </a:r>
            <a:r>
              <a:rPr lang="en-US" sz="3600" b="1" dirty="0" err="1"/>
              <a:t>Senat</a:t>
            </a:r>
            <a:endParaRPr lang="en-US" sz="3600" b="1" dirty="0"/>
          </a:p>
        </p:txBody>
      </p:sp>
      <p:sp>
        <p:nvSpPr>
          <p:cNvPr id="8" name="TextBox 7"/>
          <p:cNvSpPr txBox="1"/>
          <p:nvPr/>
        </p:nvSpPr>
        <p:spPr>
          <a:xfrm>
            <a:off x="15932727" y="2190463"/>
            <a:ext cx="2515365" cy="769441"/>
          </a:xfrm>
          <a:prstGeom prst="rect">
            <a:avLst/>
          </a:prstGeom>
          <a:noFill/>
        </p:spPr>
        <p:txBody>
          <a:bodyPr wrap="square" rtlCol="0">
            <a:spAutoFit/>
          </a:bodyPr>
          <a:lstStyle/>
          <a:p>
            <a:r>
              <a:rPr lang="en-US" sz="4400" b="1" dirty="0"/>
              <a:t>Abstract</a:t>
            </a:r>
          </a:p>
        </p:txBody>
      </p:sp>
      <p:sp>
        <p:nvSpPr>
          <p:cNvPr id="9" name="TextBox 8"/>
          <p:cNvSpPr txBox="1"/>
          <p:nvPr/>
        </p:nvSpPr>
        <p:spPr>
          <a:xfrm>
            <a:off x="609602" y="3003212"/>
            <a:ext cx="31643782" cy="2246769"/>
          </a:xfrm>
          <a:prstGeom prst="rect">
            <a:avLst/>
          </a:prstGeom>
          <a:noFill/>
        </p:spPr>
        <p:txBody>
          <a:bodyPr wrap="square" rtlCol="0">
            <a:spAutoFit/>
          </a:bodyPr>
          <a:lstStyle/>
          <a:p>
            <a:pPr algn="just"/>
            <a:r>
              <a:rPr lang="en-US" sz="2800" dirty="0">
                <a:latin typeface="Calibri" panose="020F0502020204030204" pitchFamily="34" charset="0"/>
                <a:ea typeface="Calibri" panose="020F0502020204030204" pitchFamily="34" charset="0"/>
                <a:cs typeface="Times New Roman" panose="02020603050405020304" pitchFamily="18" charset="0"/>
              </a:rPr>
              <a:t>In today’s world, we need reliable navigation systems which lead us to our destination quickly and efficiently. In addition, the most important thing in the navigation apps is its user interface (UI). The UI features of the navigation apps must be organized in a user-friendly way as safety is vital. Those features may include steps in adding addresses, selecting between multiple routes, avoiding tolls, switching between routes during the travel. In this study, a comparison of the UI for different apps with their features such as, route switching during travel, Steps until navigation starts, traffic alerts, and toll alerts are analyzed. Currently, the main deciding factor to decide on route are based on ETA or distance. We propose a new UI to supplement ETA by showing the range of the ETA on routes (i.e. variation). A user study was conducted where 25 participants completed a questionnaire. The purpose of this questionnaire was to gain demographic information about the users; see their navigation app preferences; and to see if the proposed UI using the ETA range was useful.</a:t>
            </a:r>
            <a:endParaRPr lang="en-US" sz="2800" dirty="0"/>
          </a:p>
        </p:txBody>
      </p:sp>
      <p:sp>
        <p:nvSpPr>
          <p:cNvPr id="10" name="TextBox 9"/>
          <p:cNvSpPr txBox="1"/>
          <p:nvPr/>
        </p:nvSpPr>
        <p:spPr>
          <a:xfrm>
            <a:off x="662573" y="5245273"/>
            <a:ext cx="4200525" cy="769441"/>
          </a:xfrm>
          <a:prstGeom prst="rect">
            <a:avLst/>
          </a:prstGeom>
          <a:noFill/>
        </p:spPr>
        <p:txBody>
          <a:bodyPr wrap="square" rtlCol="0">
            <a:spAutoFit/>
          </a:bodyPr>
          <a:lstStyle/>
          <a:p>
            <a:r>
              <a:rPr lang="en-US" sz="4400" b="1" dirty="0"/>
              <a:t>Background</a:t>
            </a:r>
          </a:p>
        </p:txBody>
      </p:sp>
      <p:sp>
        <p:nvSpPr>
          <p:cNvPr id="11" name="TextBox 10"/>
          <p:cNvSpPr txBox="1"/>
          <p:nvPr/>
        </p:nvSpPr>
        <p:spPr>
          <a:xfrm>
            <a:off x="609602" y="6232381"/>
            <a:ext cx="13121568" cy="3539430"/>
          </a:xfrm>
          <a:prstGeom prst="rect">
            <a:avLst/>
          </a:prstGeom>
          <a:noFill/>
        </p:spPr>
        <p:txBody>
          <a:bodyPr wrap="square" rtlCol="0">
            <a:spAutoFit/>
          </a:bodyPr>
          <a:lstStyle/>
          <a:p>
            <a:pPr marL="457200" indent="-457200" algn="just">
              <a:buFont typeface="Arial" panose="020B0604020202020204" pitchFamily="34" charset="0"/>
              <a:buChar char="•"/>
            </a:pPr>
            <a:r>
              <a:rPr lang="en-US" sz="2800" dirty="0"/>
              <a:t>Millions of people use mobile navigation apps for real time directions. Mobile navigation apps are a convenient tool for traveling and searching locations. </a:t>
            </a:r>
          </a:p>
          <a:p>
            <a:pPr marL="457200" indent="-457200" algn="just">
              <a:buFont typeface="Arial" panose="020B0604020202020204" pitchFamily="34" charset="0"/>
              <a:buChar char="•"/>
            </a:pPr>
            <a:r>
              <a:rPr lang="en-US" sz="2800" dirty="0"/>
              <a:t>Most smart phones have automatic inbuilt navigations applications making mobile apps readily available. </a:t>
            </a:r>
          </a:p>
          <a:p>
            <a:pPr marL="457200" indent="-457200" algn="just">
              <a:buFont typeface="Arial" panose="020B0604020202020204" pitchFamily="34" charset="0"/>
              <a:buChar char="•"/>
            </a:pPr>
            <a:r>
              <a:rPr lang="en-US" sz="2800" dirty="0"/>
              <a:t>In this paper, I address the need for adding a range component to ETA, to provide a more precise ETA because travel time is dynamic because of a range of factors, including changes in demand, traffic operations, weather and accidents (van Lint et al., 2008). </a:t>
            </a:r>
            <a:endParaRPr lang="en-US" dirty="0"/>
          </a:p>
        </p:txBody>
      </p:sp>
      <p:sp>
        <p:nvSpPr>
          <p:cNvPr id="12" name="TextBox 11"/>
          <p:cNvSpPr txBox="1"/>
          <p:nvPr/>
        </p:nvSpPr>
        <p:spPr>
          <a:xfrm>
            <a:off x="-116289" y="10477690"/>
            <a:ext cx="6804216" cy="769441"/>
          </a:xfrm>
          <a:prstGeom prst="rect">
            <a:avLst/>
          </a:prstGeom>
          <a:noFill/>
        </p:spPr>
        <p:txBody>
          <a:bodyPr wrap="square" rtlCol="0">
            <a:spAutoFit/>
          </a:bodyPr>
          <a:lstStyle/>
          <a:p>
            <a:pPr algn="ctr"/>
            <a:r>
              <a:rPr lang="en-US" sz="4400" b="1" dirty="0"/>
              <a:t>Current User Interface</a:t>
            </a:r>
            <a:r>
              <a:rPr lang="en-US" sz="4400" dirty="0"/>
              <a:t> </a:t>
            </a:r>
          </a:p>
        </p:txBody>
      </p:sp>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9408" y="11417862"/>
            <a:ext cx="4025573" cy="7156575"/>
          </a:xfrm>
          <a:prstGeom prst="rect">
            <a:avLst/>
          </a:prstGeom>
        </p:spPr>
      </p:pic>
      <p:sp>
        <p:nvSpPr>
          <p:cNvPr id="22" name="TextBox 21"/>
          <p:cNvSpPr txBox="1"/>
          <p:nvPr/>
        </p:nvSpPr>
        <p:spPr>
          <a:xfrm>
            <a:off x="7216893" y="10528700"/>
            <a:ext cx="6514277" cy="769441"/>
          </a:xfrm>
          <a:prstGeom prst="rect">
            <a:avLst/>
          </a:prstGeom>
          <a:noFill/>
        </p:spPr>
        <p:txBody>
          <a:bodyPr wrap="square" rtlCol="0">
            <a:spAutoFit/>
          </a:bodyPr>
          <a:lstStyle/>
          <a:p>
            <a:pPr algn="ctr"/>
            <a:r>
              <a:rPr lang="en-US" sz="4400" b="1" dirty="0"/>
              <a:t>Proposed User Interface</a:t>
            </a:r>
          </a:p>
        </p:txBody>
      </p:sp>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60248" y="11417862"/>
            <a:ext cx="3774726" cy="7156575"/>
          </a:xfrm>
          <a:prstGeom prst="rect">
            <a:avLst/>
          </a:prstGeom>
        </p:spPr>
      </p:pic>
      <p:sp>
        <p:nvSpPr>
          <p:cNvPr id="25" name="TextBox 24"/>
          <p:cNvSpPr txBox="1"/>
          <p:nvPr/>
        </p:nvSpPr>
        <p:spPr>
          <a:xfrm>
            <a:off x="14115204" y="5252480"/>
            <a:ext cx="7058603" cy="769441"/>
          </a:xfrm>
          <a:prstGeom prst="rect">
            <a:avLst/>
          </a:prstGeom>
          <a:noFill/>
        </p:spPr>
        <p:txBody>
          <a:bodyPr wrap="square" rtlCol="0">
            <a:spAutoFit/>
          </a:bodyPr>
          <a:lstStyle/>
          <a:p>
            <a:pPr algn="ctr"/>
            <a:r>
              <a:rPr lang="en-US" sz="4400" b="1" dirty="0"/>
              <a:t>Comparative Analysis</a:t>
            </a:r>
          </a:p>
        </p:txBody>
      </p:sp>
      <p:sp>
        <p:nvSpPr>
          <p:cNvPr id="26" name="TextBox 25"/>
          <p:cNvSpPr txBox="1"/>
          <p:nvPr/>
        </p:nvSpPr>
        <p:spPr>
          <a:xfrm>
            <a:off x="25847953" y="5166420"/>
            <a:ext cx="2342909" cy="831125"/>
          </a:xfrm>
          <a:prstGeom prst="rect">
            <a:avLst/>
          </a:prstGeom>
          <a:noFill/>
        </p:spPr>
        <p:txBody>
          <a:bodyPr wrap="square" rtlCol="0">
            <a:spAutoFit/>
          </a:bodyPr>
          <a:lstStyle/>
          <a:p>
            <a:r>
              <a:rPr lang="en-US" sz="4400" b="1" dirty="0"/>
              <a:t>Results</a:t>
            </a:r>
            <a:r>
              <a:rPr lang="en-US" sz="4801" dirty="0"/>
              <a:t> </a:t>
            </a:r>
          </a:p>
        </p:txBody>
      </p:sp>
      <p:pic>
        <p:nvPicPr>
          <p:cNvPr id="34" name="Picture 33"/>
          <p:cNvPicPr/>
          <p:nvPr/>
        </p:nvPicPr>
        <p:blipFill>
          <a:blip r:embed="rId5">
            <a:extLst>
              <a:ext uri="{28A0092B-C50C-407E-A947-70E740481C1C}">
                <a14:useLocalDpi xmlns:a14="http://schemas.microsoft.com/office/drawing/2010/main" val="0"/>
              </a:ext>
            </a:extLst>
          </a:blip>
          <a:srcRect/>
          <a:stretch>
            <a:fillRect/>
          </a:stretch>
        </p:blipFill>
        <p:spPr bwMode="auto">
          <a:xfrm>
            <a:off x="23787418" y="18970611"/>
            <a:ext cx="5943598" cy="2808624"/>
          </a:xfrm>
          <a:prstGeom prst="rect">
            <a:avLst/>
          </a:prstGeom>
          <a:noFill/>
          <a:ln>
            <a:noFill/>
          </a:ln>
        </p:spPr>
      </p:pic>
      <p:pic>
        <p:nvPicPr>
          <p:cNvPr id="35" name="Picture 34"/>
          <p:cNvPicPr/>
          <p:nvPr/>
        </p:nvPicPr>
        <p:blipFill>
          <a:blip r:embed="rId6">
            <a:extLst>
              <a:ext uri="{28A0092B-C50C-407E-A947-70E740481C1C}">
                <a14:useLocalDpi xmlns:a14="http://schemas.microsoft.com/office/drawing/2010/main" val="0"/>
              </a:ext>
            </a:extLst>
          </a:blip>
          <a:srcRect/>
          <a:stretch>
            <a:fillRect/>
          </a:stretch>
        </p:blipFill>
        <p:spPr bwMode="auto">
          <a:xfrm>
            <a:off x="23787416" y="9124978"/>
            <a:ext cx="5943601" cy="3288668"/>
          </a:xfrm>
          <a:prstGeom prst="rect">
            <a:avLst/>
          </a:prstGeom>
          <a:noFill/>
          <a:ln>
            <a:noFill/>
          </a:ln>
        </p:spPr>
      </p:pic>
      <p:pic>
        <p:nvPicPr>
          <p:cNvPr id="36" name="Picture 35"/>
          <p:cNvPicPr/>
          <p:nvPr/>
        </p:nvPicPr>
        <p:blipFill>
          <a:blip r:embed="rId7">
            <a:extLst>
              <a:ext uri="{28A0092B-C50C-407E-A947-70E740481C1C}">
                <a14:useLocalDpi xmlns:a14="http://schemas.microsoft.com/office/drawing/2010/main" val="0"/>
              </a:ext>
            </a:extLst>
          </a:blip>
          <a:srcRect/>
          <a:stretch>
            <a:fillRect/>
          </a:stretch>
        </p:blipFill>
        <p:spPr bwMode="auto">
          <a:xfrm>
            <a:off x="23787416" y="12463374"/>
            <a:ext cx="5943600" cy="3361261"/>
          </a:xfrm>
          <a:prstGeom prst="rect">
            <a:avLst/>
          </a:prstGeom>
          <a:noFill/>
          <a:ln>
            <a:noFill/>
          </a:ln>
        </p:spPr>
      </p:pic>
      <p:pic>
        <p:nvPicPr>
          <p:cNvPr id="37" name="Picture 36"/>
          <p:cNvPicPr/>
          <p:nvPr/>
        </p:nvPicPr>
        <p:blipFill>
          <a:blip r:embed="rId8">
            <a:extLst>
              <a:ext uri="{28A0092B-C50C-407E-A947-70E740481C1C}">
                <a14:useLocalDpi xmlns:a14="http://schemas.microsoft.com/office/drawing/2010/main" val="0"/>
              </a:ext>
            </a:extLst>
          </a:blip>
          <a:srcRect/>
          <a:stretch>
            <a:fillRect/>
          </a:stretch>
        </p:blipFill>
        <p:spPr bwMode="auto">
          <a:xfrm>
            <a:off x="23787418" y="5895486"/>
            <a:ext cx="5943600" cy="3152296"/>
          </a:xfrm>
          <a:prstGeom prst="rect">
            <a:avLst/>
          </a:prstGeom>
          <a:noFill/>
          <a:ln>
            <a:noFill/>
          </a:ln>
        </p:spPr>
      </p:pic>
      <p:sp>
        <p:nvSpPr>
          <p:cNvPr id="27" name="TextBox 26"/>
          <p:cNvSpPr txBox="1"/>
          <p:nvPr/>
        </p:nvSpPr>
        <p:spPr>
          <a:xfrm>
            <a:off x="16618859" y="17959041"/>
            <a:ext cx="4554948" cy="769441"/>
          </a:xfrm>
          <a:prstGeom prst="rect">
            <a:avLst/>
          </a:prstGeom>
          <a:noFill/>
        </p:spPr>
        <p:txBody>
          <a:bodyPr wrap="square" rtlCol="0">
            <a:spAutoFit/>
          </a:bodyPr>
          <a:lstStyle/>
          <a:p>
            <a:r>
              <a:rPr lang="en-US" sz="4400" b="1" dirty="0"/>
              <a:t>References</a:t>
            </a:r>
          </a:p>
        </p:txBody>
      </p:sp>
      <p:sp>
        <p:nvSpPr>
          <p:cNvPr id="28" name="Rectangle 27"/>
          <p:cNvSpPr/>
          <p:nvPr/>
        </p:nvSpPr>
        <p:spPr>
          <a:xfrm>
            <a:off x="14441731" y="18741584"/>
            <a:ext cx="8038880" cy="4739759"/>
          </a:xfrm>
          <a:prstGeom prst="rect">
            <a:avLst/>
          </a:prstGeom>
        </p:spPr>
        <p:txBody>
          <a:bodyPr wrap="square">
            <a:spAutoFit/>
          </a:bodyPr>
          <a:lstStyle/>
          <a:p>
            <a:r>
              <a:rPr lang="en-US" sz="2800" dirty="0">
                <a:latin typeface="Calibri" charset="0"/>
                <a:ea typeface="Times New Roman" charset="0"/>
              </a:rPr>
              <a:t>[</a:t>
            </a:r>
            <a:r>
              <a:rPr lang="en-US" sz="2800" dirty="0">
                <a:ea typeface="Times New Roman" charset="0"/>
              </a:rPr>
              <a:t>1] Van Lint et al., “Online learning solutions for freeway travel time prediction” 2008</a:t>
            </a:r>
          </a:p>
          <a:p>
            <a:pPr algn="just"/>
            <a:r>
              <a:rPr lang="en-US" sz="2800" dirty="0">
                <a:ea typeface="Times New Roman" charset="0"/>
              </a:rPr>
              <a:t>[2] S. Kim, </a:t>
            </a:r>
            <a:r>
              <a:rPr lang="en-US" sz="2800" dirty="0" err="1">
                <a:ea typeface="Times New Roman" charset="0"/>
              </a:rPr>
              <a:t>J.Chung</a:t>
            </a:r>
            <a:r>
              <a:rPr lang="en-US" sz="2800" dirty="0">
                <a:ea typeface="Times New Roman" charset="0"/>
              </a:rPr>
              <a:t>  “Exploration on origin destination based travel time variability: insights from Seoul metropolitan area”(2018)</a:t>
            </a:r>
          </a:p>
          <a:p>
            <a:pPr algn="just"/>
            <a:r>
              <a:rPr lang="en-US" sz="5400" dirty="0">
                <a:latin typeface="Calibri" charset="0"/>
                <a:ea typeface="Times New Roman" charset="0"/>
              </a:rPr>
              <a:t> </a:t>
            </a:r>
            <a:endParaRPr lang="en-US" sz="4000" dirty="0">
              <a:latin typeface="Times New Roman" charset="0"/>
              <a:ea typeface="Times New Roman" charset="0"/>
            </a:endParaRPr>
          </a:p>
          <a:p>
            <a:pPr algn="just"/>
            <a:r>
              <a:rPr lang="en-US" sz="5400" dirty="0">
                <a:latin typeface="Calibri" charset="0"/>
                <a:ea typeface="Times New Roman" charset="0"/>
              </a:rPr>
              <a:t> </a:t>
            </a:r>
            <a:endParaRPr lang="en-US" sz="4000" dirty="0">
              <a:latin typeface="Times New Roman" charset="0"/>
              <a:ea typeface="Times New Roman" charset="0"/>
            </a:endParaRPr>
          </a:p>
          <a:p>
            <a:pPr algn="just"/>
            <a:r>
              <a:rPr lang="en-US" sz="5400" b="1" dirty="0">
                <a:latin typeface="Calibri" charset="0"/>
                <a:ea typeface="Times New Roman" charset="0"/>
              </a:rPr>
              <a:t> </a:t>
            </a:r>
            <a:endParaRPr lang="en-US" sz="4000" dirty="0">
              <a:latin typeface="Times New Roman" charset="0"/>
              <a:ea typeface="Times New Roman" charset="0"/>
            </a:endParaRPr>
          </a:p>
        </p:txBody>
      </p:sp>
      <p:pic>
        <p:nvPicPr>
          <p:cNvPr id="4" name="Picture 3">
            <a:extLst>
              <a:ext uri="{FF2B5EF4-FFF2-40B4-BE49-F238E27FC236}">
                <a16:creationId xmlns:a16="http://schemas.microsoft.com/office/drawing/2014/main" id="{74CAEB19-4A39-42FE-BFC8-3CC9C8FF519A}"/>
              </a:ext>
            </a:extLst>
          </p:cNvPr>
          <p:cNvPicPr>
            <a:picLocks noChangeAspect="1"/>
          </p:cNvPicPr>
          <p:nvPr/>
        </p:nvPicPr>
        <p:blipFill>
          <a:blip r:embed="rId9"/>
          <a:stretch>
            <a:fillRect/>
          </a:stretch>
        </p:blipFill>
        <p:spPr>
          <a:xfrm>
            <a:off x="23787417" y="15852857"/>
            <a:ext cx="5943600" cy="3089531"/>
          </a:xfrm>
          <a:prstGeom prst="rect">
            <a:avLst/>
          </a:prstGeom>
        </p:spPr>
      </p:pic>
      <p:pic>
        <p:nvPicPr>
          <p:cNvPr id="13" name="Picture 12">
            <a:extLst>
              <a:ext uri="{FF2B5EF4-FFF2-40B4-BE49-F238E27FC236}">
                <a16:creationId xmlns:a16="http://schemas.microsoft.com/office/drawing/2014/main" id="{481D346B-5858-4335-B145-2CC74BC11A74}"/>
              </a:ext>
            </a:extLst>
          </p:cNvPr>
          <p:cNvPicPr>
            <a:picLocks noChangeAspect="1"/>
          </p:cNvPicPr>
          <p:nvPr/>
        </p:nvPicPr>
        <p:blipFill>
          <a:blip r:embed="rId10"/>
          <a:stretch>
            <a:fillRect/>
          </a:stretch>
        </p:blipFill>
        <p:spPr>
          <a:xfrm>
            <a:off x="14366076" y="6240778"/>
            <a:ext cx="7814478" cy="11354495"/>
          </a:xfrm>
          <a:prstGeom prst="rect">
            <a:avLst/>
          </a:prstGeom>
        </p:spPr>
      </p:pic>
      <p:sp>
        <p:nvSpPr>
          <p:cNvPr id="14" name="TextBox 13">
            <a:extLst>
              <a:ext uri="{FF2B5EF4-FFF2-40B4-BE49-F238E27FC236}">
                <a16:creationId xmlns:a16="http://schemas.microsoft.com/office/drawing/2014/main" id="{070E0EB8-6DB5-4C55-8DA9-C41085A93AA3}"/>
              </a:ext>
            </a:extLst>
          </p:cNvPr>
          <p:cNvSpPr txBox="1"/>
          <p:nvPr/>
        </p:nvSpPr>
        <p:spPr>
          <a:xfrm>
            <a:off x="726745" y="19016432"/>
            <a:ext cx="4879245" cy="2677656"/>
          </a:xfrm>
          <a:prstGeom prst="rect">
            <a:avLst/>
          </a:prstGeom>
          <a:noFill/>
        </p:spPr>
        <p:txBody>
          <a:bodyPr wrap="square" rtlCol="0">
            <a:spAutoFit/>
          </a:bodyPr>
          <a:lstStyle/>
          <a:p>
            <a:pPr marL="457200" indent="-457200">
              <a:buFont typeface="Arial" panose="020B0604020202020204" pitchFamily="34" charset="0"/>
              <a:buChar char="•"/>
            </a:pPr>
            <a:r>
              <a:rPr lang="en-US" sz="2800" dirty="0"/>
              <a:t>ETA is the most widely used feature to select among alternate routes.</a:t>
            </a:r>
          </a:p>
          <a:p>
            <a:pPr marL="457200" indent="-457200">
              <a:buFont typeface="Arial" panose="020B0604020202020204" pitchFamily="34" charset="0"/>
              <a:buChar char="•"/>
            </a:pPr>
            <a:r>
              <a:rPr lang="en-US" sz="2800" dirty="0"/>
              <a:t>In the current user interface, ETA of alternate routes in not shown.  </a:t>
            </a:r>
          </a:p>
        </p:txBody>
      </p:sp>
      <p:sp>
        <p:nvSpPr>
          <p:cNvPr id="15" name="TextBox 14">
            <a:extLst>
              <a:ext uri="{FF2B5EF4-FFF2-40B4-BE49-F238E27FC236}">
                <a16:creationId xmlns:a16="http://schemas.microsoft.com/office/drawing/2014/main" id="{9871F4A1-72DC-4965-AEDC-F6BC64E4A777}"/>
              </a:ext>
            </a:extLst>
          </p:cNvPr>
          <p:cNvSpPr txBox="1"/>
          <p:nvPr/>
        </p:nvSpPr>
        <p:spPr>
          <a:xfrm>
            <a:off x="7703127" y="19016432"/>
            <a:ext cx="4631847" cy="2677656"/>
          </a:xfrm>
          <a:prstGeom prst="rect">
            <a:avLst/>
          </a:prstGeom>
          <a:noFill/>
        </p:spPr>
        <p:txBody>
          <a:bodyPr wrap="square" rtlCol="0">
            <a:spAutoFit/>
          </a:bodyPr>
          <a:lstStyle/>
          <a:p>
            <a:pPr marL="457200" indent="-457200">
              <a:buFont typeface="Arial" panose="020B0604020202020204" pitchFamily="34" charset="0"/>
              <a:buChar char="•"/>
            </a:pPr>
            <a:r>
              <a:rPr lang="en-US" sz="2800" dirty="0"/>
              <a:t>In the proposed user interface, the ETA and range among of all the routes is shown, making is more convenient for user to select </a:t>
            </a:r>
            <a:r>
              <a:rPr lang="en-US" sz="2800"/>
              <a:t>best route.</a:t>
            </a:r>
            <a:endParaRPr lang="en-US" sz="2800" dirty="0"/>
          </a:p>
        </p:txBody>
      </p:sp>
    </p:spTree>
    <p:extLst>
      <p:ext uri="{BB962C8B-B14F-4D97-AF65-F5344CB8AC3E}">
        <p14:creationId xmlns:p14="http://schemas.microsoft.com/office/powerpoint/2010/main" val="13433587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2330</TotalTime>
  <Words>431</Words>
  <Application>Microsoft Office PowerPoint</Application>
  <PresentationFormat>Custom</PresentationFormat>
  <Paragraphs>23</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Decision Tree to determine when to post on Instagram </dc:title>
  <dc:creator>Presnir Senat</dc:creator>
  <cp:lastModifiedBy>Jeet Thaker</cp:lastModifiedBy>
  <cp:revision>37</cp:revision>
  <dcterms:created xsi:type="dcterms:W3CDTF">2018-12-19T17:32:46Z</dcterms:created>
  <dcterms:modified xsi:type="dcterms:W3CDTF">2019-03-27T19:41:32Z</dcterms:modified>
</cp:coreProperties>
</file>