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5" r:id="rId9"/>
    <p:sldId id="266" r:id="rId10"/>
    <p:sldId id="263" r:id="rId11"/>
    <p:sldId id="275" r:id="rId12"/>
    <p:sldId id="271" r:id="rId13"/>
    <p:sldId id="264" r:id="rId14"/>
    <p:sldId id="272" r:id="rId15"/>
    <p:sldId id="270" r:id="rId16"/>
    <p:sldId id="261" r:id="rId17"/>
    <p:sldId id="274" r:id="rId18"/>
    <p:sldId id="268" r:id="rId19"/>
    <p:sldId id="269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2"/>
    <p:restoredTop sz="94655"/>
  </p:normalViewPr>
  <p:slideViewPr>
    <p:cSldViewPr snapToGrid="0" snapToObjects="1">
      <p:cViewPr varScale="1">
        <p:scale>
          <a:sx n="89" d="100"/>
          <a:sy n="89" d="100"/>
        </p:scale>
        <p:origin x="1648" y="176"/>
      </p:cViewPr>
      <p:guideLst>
        <p:guide orient="horz" pos="2136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9ED85-CAEC-1D49-A0C2-DB82A04D59E9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6EB51-EB10-FC40-A641-2EC72BCC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6EB51-EB10-FC40-A641-2EC72BCC2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6EB51-EB10-FC40-A641-2EC72BCC2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27C7-BB75-FA4A-AB61-7FA7D3B28A12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6B77-FB6E-CA46-87FE-A17303D4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wyo.edu/~clan/teach/rampe18_anomaly.pdf" TargetMode="External"/><Relationship Id="rId2" Type="http://schemas.openxmlformats.org/officeDocument/2006/relationships/hyperlink" Target="https://blog.floydhub.com/introduction-to-anomaly-detection-in-pyth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wringer.wordpress.com/2015/11/17/anomaly-detection-concepts-and-technique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A74405-88A0-C44D-AEBE-2C46C3AC5631}"/>
              </a:ext>
            </a:extLst>
          </p:cNvPr>
          <p:cNvSpPr txBox="1"/>
          <p:nvPr/>
        </p:nvSpPr>
        <p:spPr>
          <a:xfrm>
            <a:off x="573207" y="2770495"/>
            <a:ext cx="6414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401775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Detection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Supervised – both normal and anomalies are known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other classification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Semi-supervised -  only normal points are known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One-class SVM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Unsupervised – no labels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Percentiles / histogram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(k nearest neighbors)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Isolation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Autoregressive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8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Detection methods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49881-11E2-D74C-96DB-95AE7FC173EE}"/>
              </a:ext>
            </a:extLst>
          </p:cNvPr>
          <p:cNvSpPr txBox="1"/>
          <p:nvPr/>
        </p:nvSpPr>
        <p:spPr>
          <a:xfrm>
            <a:off x="300251" y="1100138"/>
            <a:ext cx="2697480" cy="51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BBA82-89AF-A44D-A430-DDB772E9C0FB}"/>
              </a:ext>
            </a:extLst>
          </p:cNvPr>
          <p:cNvSpPr txBox="1"/>
          <p:nvPr/>
        </p:nvSpPr>
        <p:spPr>
          <a:xfrm>
            <a:off x="3207974" y="1100138"/>
            <a:ext cx="2697480" cy="51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Semi-Supervised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008DD-4529-8D42-A414-68D7A2333EFB}"/>
              </a:ext>
            </a:extLst>
          </p:cNvPr>
          <p:cNvSpPr txBox="1"/>
          <p:nvPr/>
        </p:nvSpPr>
        <p:spPr>
          <a:xfrm>
            <a:off x="6115697" y="1100138"/>
            <a:ext cx="2697480" cy="51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lIns="45720" rIns="4572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576CB-BBB3-394C-9ED1-77BBAADBF894}"/>
              </a:ext>
            </a:extLst>
          </p:cNvPr>
          <p:cNvSpPr txBox="1"/>
          <p:nvPr/>
        </p:nvSpPr>
        <p:spPr>
          <a:xfrm>
            <a:off x="300251" y="1628776"/>
            <a:ext cx="2697480" cy="455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lIns="91440" rIns="91440" rtlCol="0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 for both normal and anomalous records are available.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classification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69BC1-133B-BB4C-9DEE-B39594E91239}"/>
              </a:ext>
            </a:extLst>
          </p:cNvPr>
          <p:cNvSpPr txBox="1"/>
          <p:nvPr/>
        </p:nvSpPr>
        <p:spPr>
          <a:xfrm>
            <a:off x="3207974" y="1628776"/>
            <a:ext cx="2697480" cy="455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lIns="91440" rIns="91440" rtlCol="0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a set of normal records is available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One-class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DAAF9-150E-E34E-8D8E-C272D4C75A06}"/>
              </a:ext>
            </a:extLst>
          </p:cNvPr>
          <p:cNvSpPr txBox="1"/>
          <p:nvPr/>
        </p:nvSpPr>
        <p:spPr>
          <a:xfrm>
            <a:off x="6115697" y="1628776"/>
            <a:ext cx="2697480" cy="455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lIns="91440" rIns="91440" rtlCol="0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labels in any form are available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Percentiles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 nearest neighbors)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Isolation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Autoregressive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9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A786-4A0E-D648-AC6C-6C665C34A57E}"/>
              </a:ext>
            </a:extLst>
          </p:cNvPr>
          <p:cNvSpPr txBox="1"/>
          <p:nvPr/>
        </p:nvSpPr>
        <p:spPr>
          <a:xfrm>
            <a:off x="4681182" y="912321"/>
            <a:ext cx="3971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Multivariate, supervised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decision tree to separate anomalies from normal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rules on a new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probability of being anomaly is beyond a certain cutoff, mark it as anomaly</a:t>
            </a:r>
          </a:p>
        </p:txBody>
      </p:sp>
    </p:spTree>
    <p:extLst>
      <p:ext uri="{BB962C8B-B14F-4D97-AF65-F5344CB8AC3E}">
        <p14:creationId xmlns:p14="http://schemas.microsoft.com/office/powerpoint/2010/main" val="10756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A786-4A0E-D648-AC6C-6C665C34A57E}"/>
              </a:ext>
            </a:extLst>
          </p:cNvPr>
          <p:cNvSpPr txBox="1"/>
          <p:nvPr/>
        </p:nvSpPr>
        <p:spPr>
          <a:xfrm>
            <a:off x="4681182" y="912321"/>
            <a:ext cx="3971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Univariate, unimodal, unsupervised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Sort the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percentile values as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IQR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upper and lower limits to identify anomalies – Q1-1.5*IQR, Q3+1.5*IQR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026A4-5A88-4249-80FE-CA9A219E6924}"/>
              </a:ext>
            </a:extLst>
          </p:cNvPr>
          <p:cNvSpPr/>
          <p:nvPr/>
        </p:nvSpPr>
        <p:spPr>
          <a:xfrm>
            <a:off x="1678677" y="3267967"/>
            <a:ext cx="1091821" cy="9369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87FF1-008E-9B46-BE79-53F2CDC27987}"/>
              </a:ext>
            </a:extLst>
          </p:cNvPr>
          <p:cNvCxnSpPr/>
          <p:nvPr/>
        </p:nvCxnSpPr>
        <p:spPr>
          <a:xfrm>
            <a:off x="1678677" y="3862320"/>
            <a:ext cx="10918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993FC3-8A37-2E42-B084-87C380A2126A}"/>
              </a:ext>
            </a:extLst>
          </p:cNvPr>
          <p:cNvCxnSpPr>
            <a:cxnSpLocks/>
          </p:cNvCxnSpPr>
          <p:nvPr/>
        </p:nvCxnSpPr>
        <p:spPr>
          <a:xfrm flipV="1">
            <a:off x="2226862" y="4204873"/>
            <a:ext cx="0" cy="1322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E2D49A-1400-9C46-B88B-C991127EF956}"/>
              </a:ext>
            </a:extLst>
          </p:cNvPr>
          <p:cNvCxnSpPr>
            <a:cxnSpLocks/>
          </p:cNvCxnSpPr>
          <p:nvPr/>
        </p:nvCxnSpPr>
        <p:spPr>
          <a:xfrm>
            <a:off x="2077978" y="1945039"/>
            <a:ext cx="2977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C8D7CB-00F4-7D44-BE3A-A2D00EDC2ABC}"/>
              </a:ext>
            </a:extLst>
          </p:cNvPr>
          <p:cNvCxnSpPr>
            <a:cxnSpLocks/>
          </p:cNvCxnSpPr>
          <p:nvPr/>
        </p:nvCxnSpPr>
        <p:spPr>
          <a:xfrm>
            <a:off x="2068880" y="5533255"/>
            <a:ext cx="2977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4C8C2B-58C7-8541-B132-A20FAF5F00C6}"/>
              </a:ext>
            </a:extLst>
          </p:cNvPr>
          <p:cNvSpPr/>
          <p:nvPr/>
        </p:nvSpPr>
        <p:spPr>
          <a:xfrm>
            <a:off x="2199370" y="1783324"/>
            <a:ext cx="41564" cy="4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415D1B-609F-494F-92B5-4786201D9D52}"/>
              </a:ext>
            </a:extLst>
          </p:cNvPr>
          <p:cNvSpPr/>
          <p:nvPr/>
        </p:nvSpPr>
        <p:spPr>
          <a:xfrm>
            <a:off x="2201642" y="1608174"/>
            <a:ext cx="41564" cy="4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756C23-7836-E04E-8152-500D22EA540F}"/>
              </a:ext>
            </a:extLst>
          </p:cNvPr>
          <p:cNvSpPr/>
          <p:nvPr/>
        </p:nvSpPr>
        <p:spPr>
          <a:xfrm>
            <a:off x="2203914" y="5677492"/>
            <a:ext cx="41564" cy="4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D8853C-2CC3-7345-AB5F-2313CA5EED1A}"/>
              </a:ext>
            </a:extLst>
          </p:cNvPr>
          <p:cNvCxnSpPr>
            <a:cxnSpLocks/>
          </p:cNvCxnSpPr>
          <p:nvPr/>
        </p:nvCxnSpPr>
        <p:spPr>
          <a:xfrm flipV="1">
            <a:off x="2226862" y="1945499"/>
            <a:ext cx="0" cy="1322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DE7EAD6D-067A-EE4B-A2DB-FD76066BD0F1}"/>
              </a:ext>
            </a:extLst>
          </p:cNvPr>
          <p:cNvSpPr/>
          <p:nvPr/>
        </p:nvSpPr>
        <p:spPr>
          <a:xfrm>
            <a:off x="1374646" y="3267967"/>
            <a:ext cx="182880" cy="936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A2A953-3A23-6345-8F5B-A9054C1D2282}"/>
              </a:ext>
            </a:extLst>
          </p:cNvPr>
          <p:cNvSpPr txBox="1"/>
          <p:nvPr/>
        </p:nvSpPr>
        <p:spPr>
          <a:xfrm>
            <a:off x="2846802" y="3149645"/>
            <a:ext cx="4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3B3BC-B438-3A4E-B870-ED852BD725E1}"/>
              </a:ext>
            </a:extLst>
          </p:cNvPr>
          <p:cNvSpPr txBox="1"/>
          <p:nvPr/>
        </p:nvSpPr>
        <p:spPr>
          <a:xfrm>
            <a:off x="2846802" y="4066373"/>
            <a:ext cx="4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DB340C-B979-2F48-BA94-13A195A7DD86}"/>
              </a:ext>
            </a:extLst>
          </p:cNvPr>
          <p:cNvSpPr txBox="1"/>
          <p:nvPr/>
        </p:nvSpPr>
        <p:spPr>
          <a:xfrm>
            <a:off x="2826226" y="3736419"/>
            <a:ext cx="69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E0E3E0-CB15-3D47-896F-9ADE74989BC4}"/>
              </a:ext>
            </a:extLst>
          </p:cNvPr>
          <p:cNvSpPr txBox="1"/>
          <p:nvPr/>
        </p:nvSpPr>
        <p:spPr>
          <a:xfrm>
            <a:off x="943869" y="3611567"/>
            <a:ext cx="40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IQR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BFEEDB-5B81-8848-96B9-79EF89B1D1A2}"/>
              </a:ext>
            </a:extLst>
          </p:cNvPr>
          <p:cNvSpPr txBox="1"/>
          <p:nvPr/>
        </p:nvSpPr>
        <p:spPr>
          <a:xfrm>
            <a:off x="2431873" y="5396057"/>
            <a:ext cx="104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Q1 – 1.5*IQR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EF635-D938-2C4F-92B5-E39B0B17484D}"/>
              </a:ext>
            </a:extLst>
          </p:cNvPr>
          <p:cNvSpPr txBox="1"/>
          <p:nvPr/>
        </p:nvSpPr>
        <p:spPr>
          <a:xfrm>
            <a:off x="2416127" y="1806184"/>
            <a:ext cx="104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Q3 + 1.5*IQR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062B60C9-6A84-C649-A7FE-74DD8C3B49BA}"/>
              </a:ext>
            </a:extLst>
          </p:cNvPr>
          <p:cNvSpPr/>
          <p:nvPr/>
        </p:nvSpPr>
        <p:spPr>
          <a:xfrm>
            <a:off x="1374646" y="1940302"/>
            <a:ext cx="182880" cy="1327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46129DAF-4FAA-2344-97D2-DC58A992BDC7}"/>
              </a:ext>
            </a:extLst>
          </p:cNvPr>
          <p:cNvSpPr/>
          <p:nvPr/>
        </p:nvSpPr>
        <p:spPr>
          <a:xfrm>
            <a:off x="1374646" y="4199677"/>
            <a:ext cx="182880" cy="1327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3D3E19-AA56-6749-8FAC-27A52D699C06}"/>
              </a:ext>
            </a:extLst>
          </p:cNvPr>
          <p:cNvSpPr txBox="1"/>
          <p:nvPr/>
        </p:nvSpPr>
        <p:spPr>
          <a:xfrm>
            <a:off x="762668" y="2465634"/>
            <a:ext cx="67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1.5*IQR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39037E-2C51-A84B-A78B-16ADEF5B02B8}"/>
              </a:ext>
            </a:extLst>
          </p:cNvPr>
          <p:cNvSpPr txBox="1"/>
          <p:nvPr/>
        </p:nvSpPr>
        <p:spPr>
          <a:xfrm>
            <a:off x="762339" y="4727607"/>
            <a:ext cx="67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1.5*IQR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88C569-2094-4841-A935-494AC4A7E6B1}"/>
              </a:ext>
            </a:extLst>
          </p:cNvPr>
          <p:cNvSpPr txBox="1"/>
          <p:nvPr/>
        </p:nvSpPr>
        <p:spPr>
          <a:xfrm>
            <a:off x="2865938" y="1224376"/>
            <a:ext cx="1023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anomalies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0B9404-B0A1-2648-85C0-9BF17E60A20F}"/>
              </a:ext>
            </a:extLst>
          </p:cNvPr>
          <p:cNvSpPr txBox="1"/>
          <p:nvPr/>
        </p:nvSpPr>
        <p:spPr>
          <a:xfrm>
            <a:off x="2865938" y="5823234"/>
            <a:ext cx="1023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anomaly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1CA357-16B0-4044-9B44-379EFA054445}"/>
              </a:ext>
            </a:extLst>
          </p:cNvPr>
          <p:cNvCxnSpPr>
            <a:cxnSpLocks/>
            <a:stCxn id="40" idx="1"/>
            <a:endCxn id="23" idx="6"/>
          </p:cNvCxnSpPr>
          <p:nvPr/>
        </p:nvCxnSpPr>
        <p:spPr>
          <a:xfrm flipH="1">
            <a:off x="2243206" y="1362876"/>
            <a:ext cx="622732" cy="2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4B0B35-387B-EF42-8A27-B81203565D21}"/>
              </a:ext>
            </a:extLst>
          </p:cNvPr>
          <p:cNvCxnSpPr>
            <a:cxnSpLocks/>
            <a:stCxn id="40" idx="1"/>
            <a:endCxn id="20" idx="7"/>
          </p:cNvCxnSpPr>
          <p:nvPr/>
        </p:nvCxnSpPr>
        <p:spPr>
          <a:xfrm flipH="1">
            <a:off x="2234847" y="1362876"/>
            <a:ext cx="631091" cy="4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0D2C0C-35A6-8346-8AD1-9AFEB07435E4}"/>
              </a:ext>
            </a:extLst>
          </p:cNvPr>
          <p:cNvCxnSpPr>
            <a:cxnSpLocks/>
            <a:stCxn id="41" idx="1"/>
            <a:endCxn id="24" idx="4"/>
          </p:cNvCxnSpPr>
          <p:nvPr/>
        </p:nvCxnSpPr>
        <p:spPr>
          <a:xfrm flipH="1" flipV="1">
            <a:off x="2224696" y="5723212"/>
            <a:ext cx="641242" cy="23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FFD0DA1-F3DF-C14D-A6CC-61D46014C449}"/>
              </a:ext>
            </a:extLst>
          </p:cNvPr>
          <p:cNvSpPr/>
          <p:nvPr/>
        </p:nvSpPr>
        <p:spPr>
          <a:xfrm>
            <a:off x="300251" y="1050878"/>
            <a:ext cx="3957850" cy="5227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A786-4A0E-D648-AC6C-6C665C34A57E}"/>
              </a:ext>
            </a:extLst>
          </p:cNvPr>
          <p:cNvSpPr txBox="1"/>
          <p:nvPr/>
        </p:nvSpPr>
        <p:spPr>
          <a:xfrm>
            <a:off x="4694830" y="1453435"/>
            <a:ext cx="3971498" cy="4640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Multivariate, unsupervised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k nearest neighbors for each 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average of distance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Points which are on average far from their k NN are likely anomalies</a:t>
            </a:r>
          </a:p>
        </p:txBody>
      </p:sp>
    </p:spTree>
    <p:extLst>
      <p:ext uri="{BB962C8B-B14F-4D97-AF65-F5344CB8AC3E}">
        <p14:creationId xmlns:p14="http://schemas.microsoft.com/office/powerpoint/2010/main" val="208870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CA786-4A0E-D648-AC6C-6C665C34A57E}"/>
                  </a:ext>
                </a:extLst>
              </p:cNvPr>
              <p:cNvSpPr txBox="1"/>
              <p:nvPr/>
            </p:nvSpPr>
            <p:spPr>
              <a:xfrm>
                <a:off x="4694830" y="1453435"/>
                <a:ext cx="3971498" cy="5096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Univariate, timeseries, unsupervised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 a model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 error –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=|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𝑝𝑟𝑒𝑑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𝑎𝑐𝑡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Mark it as anomaly if error more than a cutoff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CA786-4A0E-D648-AC6C-6C665C34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30" y="1453435"/>
                <a:ext cx="3971498" cy="5096588"/>
              </a:xfrm>
              <a:prstGeom prst="rect">
                <a:avLst/>
              </a:prstGeom>
              <a:blipFill>
                <a:blip r:embed="rId2"/>
                <a:stretch>
                  <a:fillRect l="-2556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47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7D6A96-71CE-9C41-AC96-7A2043E5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85859"/>
              </p:ext>
            </p:extLst>
          </p:nvPr>
        </p:nvGraphicFramePr>
        <p:xfrm>
          <a:off x="323000" y="1275117"/>
          <a:ext cx="4389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26485437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0859125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3397247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Actually anomalous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(positive)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Actually normal (negative)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8466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anomalous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(positive)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60885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normal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(negative)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89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456122-684F-B149-BA72-53B091B46EA8}"/>
              </a:ext>
            </a:extLst>
          </p:cNvPr>
          <p:cNvSpPr txBox="1"/>
          <p:nvPr/>
        </p:nvSpPr>
        <p:spPr>
          <a:xfrm>
            <a:off x="1808279" y="2837364"/>
            <a:ext cx="14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 problem!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A4E60-E8D1-3745-A823-B0C56C27B6E8}"/>
              </a:ext>
            </a:extLst>
          </p:cNvPr>
          <p:cNvSpPr txBox="1"/>
          <p:nvPr/>
        </p:nvSpPr>
        <p:spPr>
          <a:xfrm>
            <a:off x="1794630" y="3223444"/>
            <a:ext cx="143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True Positive (TP)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3288D-B941-E648-A03B-5C92A2923947}"/>
              </a:ext>
            </a:extLst>
          </p:cNvPr>
          <p:cNvSpPr txBox="1"/>
          <p:nvPr/>
        </p:nvSpPr>
        <p:spPr>
          <a:xfrm>
            <a:off x="3259585" y="2837364"/>
            <a:ext cx="14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False Alarm!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64F93-E8C8-054B-8C83-3E5F69EB8120}"/>
              </a:ext>
            </a:extLst>
          </p:cNvPr>
          <p:cNvSpPr txBox="1"/>
          <p:nvPr/>
        </p:nvSpPr>
        <p:spPr>
          <a:xfrm>
            <a:off x="3259584" y="3223444"/>
            <a:ext cx="143765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False Positive (FP)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EFC20-8737-2040-976D-8F6FF0990F13}"/>
              </a:ext>
            </a:extLst>
          </p:cNvPr>
          <p:cNvSpPr txBox="1"/>
          <p:nvPr/>
        </p:nvSpPr>
        <p:spPr>
          <a:xfrm>
            <a:off x="1794630" y="4232571"/>
            <a:ext cx="14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Trouble!!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485B9-4ABD-F747-A5C8-628292D50D97}"/>
              </a:ext>
            </a:extLst>
          </p:cNvPr>
          <p:cNvSpPr txBox="1"/>
          <p:nvPr/>
        </p:nvSpPr>
        <p:spPr>
          <a:xfrm>
            <a:off x="1794629" y="4618651"/>
            <a:ext cx="143765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False Negative (FN)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8DB9-EB48-5145-B285-84F30A4398A7}"/>
              </a:ext>
            </a:extLst>
          </p:cNvPr>
          <p:cNvSpPr txBox="1"/>
          <p:nvPr/>
        </p:nvSpPr>
        <p:spPr>
          <a:xfrm>
            <a:off x="3257353" y="4232571"/>
            <a:ext cx="14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 problem!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B68A2-5F22-2F46-ADCE-04C8186EC7C4}"/>
              </a:ext>
            </a:extLst>
          </p:cNvPr>
          <p:cNvSpPr txBox="1"/>
          <p:nvPr/>
        </p:nvSpPr>
        <p:spPr>
          <a:xfrm>
            <a:off x="3257352" y="4618651"/>
            <a:ext cx="143765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True Negative (TN)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1C4E2-66FE-D943-8BCB-C3FEBF3BA0EF}"/>
                  </a:ext>
                </a:extLst>
              </p:cNvPr>
              <p:cNvSpPr txBox="1"/>
              <p:nvPr/>
            </p:nvSpPr>
            <p:spPr>
              <a:xfrm>
                <a:off x="4858603" y="1275117"/>
                <a:ext cx="3971498" cy="249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many predicted positive are truly positive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Precision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1C4E2-66FE-D943-8BCB-C3FEBF3BA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603" y="1275117"/>
                <a:ext cx="3971498" cy="2496004"/>
              </a:xfrm>
              <a:prstGeom prst="rect">
                <a:avLst/>
              </a:prstGeom>
              <a:blipFill>
                <a:blip r:embed="rId2"/>
                <a:stretch>
                  <a:fillRect l="-255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6F551-3674-7F43-8AA7-4F4296322DB0}"/>
                  </a:ext>
                </a:extLst>
              </p:cNvPr>
              <p:cNvSpPr txBox="1"/>
              <p:nvPr/>
            </p:nvSpPr>
            <p:spPr>
              <a:xfrm>
                <a:off x="4858603" y="3869775"/>
                <a:ext cx="3971498" cy="249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many actual positive data are predicted positive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Recall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6F551-3674-7F43-8AA7-4F429632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603" y="3869775"/>
                <a:ext cx="3971498" cy="2495876"/>
              </a:xfrm>
              <a:prstGeom prst="rect">
                <a:avLst/>
              </a:prstGeom>
              <a:blipFill>
                <a:blip r:embed="rId3"/>
                <a:stretch>
                  <a:fillRect l="-2556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https://blog.floydhub.com/introduction-to-anomaly-detection-in-python/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http://www.cs.uwyo.edu/~clan/teach/rampe18_anomaly.pdf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https://iwringer.wordpress.com/2015/11/17/anomaly-detection-concepts-and-techniques/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3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anomaly detection?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Anomaly detection refers to the problem of finding patterns in data that do not conform to expected / normal behavior.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Anomalies are also known as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D9CA9-09E8-CB4E-8A79-16C6FA2BA252}"/>
              </a:ext>
            </a:extLst>
          </p:cNvPr>
          <p:cNvSpPr txBox="1"/>
          <p:nvPr/>
        </p:nvSpPr>
        <p:spPr>
          <a:xfrm>
            <a:off x="2019868" y="3484498"/>
            <a:ext cx="196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78E05-1D60-CC45-A29F-A2BBBEAC181A}"/>
              </a:ext>
            </a:extLst>
          </p:cNvPr>
          <p:cNvSpPr txBox="1"/>
          <p:nvPr/>
        </p:nvSpPr>
        <p:spPr>
          <a:xfrm>
            <a:off x="2396319" y="5234133"/>
            <a:ext cx="268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Discordant 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7F410-2176-8747-BA8B-76C31525BC14}"/>
              </a:ext>
            </a:extLst>
          </p:cNvPr>
          <p:cNvSpPr txBox="1"/>
          <p:nvPr/>
        </p:nvSpPr>
        <p:spPr>
          <a:xfrm>
            <a:off x="4310418" y="3151432"/>
            <a:ext cx="22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B2D38-113A-1645-8574-B472851375E8}"/>
              </a:ext>
            </a:extLst>
          </p:cNvPr>
          <p:cNvSpPr txBox="1"/>
          <p:nvPr/>
        </p:nvSpPr>
        <p:spPr>
          <a:xfrm>
            <a:off x="3739486" y="4386149"/>
            <a:ext cx="22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Aberrations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4483C-999D-5A42-B7B3-D8D4239FAD02}"/>
              </a:ext>
            </a:extLst>
          </p:cNvPr>
          <p:cNvSpPr txBox="1"/>
          <p:nvPr/>
        </p:nvSpPr>
        <p:spPr>
          <a:xfrm>
            <a:off x="5798024" y="4969806"/>
            <a:ext cx="22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Surprises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D1EB2-DE40-1541-9469-CFB22F9967F7}"/>
              </a:ext>
            </a:extLst>
          </p:cNvPr>
          <p:cNvSpPr txBox="1"/>
          <p:nvPr/>
        </p:nvSpPr>
        <p:spPr>
          <a:xfrm>
            <a:off x="5989093" y="3789600"/>
            <a:ext cx="2513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contaminants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A89A-DF04-0745-A154-4E18A35108B4}"/>
              </a:ext>
            </a:extLst>
          </p:cNvPr>
          <p:cNvSpPr txBox="1"/>
          <p:nvPr/>
        </p:nvSpPr>
        <p:spPr>
          <a:xfrm>
            <a:off x="1113429" y="4359832"/>
            <a:ext cx="22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Peculiarities</a:t>
            </a:r>
          </a:p>
        </p:txBody>
      </p:sp>
    </p:spTree>
    <p:extLst>
      <p:ext uri="{BB962C8B-B14F-4D97-AF65-F5344CB8AC3E}">
        <p14:creationId xmlns:p14="http://schemas.microsoft.com/office/powerpoint/2010/main" val="59617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A786-4A0E-D648-AC6C-6C665C34A57E}"/>
              </a:ext>
            </a:extLst>
          </p:cNvPr>
          <p:cNvSpPr txBox="1"/>
          <p:nvPr/>
        </p:nvSpPr>
        <p:spPr>
          <a:xfrm>
            <a:off x="4694830" y="1453435"/>
            <a:ext cx="3971498" cy="353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Multivariate, unsupervised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clusters from the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Clusters below a certain size can be treated as anomalies</a:t>
            </a:r>
          </a:p>
        </p:txBody>
      </p:sp>
    </p:spTree>
    <p:extLst>
      <p:ext uri="{BB962C8B-B14F-4D97-AF65-F5344CB8AC3E}">
        <p14:creationId xmlns:p14="http://schemas.microsoft.com/office/powerpoint/2010/main" val="371266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Anomaly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Detection methods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 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9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7D6A96-71CE-9C41-AC96-7A2043E566C7}"/>
              </a:ext>
            </a:extLst>
          </p:cNvPr>
          <p:cNvGraphicFramePr>
            <a:graphicFrameLocks noGrp="1"/>
          </p:cNvGraphicFramePr>
          <p:nvPr/>
        </p:nvGraphicFramePr>
        <p:xfrm>
          <a:off x="445827" y="1384299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648543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85912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397247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Actually anomalous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(positive)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Actually normal (negative)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84668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anomalous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(positive)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 Positive (TP)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False Positive (FP)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60885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normal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(negative)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 Negative (FN)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True Negative (TN)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8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8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you see any abnormal behavior? </a:t>
            </a:r>
          </a:p>
        </p:txBody>
      </p:sp>
      <p:pic>
        <p:nvPicPr>
          <p:cNvPr id="9217" name="Picture 1" descr="page5image574336">
            <a:extLst>
              <a:ext uri="{FF2B5EF4-FFF2-40B4-BE49-F238E27FC236}">
                <a16:creationId xmlns:a16="http://schemas.microsoft.com/office/drawing/2014/main" id="{0AC401AF-1849-B24E-9A19-E9BE1254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997684"/>
            <a:ext cx="6332562" cy="42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2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anomaly detection?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53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Anomaly detection refers to the problem of finding patterns in data that do not conform to expected / normal behavior.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Anomalies are also known as -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Discordant observations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Aberrations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Surprises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Peculiarities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contaminants</a:t>
            </a:r>
          </a:p>
        </p:txBody>
      </p:sp>
    </p:spTree>
    <p:extLst>
      <p:ext uri="{BB962C8B-B14F-4D97-AF65-F5344CB8AC3E}">
        <p14:creationId xmlns:p14="http://schemas.microsoft.com/office/powerpoint/2010/main" val="427493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DCAFD-E91B-2549-8618-21C903B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0" y="1353952"/>
            <a:ext cx="4023360" cy="2252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9D071-83C1-AD44-9D65-70296D15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61" y="1353952"/>
            <a:ext cx="4023360" cy="2252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BFF0D-1387-1C44-93DD-FE176B8A0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50" y="3836619"/>
            <a:ext cx="4023360" cy="2615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7849B-FC30-5748-9179-514C89612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261" y="3836619"/>
            <a:ext cx="402336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6ABB-FA24-384D-BB9B-FAABA787CA39}"/>
              </a:ext>
            </a:extLst>
          </p:cNvPr>
          <p:cNvSpPr txBox="1"/>
          <p:nvPr/>
        </p:nvSpPr>
        <p:spPr>
          <a:xfrm>
            <a:off x="300251" y="1039504"/>
            <a:ext cx="852985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Defining what is normal is often difficult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Availability of labelled data for training/validation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Malicious adversaries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might contain noise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 behavior keeps evolving </a:t>
            </a:r>
          </a:p>
        </p:txBody>
      </p:sp>
    </p:spTree>
    <p:extLst>
      <p:ext uri="{BB962C8B-B14F-4D97-AF65-F5344CB8AC3E}">
        <p14:creationId xmlns:p14="http://schemas.microsoft.com/office/powerpoint/2010/main" val="297472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anomaly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C7F6B-6A3D-FD4C-9C00-3B20E5BD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6" y="2922773"/>
            <a:ext cx="4380815" cy="3430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43685-C8EE-D74A-AD30-A3BAF671134F}"/>
              </a:ext>
            </a:extLst>
          </p:cNvPr>
          <p:cNvSpPr txBox="1"/>
          <p:nvPr/>
        </p:nvSpPr>
        <p:spPr>
          <a:xfrm>
            <a:off x="300251" y="1039504"/>
            <a:ext cx="8434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Pointwise anomaly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data instance can be considered as anomalous with respect to the rest of data, then the instance is termed as a point anomaly.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9D6F8-F926-2247-A40E-7F9CF3AC190D}"/>
              </a:ext>
            </a:extLst>
          </p:cNvPr>
          <p:cNvSpPr txBox="1"/>
          <p:nvPr/>
        </p:nvSpPr>
        <p:spPr>
          <a:xfrm>
            <a:off x="6305266" y="2922773"/>
            <a:ext cx="174691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example, notes</a:t>
            </a:r>
          </a:p>
        </p:txBody>
      </p:sp>
    </p:spTree>
    <p:extLst>
      <p:ext uri="{BB962C8B-B14F-4D97-AF65-F5344CB8AC3E}">
        <p14:creationId xmlns:p14="http://schemas.microsoft.com/office/powerpoint/2010/main" val="204747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anomaly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23F97-68F6-7440-80B6-F64D994A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90" y="3210636"/>
            <a:ext cx="4924449" cy="2480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8A0C8-B36A-754D-817D-81053D65763C}"/>
              </a:ext>
            </a:extLst>
          </p:cNvPr>
          <p:cNvSpPr txBox="1"/>
          <p:nvPr/>
        </p:nvSpPr>
        <p:spPr>
          <a:xfrm>
            <a:off x="300251" y="1039504"/>
            <a:ext cx="843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Contextual anomaly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data instance is anomalous in a specific con- text (but not otherwise), then it is termed as a contextual anomaly.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7EA4B-2F2E-124F-9C44-12A4523545B6}"/>
              </a:ext>
            </a:extLst>
          </p:cNvPr>
          <p:cNvSpPr txBox="1"/>
          <p:nvPr/>
        </p:nvSpPr>
        <p:spPr>
          <a:xfrm>
            <a:off x="6305266" y="2922773"/>
            <a:ext cx="174691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examples, notes</a:t>
            </a:r>
          </a:p>
        </p:txBody>
      </p:sp>
    </p:spTree>
    <p:extLst>
      <p:ext uri="{BB962C8B-B14F-4D97-AF65-F5344CB8AC3E}">
        <p14:creationId xmlns:p14="http://schemas.microsoft.com/office/powerpoint/2010/main" val="167455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0F389-394A-5841-A90B-A3163C3A3F43}"/>
              </a:ext>
            </a:extLst>
          </p:cNvPr>
          <p:cNvSpPr txBox="1"/>
          <p:nvPr/>
        </p:nvSpPr>
        <p:spPr>
          <a:xfrm>
            <a:off x="300251" y="327546"/>
            <a:ext cx="852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anomaly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4DE24-AF3B-B94B-B9A2-9F4028BA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07" y="2777927"/>
            <a:ext cx="4553182" cy="3472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0BD42-D6A7-A24C-9E05-5666D8CFAEE0}"/>
              </a:ext>
            </a:extLst>
          </p:cNvPr>
          <p:cNvSpPr txBox="1"/>
          <p:nvPr/>
        </p:nvSpPr>
        <p:spPr>
          <a:xfrm>
            <a:off x="300251" y="1039504"/>
            <a:ext cx="843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Collective anomaly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collection of related data instances is anomalous with respect to the entire data set, it is a collective anomaly.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0291-A516-A14D-BA10-9DF69FB80CAB}"/>
              </a:ext>
            </a:extLst>
          </p:cNvPr>
          <p:cNvSpPr txBox="1"/>
          <p:nvPr/>
        </p:nvSpPr>
        <p:spPr>
          <a:xfrm>
            <a:off x="6305266" y="2922773"/>
            <a:ext cx="174691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examples, notes</a:t>
            </a:r>
          </a:p>
        </p:txBody>
      </p:sp>
    </p:spTree>
    <p:extLst>
      <p:ext uri="{BB962C8B-B14F-4D97-AF65-F5344CB8AC3E}">
        <p14:creationId xmlns:p14="http://schemas.microsoft.com/office/powerpoint/2010/main" val="3527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681</Words>
  <Application>Microsoft Macintosh PowerPoint</Application>
  <PresentationFormat>On-screen Show (4:3)</PresentationFormat>
  <Paragraphs>181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286</cp:revision>
  <dcterms:created xsi:type="dcterms:W3CDTF">2019-05-11T18:07:29Z</dcterms:created>
  <dcterms:modified xsi:type="dcterms:W3CDTF">2019-05-13T05:19:09Z</dcterms:modified>
</cp:coreProperties>
</file>