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57" r:id="rId2"/>
    <p:sldId id="364" r:id="rId3"/>
    <p:sldId id="374" r:id="rId4"/>
    <p:sldId id="378" r:id="rId5"/>
    <p:sldId id="367" r:id="rId6"/>
    <p:sldId id="368" r:id="rId7"/>
    <p:sldId id="369" r:id="rId8"/>
    <p:sldId id="370" r:id="rId9"/>
    <p:sldId id="371" r:id="rId10"/>
    <p:sldId id="372" r:id="rId11"/>
    <p:sldId id="3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1B66B-3710-EA44-BD41-6F1895A77944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CD8C-C800-C141-A4AE-A70FA1D8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24" y="123706"/>
            <a:ext cx="10595662" cy="645195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600" b="0" dirty="0">
                <a:solidFill>
                  <a:srgbClr val="800000"/>
                </a:solidFill>
                <a:latin typeface="Calibri bold" panose="020F0702030404030204" pitchFamily="34" charset="0"/>
              </a:defRPr>
            </a:lvl1pPr>
          </a:lstStyle>
          <a:p>
            <a:pPr lvl="0" defTabSz="91440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0" y="892606"/>
            <a:ext cx="12177860" cy="5463746"/>
          </a:xfr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rgbClr val="800000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800000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8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10776"/>
            <a:ext cx="2844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964454-350F-43C5-B866-98627322B81F}" type="datetime3">
              <a:rPr lang="en-US" smtClean="0"/>
              <a:t>30 October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4" y="6610776"/>
            <a:ext cx="3860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 N </a:t>
            </a:r>
            <a:r>
              <a:rPr lang="en-US" dirty="0" err="1"/>
              <a:t>Gadgil</a:t>
            </a:r>
            <a:r>
              <a:rPr lang="en-US" dirty="0"/>
              <a:t>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4" y="6610776"/>
            <a:ext cx="2844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BBAD5C-4EAF-E540-93A2-27C91FDA6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05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999" y="3079524"/>
            <a:ext cx="5738009" cy="698959"/>
          </a:xfrm>
        </p:spPr>
        <p:txBody>
          <a:bodyPr anchor="t"/>
          <a:lstStyle>
            <a:lvl1pPr algn="ctr">
              <a:defRPr sz="4000" b="1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10776"/>
            <a:ext cx="2844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12B5DB-E7D9-4761-A7B9-90DF4F769F20}" type="datetime3">
              <a:rPr lang="en-US" smtClean="0"/>
              <a:t>30 October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4" y="6610776"/>
            <a:ext cx="3860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 N </a:t>
            </a:r>
            <a:r>
              <a:rPr lang="en-US" dirty="0" err="1"/>
              <a:t>Gadgil</a:t>
            </a:r>
            <a:r>
              <a:rPr lang="en-US" dirty="0"/>
              <a:t>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4" y="6610776"/>
            <a:ext cx="2844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BBAD5C-4EAF-E540-93A2-27C91FDA6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10776"/>
            <a:ext cx="2844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51285A-E5D7-43ED-81F0-19C41081D9F8}" type="datetime3">
              <a:rPr lang="en-US" smtClean="0"/>
              <a:t>30 October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4" y="6610776"/>
            <a:ext cx="3860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 N </a:t>
            </a:r>
            <a:r>
              <a:rPr lang="en-US" dirty="0" err="1"/>
              <a:t>Gadgil</a:t>
            </a:r>
            <a:r>
              <a:rPr lang="en-US" dirty="0"/>
              <a:t> Analysis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4" y="6610776"/>
            <a:ext cx="2844800" cy="226714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BBAD5C-4EAF-E540-93A2-27C91FDA6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6002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8545-3325-43A3-84B1-1E4A5D458623}" type="datetime3">
              <a:rPr lang="en-US" smtClean="0"/>
              <a:t>30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 N </a:t>
            </a:r>
            <a:r>
              <a:rPr lang="en-US" dirty="0" err="1"/>
              <a:t>Gadgil</a:t>
            </a:r>
            <a:r>
              <a:rPr lang="en-US" dirty="0"/>
              <a:t>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AD5C-4EAF-E540-93A2-27C91FDA6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8241" y="1800911"/>
            <a:ext cx="62851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Causal Inference with Non-experimental Data</a:t>
            </a:r>
          </a:p>
          <a:p>
            <a:pPr algn="ctr" defTabSz="457200"/>
            <a:endParaRPr lang="en-IN" sz="44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  <a:p>
            <a:pPr algn="ctr" defTabSz="45720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29-Oct-2020</a:t>
            </a:r>
          </a:p>
          <a:p>
            <a:pPr algn="ctr" defTabSz="457200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  <a:p>
            <a:pPr algn="ctr" defTabSz="457200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Vaibhav 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Pawar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5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C5A2CA3-7FC4-584B-BF58-6BEB841F2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5"/>
          <a:stretch/>
        </p:blipFill>
        <p:spPr>
          <a:xfrm>
            <a:off x="215870" y="813876"/>
            <a:ext cx="1137761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36759" y="2932894"/>
            <a:ext cx="4345707" cy="6451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30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A9AE99-0BA3-7A4B-BBD1-32221ECBCF33}"/>
              </a:ext>
            </a:extLst>
          </p:cNvPr>
          <p:cNvSpPr txBox="1"/>
          <p:nvPr/>
        </p:nvSpPr>
        <p:spPr>
          <a:xfrm>
            <a:off x="233228" y="815978"/>
            <a:ext cx="11337805" cy="581024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vs Causation</a:t>
            </a:r>
          </a:p>
          <a:p>
            <a:pPr lvl="0" defTabSz="457200"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Gold standard for causal inference is randomized controlled trial or A/B test</a:t>
            </a:r>
          </a:p>
          <a:p>
            <a:pPr lvl="0" defTabSz="457200"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what if A/B test is not possible?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That's when we use non-experimental / observational data</a:t>
            </a:r>
          </a:p>
          <a:p>
            <a:pPr marL="342900" indent="-342900" defTabSz="457200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impact of shares (community/self) on STR?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delayed orders impact user engagement?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buyer comments impact buyer retention?</a:t>
            </a: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Simpson’s Paradox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oogle Shape;122;p23">
            <a:extLst>
              <a:ext uri="{FF2B5EF4-FFF2-40B4-BE49-F238E27FC236}">
                <a16:creationId xmlns:a16="http://schemas.microsoft.com/office/drawing/2014/main" id="{B1B86455-5A8C-5244-A974-0BCD112B14E9}"/>
              </a:ext>
            </a:extLst>
          </p:cNvPr>
          <p:cNvGraphicFramePr/>
          <p:nvPr/>
        </p:nvGraphicFramePr>
        <p:xfrm>
          <a:off x="215870" y="1151033"/>
          <a:ext cx="6102348" cy="27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 Type</a:t>
                      </a:r>
                      <a:endParaRPr sz="20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Kidney stone size</a:t>
                      </a:r>
                      <a:endParaRPr sz="20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 A</a:t>
                      </a: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 B</a:t>
                      </a: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20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81/87 = 93%</a:t>
                      </a: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234/270 = 87%</a:t>
                      </a: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20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192/263 = 73%</a:t>
                      </a: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55/80 = 69%</a:t>
                      </a:r>
                      <a:endParaRPr sz="20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20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273/350 = 78%</a:t>
                      </a:r>
                      <a:endParaRPr sz="20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289/350 = 89%</a:t>
                      </a:r>
                      <a:endParaRPr sz="20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E5F82A-F189-7C42-AF74-4EF51930D2CB}"/>
              </a:ext>
            </a:extLst>
          </p:cNvPr>
          <p:cNvSpPr txBox="1"/>
          <p:nvPr/>
        </p:nvSpPr>
        <p:spPr>
          <a:xfrm>
            <a:off x="6684116" y="1057990"/>
            <a:ext cx="4896856" cy="558608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treatment is given is dependent on the size of the kidney stone which is also a driver of success/failure 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called confounding - there is a common factor affecting both the treatment and the outcome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common factor is called a confounder (‘size’ in this case)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accounting for confounders will produce incorrect / paradoxical causal conclusions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we solve this? </a:t>
            </a:r>
          </a:p>
          <a:p>
            <a:pPr lvl="1" defTabSz="457200"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14235B-A63A-3945-9C88-B4F8969737B5}"/>
              </a:ext>
            </a:extLst>
          </p:cNvPr>
          <p:cNvSpPr/>
          <p:nvPr/>
        </p:nvSpPr>
        <p:spPr>
          <a:xfrm>
            <a:off x="4316053" y="3371095"/>
            <a:ext cx="1856559" cy="439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53BA77-8C75-054F-9376-DA1A29F83C27}"/>
                  </a:ext>
                </a:extLst>
              </p:cNvPr>
              <p:cNvSpPr txBox="1"/>
              <p:nvPr/>
            </p:nvSpPr>
            <p:spPr>
              <a:xfrm>
                <a:off x="179159" y="4358112"/>
                <a:ext cx="3751925" cy="1941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𝑇𝑟𝑒𝑎𝑡𝑚𝑒𝑛𝑡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357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=0.244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𝑇𝑟𝑒𝑎𝑡𝑚𝑒𝑛𝑡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263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343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767</m:t>
                      </m:r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𝑇𝑟𝑒𝑎𝑡𝑚𝑒𝑛𝑡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357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756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𝑇𝑟𝑒𝑎𝑡𝑚𝑒𝑛𝑡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343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53BA77-8C75-054F-9376-DA1A29F83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9" y="4358112"/>
                <a:ext cx="3751925" cy="1941557"/>
              </a:xfrm>
              <a:prstGeom prst="rect">
                <a:avLst/>
              </a:prstGeom>
              <a:blipFill>
                <a:blip r:embed="rId2"/>
                <a:stretch>
                  <a:fillRect t="-6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7E013E3-FCDD-644F-B5BB-B208A202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36" y="4714577"/>
            <a:ext cx="2480727" cy="1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the paradox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oogle Shape;122;p23">
            <a:extLst>
              <a:ext uri="{FF2B5EF4-FFF2-40B4-BE49-F238E27FC236}">
                <a16:creationId xmlns:a16="http://schemas.microsoft.com/office/drawing/2014/main" id="{0EEFF27F-9480-E14C-8076-C871DAA0B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537935"/>
              </p:ext>
            </p:extLst>
          </p:nvPr>
        </p:nvGraphicFramePr>
        <p:xfrm>
          <a:off x="583515" y="1690977"/>
          <a:ext cx="2376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3550033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270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oogle Shape;122;p23">
            <a:extLst>
              <a:ext uri="{FF2B5EF4-FFF2-40B4-BE49-F238E27FC236}">
                <a16:creationId xmlns:a16="http://schemas.microsoft.com/office/drawing/2014/main" id="{E72AD423-8E2C-5749-B91B-CA8AA6B68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615544"/>
              </p:ext>
            </p:extLst>
          </p:nvPr>
        </p:nvGraphicFramePr>
        <p:xfrm>
          <a:off x="9505748" y="4582587"/>
          <a:ext cx="1782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0.833</a:t>
                      </a:r>
                      <a:endParaRPr sz="1200" b="1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0.779</a:t>
                      </a:r>
                      <a:endParaRPr sz="1200" b="1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oogle Shape;122;p23">
            <a:extLst>
              <a:ext uri="{FF2B5EF4-FFF2-40B4-BE49-F238E27FC236}">
                <a16:creationId xmlns:a16="http://schemas.microsoft.com/office/drawing/2014/main" id="{3717AB77-82AE-7D41-9868-88CFB04F3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963799"/>
              </p:ext>
            </p:extLst>
          </p:nvPr>
        </p:nvGraphicFramePr>
        <p:xfrm>
          <a:off x="3437879" y="1690977"/>
          <a:ext cx="2376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3550033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oogle Shape;122;p23">
            <a:extLst>
              <a:ext uri="{FF2B5EF4-FFF2-40B4-BE49-F238E27FC236}">
                <a16:creationId xmlns:a16="http://schemas.microsoft.com/office/drawing/2014/main" id="{4741407E-25EE-4C4E-8D02-20AB6EB5A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762933"/>
              </p:ext>
            </p:extLst>
          </p:nvPr>
        </p:nvGraphicFramePr>
        <p:xfrm>
          <a:off x="2051918" y="4582587"/>
          <a:ext cx="2376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3550033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714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686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Google Shape;122;p23">
            <a:extLst>
              <a:ext uri="{FF2B5EF4-FFF2-40B4-BE49-F238E27FC236}">
                <a16:creationId xmlns:a16="http://schemas.microsoft.com/office/drawing/2014/main" id="{54B8EDC8-5615-2947-9D96-F88515DCE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158186"/>
              </p:ext>
            </p:extLst>
          </p:nvPr>
        </p:nvGraphicFramePr>
        <p:xfrm>
          <a:off x="8589388" y="1690977"/>
          <a:ext cx="2376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3550033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122;p23">
            <a:extLst>
              <a:ext uri="{FF2B5EF4-FFF2-40B4-BE49-F238E27FC236}">
                <a16:creationId xmlns:a16="http://schemas.microsoft.com/office/drawing/2014/main" id="{024DB9BF-9B72-9443-B3A0-76D3A951B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646898"/>
              </p:ext>
            </p:extLst>
          </p:nvPr>
        </p:nvGraphicFramePr>
        <p:xfrm>
          <a:off x="7222283" y="4582587"/>
          <a:ext cx="1782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332.4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309.4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250.4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235.8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582.8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545.2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oogle Shape;122;p23">
            <a:extLst>
              <a:ext uri="{FF2B5EF4-FFF2-40B4-BE49-F238E27FC236}">
                <a16:creationId xmlns:a16="http://schemas.microsoft.com/office/drawing/2014/main" id="{A8B196FC-9706-8248-9422-52F77C3A8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167366"/>
              </p:ext>
            </p:extLst>
          </p:nvPr>
        </p:nvGraphicFramePr>
        <p:xfrm>
          <a:off x="4919958" y="4582587"/>
          <a:ext cx="1782000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 b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200" b="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1200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200" b="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0.780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0.826</a:t>
                      </a:r>
                      <a:endParaRPr sz="1200" i="1" dirty="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94B4F32-A3E1-8C4C-ADC4-2DB588E4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13" y="2238726"/>
            <a:ext cx="2038208" cy="1009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6DA388-1337-394C-9619-E72A2E2DE54B}"/>
              </a:ext>
            </a:extLst>
          </p:cNvPr>
          <p:cNvSpPr txBox="1"/>
          <p:nvPr/>
        </p:nvSpPr>
        <p:spPr>
          <a:xfrm>
            <a:off x="583515" y="1069262"/>
            <a:ext cx="2376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cases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839D2-F47E-0442-86E9-0C377FE27C52}"/>
              </a:ext>
            </a:extLst>
          </p:cNvPr>
          <p:cNvSpPr txBox="1"/>
          <p:nvPr/>
        </p:nvSpPr>
        <p:spPr>
          <a:xfrm>
            <a:off x="3437880" y="1069262"/>
            <a:ext cx="2375999" cy="5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 of treatment given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097F6-1CBE-CA48-86A3-1ABD231E9980}"/>
              </a:ext>
            </a:extLst>
          </p:cNvPr>
          <p:cNvSpPr txBox="1"/>
          <p:nvPr/>
        </p:nvSpPr>
        <p:spPr>
          <a:xfrm>
            <a:off x="8589388" y="1069262"/>
            <a:ext cx="2376000" cy="5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 of treatment independent of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FCAB3F-C7B3-7649-89A7-B006EAAC83BF}"/>
              </a:ext>
            </a:extLst>
          </p:cNvPr>
          <p:cNvSpPr txBox="1"/>
          <p:nvPr/>
        </p:nvSpPr>
        <p:spPr>
          <a:xfrm>
            <a:off x="2042202" y="3919953"/>
            <a:ext cx="2376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Pseudo-population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DA3BB-42AB-6542-9E4C-AECFEBBB4AF5}"/>
              </a:ext>
            </a:extLst>
          </p:cNvPr>
          <p:cNvSpPr txBox="1"/>
          <p:nvPr/>
        </p:nvSpPr>
        <p:spPr>
          <a:xfrm>
            <a:off x="4920460" y="3919953"/>
            <a:ext cx="1781498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Observed success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530CA-4B09-2141-BB71-098B157459CC}"/>
              </a:ext>
            </a:extLst>
          </p:cNvPr>
          <p:cNvSpPr txBox="1"/>
          <p:nvPr/>
        </p:nvSpPr>
        <p:spPr>
          <a:xfrm>
            <a:off x="7238017" y="3919953"/>
            <a:ext cx="1766266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success in pseudo-population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42F5D-8550-D144-A512-1BC9FFEBAB4E}"/>
              </a:ext>
            </a:extLst>
          </p:cNvPr>
          <p:cNvSpPr txBox="1"/>
          <p:nvPr/>
        </p:nvSpPr>
        <p:spPr>
          <a:xfrm>
            <a:off x="9463456" y="3919953"/>
            <a:ext cx="1824292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45720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rate in pseudo-population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488EC8B-E271-BD41-923B-839F4F4D378C}"/>
              </a:ext>
            </a:extLst>
          </p:cNvPr>
          <p:cNvSpPr/>
          <p:nvPr/>
        </p:nvSpPr>
        <p:spPr>
          <a:xfrm rot="16200000">
            <a:off x="3069779" y="2642817"/>
            <a:ext cx="288719" cy="2141006"/>
          </a:xfrm>
          <a:prstGeom prst="leftBrace">
            <a:avLst>
              <a:gd name="adj1" fmla="val 23730"/>
              <a:gd name="adj2" fmla="val 50000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2118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IPTW (Inverse Probability of Treatment Weighting)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88E6D-DF95-7D4F-9B6D-B52C30589DB6}"/>
                  </a:ext>
                </a:extLst>
              </p:cNvPr>
              <p:cNvSpPr txBox="1"/>
              <p:nvPr/>
            </p:nvSpPr>
            <p:spPr>
              <a:xfrm>
                <a:off x="215870" y="888307"/>
                <a:ext cx="11365102" cy="5586086"/>
              </a:xfrm>
              <a:prstGeom prst="rect">
                <a:avLst/>
              </a:prstGeom>
              <a:noFill/>
            </p:spPr>
            <p:txBody>
              <a:bodyPr wrap="square" lIns="90000" rtlCol="0">
                <a:noAutofit/>
              </a:bodyPr>
              <a:lstStyle/>
              <a:p>
                <a:pPr lvl="0" defTabSz="457200">
                  <a:spcAft>
                    <a:spcPts val="600"/>
                  </a:spcAft>
                  <a:defRPr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Suppose observed data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where</a:t>
                </a:r>
              </a:p>
              <a:p>
                <a:pPr marL="342900" lvl="0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are the confounders</a:t>
                </a:r>
              </a:p>
              <a:p>
                <a:pPr marL="342900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are the 2 possible treatments (or treatment vs no treatment)</a:t>
                </a:r>
              </a:p>
              <a:p>
                <a:pPr marL="342900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are the outcomes</a:t>
                </a:r>
              </a:p>
              <a:p>
                <a:pPr defTabSz="457200">
                  <a:defRPr/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457200">
                  <a:defRPr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the treatment is not randomly assigned, then under IPTW, the mean outcome for treatment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given by -</a:t>
                </a:r>
              </a:p>
              <a:p>
                <a:pPr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endChr m:val="|"/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defTabSz="457200">
                  <a:spcAft>
                    <a:spcPts val="600"/>
                  </a:spcAft>
                  <a:defRPr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where</a:t>
                </a:r>
              </a:p>
              <a:p>
                <a:pPr marL="342900" lvl="0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endChr m:val="|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estimated using the observed data</a:t>
                </a:r>
              </a:p>
              <a:p>
                <a:pPr marL="342900" lvl="0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the indicator function which equals 1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0 otherwise</a:t>
                </a:r>
              </a:p>
              <a:p>
                <a:pPr lvl="0" defTabSz="457200">
                  <a:defRPr/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defTabSz="457200">
                  <a:defRPr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Using this, we can calculate the mean effect of one treatment over the other. For example,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gives the incremental impact of treatment 1 over treatment 0.</a:t>
                </a:r>
              </a:p>
              <a:p>
                <a:pPr marL="184150" lvl="0" indent="-184150" defTabSz="457200">
                  <a:buFont typeface="Arial" panose="020B0604020202020204" pitchFamily="34" charset="0"/>
                  <a:buChar char="•"/>
                  <a:defRPr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88E6D-DF95-7D4F-9B6D-B52C3058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0" y="888307"/>
                <a:ext cx="11365102" cy="5586086"/>
              </a:xfrm>
              <a:prstGeom prst="rect">
                <a:avLst/>
              </a:prstGeom>
              <a:blipFill>
                <a:blip r:embed="rId2"/>
                <a:stretch>
                  <a:fillRect l="-780" t="-909" r="-1115" b="-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 Suggester - Impact of click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303DB5-6F96-4E4C-8713-20CCEC478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 bwMode="auto">
          <a:xfrm>
            <a:off x="215870" y="906441"/>
            <a:ext cx="2396701" cy="560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121B80-32E9-7149-9DE4-46B122C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43" y="906441"/>
            <a:ext cx="2775789" cy="490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4D01D-9FA7-CE47-B4D7-A80A4BA12983}"/>
              </a:ext>
            </a:extLst>
          </p:cNvPr>
          <p:cNvSpPr txBox="1"/>
          <p:nvPr/>
        </p:nvSpPr>
        <p:spPr>
          <a:xfrm>
            <a:off x="6654732" y="924048"/>
            <a:ext cx="4896856" cy="558608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clicking on the suggested price result in more adherence to suggested price range?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Obvious approach – compare the listings for which the lister clicked the link vs those listings for which there was no click.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there are multiple confounders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Lister characteristics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Listing characteristics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Suggestion accuracy (not observable)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914400" lvl="1" indent="-457200" defTabSz="457200">
              <a:buFont typeface="System Font Regular"/>
              <a:buChar char="-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we estimate the true effect?</a:t>
            </a:r>
          </a:p>
          <a:p>
            <a:pPr marL="457200" indent="-457200" defTabSz="457200">
              <a:buFont typeface="System Font Regular"/>
              <a:buChar char="-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457200"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9C281-6C14-BB48-8350-62D25F2CD824}"/>
              </a:ext>
            </a:extLst>
          </p:cNvPr>
          <p:cNvSpPr/>
          <p:nvPr/>
        </p:nvSpPr>
        <p:spPr>
          <a:xfrm>
            <a:off x="1735602" y="5814897"/>
            <a:ext cx="801278" cy="439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D418AD0-A360-7D43-998D-26450376365E}"/>
              </a:ext>
            </a:extLst>
          </p:cNvPr>
          <p:cNvSpPr/>
          <p:nvPr/>
        </p:nvSpPr>
        <p:spPr>
          <a:xfrm>
            <a:off x="2736568" y="3207956"/>
            <a:ext cx="691200" cy="44208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ECDCA381-1F9A-034B-8E30-CE63E5CE1BBF}"/>
              </a:ext>
            </a:extLst>
          </p:cNvPr>
          <p:cNvSpPr/>
          <p:nvPr/>
        </p:nvSpPr>
        <p:spPr>
          <a:xfrm>
            <a:off x="3551852" y="5941491"/>
            <a:ext cx="2700000" cy="676125"/>
          </a:xfrm>
          <a:prstGeom prst="borderCallout2">
            <a:avLst>
              <a:gd name="adj1" fmla="val 43159"/>
              <a:gd name="adj2" fmla="val -2899"/>
              <a:gd name="adj3" fmla="val 42452"/>
              <a:gd name="adj4" fmla="val -16667"/>
              <a:gd name="adj5" fmla="val 12897"/>
              <a:gd name="adj6" fmla="val -4180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tIns="36000" rIns="36000" bIns="36000"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making this clickable help?</a:t>
            </a:r>
          </a:p>
        </p:txBody>
      </p:sp>
    </p:spTree>
    <p:extLst>
      <p:ext uri="{BB962C8B-B14F-4D97-AF65-F5344CB8AC3E}">
        <p14:creationId xmlns:p14="http://schemas.microsoft.com/office/powerpoint/2010/main" val="29519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IPTW with many confounders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021196-480A-8B49-98B7-597D4F5ACDC3}"/>
              </a:ext>
            </a:extLst>
          </p:cNvPr>
          <p:cNvSpPr txBox="1"/>
          <p:nvPr/>
        </p:nvSpPr>
        <p:spPr>
          <a:xfrm>
            <a:off x="215870" y="822241"/>
            <a:ext cx="4398111" cy="558608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lvl="0" defTabSz="457200"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</a:p>
          <a:p>
            <a:pPr lvl="0" defTabSz="457200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model to estimate the probability of treatment using confounders as an input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model output to do the inverse weighting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causal effect using the pseudo-population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buFont typeface="System Font Regular"/>
              <a:buChar char="-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457200"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FD36C-E26D-1444-BD42-206139C8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60" y="1462921"/>
            <a:ext cx="5964445" cy="7200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8DE327CB-9BCC-A54F-BB60-AFA6C90F2C1C}"/>
              </a:ext>
            </a:extLst>
          </p:cNvPr>
          <p:cNvSpPr/>
          <p:nvPr/>
        </p:nvSpPr>
        <p:spPr>
          <a:xfrm rot="5400000">
            <a:off x="8129290" y="-1177535"/>
            <a:ext cx="144000" cy="5112000"/>
          </a:xfrm>
          <a:prstGeom prst="leftBrace">
            <a:avLst>
              <a:gd name="adj1" fmla="val 23730"/>
              <a:gd name="adj2" fmla="val 50000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075983FD-1C7F-8241-8AE7-5D4FECC72FD6}"/>
              </a:ext>
            </a:extLst>
          </p:cNvPr>
          <p:cNvSpPr txBox="1"/>
          <p:nvPr/>
        </p:nvSpPr>
        <p:spPr>
          <a:xfrm>
            <a:off x="7353646" y="1043113"/>
            <a:ext cx="1460500" cy="228600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Input</a:t>
            </a:r>
            <a:r>
              <a:rPr lang="en-GB" sz="11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6B8907D9-DD03-CB42-A04C-F17ADE92BB76}"/>
              </a:ext>
            </a:extLst>
          </p:cNvPr>
          <p:cNvSpPr txBox="1"/>
          <p:nvPr/>
        </p:nvSpPr>
        <p:spPr>
          <a:xfrm>
            <a:off x="10513629" y="1043113"/>
            <a:ext cx="1066800" cy="241300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r>
              <a:rPr lang="en-GB" sz="11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E45F12-5E17-7540-9382-0CA96A833A5F}"/>
              </a:ext>
            </a:extLst>
          </p:cNvPr>
          <p:cNvSpPr/>
          <p:nvPr/>
        </p:nvSpPr>
        <p:spPr>
          <a:xfrm rot="5400000">
            <a:off x="10982699" y="1108465"/>
            <a:ext cx="144000" cy="540000"/>
          </a:xfrm>
          <a:prstGeom prst="leftBrace">
            <a:avLst>
              <a:gd name="adj1" fmla="val 23730"/>
              <a:gd name="adj2" fmla="val 50000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22EBE372-46D7-D04B-AD85-FA6C9EFDC7B5}"/>
                  </a:ext>
                </a:extLst>
              </p:cNvPr>
              <p:cNvSpPr txBox="1"/>
              <p:nvPr/>
            </p:nvSpPr>
            <p:spPr>
              <a:xfrm>
                <a:off x="5863706" y="2822957"/>
                <a:ext cx="4822857" cy="2769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𝑙𝑖𝑐𝑘𝑒𝑑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𝑐𝑜𝑛𝑓𝑜𝑢𝑛𝑑𝑒𝑟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22EBE372-46D7-D04B-AD85-FA6C9EFD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06" y="2822957"/>
                <a:ext cx="4822857" cy="276999"/>
              </a:xfrm>
              <a:prstGeom prst="rect">
                <a:avLst/>
              </a:prstGeom>
              <a:blipFill>
                <a:blip r:embed="rId3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A8631B31-14F9-2A45-8FAD-DEF2DAB40B0D}"/>
              </a:ext>
            </a:extLst>
          </p:cNvPr>
          <p:cNvSpPr/>
          <p:nvPr/>
        </p:nvSpPr>
        <p:spPr>
          <a:xfrm rot="5400000">
            <a:off x="7629741" y="3485165"/>
            <a:ext cx="144000" cy="1548000"/>
          </a:xfrm>
          <a:prstGeom prst="leftBrace">
            <a:avLst>
              <a:gd name="adj1" fmla="val 23730"/>
              <a:gd name="adj2" fmla="val 50000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B6AC1AB-3091-5A4E-A25C-E7E6E24FD824}"/>
              </a:ext>
            </a:extLst>
          </p:cNvPr>
          <p:cNvSpPr/>
          <p:nvPr/>
        </p:nvSpPr>
        <p:spPr>
          <a:xfrm rot="5400000">
            <a:off x="8808930" y="3863165"/>
            <a:ext cx="144000" cy="792000"/>
          </a:xfrm>
          <a:prstGeom prst="leftBrace">
            <a:avLst>
              <a:gd name="adj1" fmla="val 23730"/>
              <a:gd name="adj2" fmla="val 50000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38BB73D-F07E-D040-8BA4-E2CB31775DB9}"/>
              </a:ext>
            </a:extLst>
          </p:cNvPr>
          <p:cNvSpPr/>
          <p:nvPr/>
        </p:nvSpPr>
        <p:spPr>
          <a:xfrm rot="5400000">
            <a:off x="9738202" y="3737166"/>
            <a:ext cx="144000" cy="1044000"/>
          </a:xfrm>
          <a:prstGeom prst="leftBrace">
            <a:avLst>
              <a:gd name="adj1" fmla="val 23730"/>
              <a:gd name="adj2" fmla="val 50000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35D6433-4E66-2242-A12B-DC2F64725EE2}"/>
              </a:ext>
            </a:extLst>
          </p:cNvPr>
          <p:cNvSpPr/>
          <p:nvPr/>
        </p:nvSpPr>
        <p:spPr>
          <a:xfrm rot="5400000">
            <a:off x="8080145" y="2310151"/>
            <a:ext cx="324000" cy="396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313C490-B4E0-F94B-8CEF-25348DDDEFD5}"/>
              </a:ext>
            </a:extLst>
          </p:cNvPr>
          <p:cNvSpPr/>
          <p:nvPr/>
        </p:nvSpPr>
        <p:spPr>
          <a:xfrm rot="5400000">
            <a:off x="8080145" y="3333636"/>
            <a:ext cx="324000" cy="396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F41B313-A225-BA46-9953-0A3924DBDCEE}"/>
              </a:ext>
            </a:extLst>
          </p:cNvPr>
          <p:cNvSpPr/>
          <p:nvPr/>
        </p:nvSpPr>
        <p:spPr>
          <a:xfrm rot="5400000">
            <a:off x="8080145" y="5257030"/>
            <a:ext cx="324000" cy="396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DE643688-12C8-B640-9AC0-4DE9C364FF46}"/>
                  </a:ext>
                </a:extLst>
              </p:cNvPr>
              <p:cNvSpPr txBox="1"/>
              <p:nvPr/>
            </p:nvSpPr>
            <p:spPr>
              <a:xfrm>
                <a:off x="8476101" y="3865510"/>
                <a:ext cx="809657" cy="28475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900" b="0" i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900" b="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900" b="0" i="1">
                              <a:latin typeface="Cambria Math" panose="02040503050406030204" pitchFamily="18" charset="0"/>
                            </a:rPr>
                            <m:t>𝑐𝑙𝑖𝑐𝑘𝑒𝑑</m:t>
                          </m:r>
                          <m:r>
                            <a:rPr lang="en-US" sz="9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900" dirty="0"/>
              </a:p>
            </p:txBody>
          </p:sp>
        </mc:Choice>
        <mc:Fallback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DE643688-12C8-B640-9AC0-4DE9C364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01" y="3865510"/>
                <a:ext cx="809657" cy="284758"/>
              </a:xfrm>
              <a:prstGeom prst="rect">
                <a:avLst/>
              </a:prstGeom>
              <a:blipFill>
                <a:blip r:embed="rId4"/>
                <a:stretch>
                  <a:fillRect t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7">
            <a:extLst>
              <a:ext uri="{FF2B5EF4-FFF2-40B4-BE49-F238E27FC236}">
                <a16:creationId xmlns:a16="http://schemas.microsoft.com/office/drawing/2014/main" id="{8DE50B2F-0F6A-5F42-92DA-C3E8F0B55AF7}"/>
              </a:ext>
            </a:extLst>
          </p:cNvPr>
          <p:cNvSpPr txBox="1"/>
          <p:nvPr/>
        </p:nvSpPr>
        <p:spPr>
          <a:xfrm>
            <a:off x="7171568" y="3884555"/>
            <a:ext cx="1060345" cy="284758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Output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4349CBFD-A50C-FE48-874D-A8FF9EA68DBD}"/>
              </a:ext>
            </a:extLst>
          </p:cNvPr>
          <p:cNvSpPr txBox="1"/>
          <p:nvPr/>
        </p:nvSpPr>
        <p:spPr>
          <a:xfrm>
            <a:off x="9099095" y="3884555"/>
            <a:ext cx="1422214" cy="284758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Variable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041068-E181-DC49-B82D-A0D8F981FC85}"/>
              </a:ext>
            </a:extLst>
          </p:cNvPr>
          <p:cNvSpPr txBox="1"/>
          <p:nvPr/>
        </p:nvSpPr>
        <p:spPr>
          <a:xfrm>
            <a:off x="6882848" y="5703654"/>
            <a:ext cx="2827473" cy="469001"/>
          </a:xfrm>
          <a:prstGeom prst="rect">
            <a:avLst/>
          </a:prstGeom>
          <a:noFill/>
        </p:spPr>
        <p:txBody>
          <a:bodyPr wrap="square" lIns="90000" rtlCol="0" anchor="t">
            <a:noAutofit/>
          </a:bodyPr>
          <a:lstStyle/>
          <a:p>
            <a:pPr algn="ctr" defTabSz="457200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mean outcomes for clicked vs not-clicked groups using the weights </a:t>
            </a: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CB83D9-FDE3-7E4E-826D-8019DBD11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411" y="4383786"/>
            <a:ext cx="4225467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6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54B36-A157-F648-889A-469C38167B2A}"/>
              </a:ext>
            </a:extLst>
          </p:cNvPr>
          <p:cNvSpPr txBox="1"/>
          <p:nvPr/>
        </p:nvSpPr>
        <p:spPr>
          <a:xfrm>
            <a:off x="233228" y="815978"/>
            <a:ext cx="11337805" cy="581024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confounders must be known and observable – requires deep domain knowledge and assumptions</a:t>
            </a:r>
          </a:p>
          <a:p>
            <a:pPr lvl="0" defTabSz="457200"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Estimation of probability of treatment is difficult when there are many confounders</a:t>
            </a:r>
          </a:p>
          <a:p>
            <a:pPr lvl="0" defTabSz="457200"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Weights can become unstable if the probability of treatment is very small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9159" y="123706"/>
            <a:ext cx="10592903" cy="6451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methods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5870" y="804204"/>
            <a:ext cx="1136510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65940-7D66-4F41-96F0-2C637FA9E243}"/>
              </a:ext>
            </a:extLst>
          </p:cNvPr>
          <p:cNvSpPr txBox="1"/>
          <p:nvPr/>
        </p:nvSpPr>
        <p:spPr>
          <a:xfrm>
            <a:off x="233228" y="815978"/>
            <a:ext cx="11337805" cy="581024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Propensity score matching</a:t>
            </a:r>
          </a:p>
          <a:p>
            <a:pPr lvl="0" defTabSz="457200"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Doubly-robust estimation</a:t>
            </a:r>
          </a:p>
          <a:p>
            <a:pPr lvl="0" defTabSz="457200"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Instrumental variables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lvl="0" indent="-184150" defTabSz="4572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728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8939</TotalTime>
  <Words>667</Words>
  <Application>Microsoft Macintosh PowerPoint</Application>
  <PresentationFormat>Widescreen</PresentationFormat>
  <Paragraphs>223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bold</vt:lpstr>
      <vt:lpstr>Cambria Math</vt:lpstr>
      <vt:lpstr>System Font Regular</vt:lpstr>
      <vt:lpstr>Wingdings</vt:lpstr>
      <vt:lpstr>1_Office Theme</vt:lpstr>
      <vt:lpstr>PowerPoint Presentation</vt:lpstr>
      <vt:lpstr>Overview</vt:lpstr>
      <vt:lpstr>Simpson’s Paradox</vt:lpstr>
      <vt:lpstr>Resolving the paradox</vt:lpstr>
      <vt:lpstr>IPTW (Inverse Probability of Treatment Weighting)</vt:lpstr>
      <vt:lpstr>Price Suggester - Impact of click</vt:lpstr>
      <vt:lpstr>IPTW with many confounders</vt:lpstr>
      <vt:lpstr>Limitations</vt:lpstr>
      <vt:lpstr>Other methods</vt:lpstr>
      <vt:lpstr>Readings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Pawar</dc:creator>
  <cp:lastModifiedBy>Vaibhav Pawar</cp:lastModifiedBy>
  <cp:revision>699</cp:revision>
  <dcterms:created xsi:type="dcterms:W3CDTF">2020-03-03T18:10:25Z</dcterms:created>
  <dcterms:modified xsi:type="dcterms:W3CDTF">2020-10-30T03:59:41Z</dcterms:modified>
</cp:coreProperties>
</file>