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7" r:id="rId5"/>
    <p:sldId id="268" r:id="rId6"/>
    <p:sldId id="269" r:id="rId7"/>
    <p:sldId id="270" r:id="rId8"/>
    <p:sldId id="271" r:id="rId9"/>
    <p:sldId id="272" r:id="rId10"/>
    <p:sldId id="27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12B69-077D-4A02-BBC9-F742FF3CFA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E7A400-E6B2-4A1B-B85F-87A63F0E43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F89D1-15F2-4E27-AE19-2D9DEF3510C8}"/>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B6725B27-27F2-4B22-931B-8E39771C0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81449-110D-4E33-B5DA-7439A8C4176C}"/>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4117921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FB9B-C801-4F37-B7B9-147139BEF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C9A225-428C-455F-81C3-C6348CD07CF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493CF-7F74-48C5-9684-0BE81CE85D44}"/>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0E5C4895-4452-401E-BF6D-EE49E59B1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A61F76-1962-4AE3-A52C-D1CACFE288E1}"/>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2978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39B106-27E2-4CF8-89CC-B3C6F0F054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1DEEE7-7C51-4AC1-99CB-D0D3C32A6D0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6E577A-E481-430E-ADC8-16D77ACCBDE6}"/>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D89A111E-587A-4581-B0A6-22BD69B4E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62FDA-4BA8-4A8D-897B-93E6E9864E0F}"/>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3660141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745-FBCF-4ADF-BE2F-D2F642D95C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7873FA-F792-4EBC-9B92-CA9F5C6702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6D072-04A7-4456-B31C-02AA5D2733B4}"/>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87EFA1AC-2A13-439B-8D54-6134405DC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112F1-9333-47CD-AB28-3962A8EAE9F0}"/>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1014498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76675-B246-4417-95EA-0F6B9D419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00A4B7-EFB0-4CBE-80B7-933EAD8B24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FA0ED3-2A42-478E-9B79-1490F4F3E350}"/>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0757CEC4-F4F0-4AC3-9025-0B54BCD21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A6D92B-3435-4DF8-9902-B6E421BAA5E0}"/>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4126489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FFE4A-7A3B-4D3D-8F47-CAFDA87F7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15BE04-0E32-47D1-B5FF-13E6D9DB26F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A1DDF7-615D-4DF0-81D7-8843D3E5D15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344B56-B950-43CB-B30A-C78A2768FA17}"/>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6" name="Footer Placeholder 5">
            <a:extLst>
              <a:ext uri="{FF2B5EF4-FFF2-40B4-BE49-F238E27FC236}">
                <a16:creationId xmlns:a16="http://schemas.microsoft.com/office/drawing/2014/main" id="{B95F262B-BB69-4045-89F0-A13F77341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5AD002-97B2-4B43-8EAF-C5136007E4F8}"/>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330009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A3A6-1262-41A5-AF30-AD4D086B89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4B7BE3-6848-44D2-AAEF-C8DCABA40D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FA0524-B97E-4D45-8DC8-B33E7440EBA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301E7D-F2B4-472B-B8B0-F9092F510D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5D6761D-C4E2-4F65-B8F8-98EC0DE5E15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2967E-9361-43EC-952A-36BAA3AECE72}"/>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8" name="Footer Placeholder 7">
            <a:extLst>
              <a:ext uri="{FF2B5EF4-FFF2-40B4-BE49-F238E27FC236}">
                <a16:creationId xmlns:a16="http://schemas.microsoft.com/office/drawing/2014/main" id="{C51B4E55-B08F-42A2-ADD0-18DB9E8C4F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386BFB-CD06-4431-8316-AF71E0259F3B}"/>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16190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55CD5-82B2-42E3-950E-87302BD36C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5CBD5D-D5D5-4403-B408-2B27AF8EA241}"/>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4" name="Footer Placeholder 3">
            <a:extLst>
              <a:ext uri="{FF2B5EF4-FFF2-40B4-BE49-F238E27FC236}">
                <a16:creationId xmlns:a16="http://schemas.microsoft.com/office/drawing/2014/main" id="{188A7D98-CD41-4C21-B0C3-18AA0C474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BCB978-4AD3-4BA2-BCE6-848FA16E63E9}"/>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290533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F591CF-8818-496E-959D-737823E7BA6E}"/>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3" name="Footer Placeholder 2">
            <a:extLst>
              <a:ext uri="{FF2B5EF4-FFF2-40B4-BE49-F238E27FC236}">
                <a16:creationId xmlns:a16="http://schemas.microsoft.com/office/drawing/2014/main" id="{821E6BDE-E2B4-4677-82EB-A717FBB1C9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81E4BB-71F7-4D4C-8A4A-7A9AC1DF253A}"/>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1032353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CBD0-4598-4919-82E9-62EDA16FD0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017497-9159-48CF-A78A-787AA39B7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F23AEA-C401-4053-9840-157D9C776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21FE1E-78C6-42B8-8CE9-4D014BB8B26D}"/>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6" name="Footer Placeholder 5">
            <a:extLst>
              <a:ext uri="{FF2B5EF4-FFF2-40B4-BE49-F238E27FC236}">
                <a16:creationId xmlns:a16="http://schemas.microsoft.com/office/drawing/2014/main" id="{7E269E07-CFD4-4651-A802-D9B2FB9A50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E832DD-0B6D-4788-BF06-553F607480BC}"/>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194815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F0C4-F867-4740-A462-0D3837A95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38757-2FBE-49BF-BFC8-F0B416D98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111705-6EB8-4634-AC1D-0BC20F5C4D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760D8C6-5CE8-4A75-96E8-40124B2725A3}"/>
              </a:ext>
            </a:extLst>
          </p:cNvPr>
          <p:cNvSpPr>
            <a:spLocks noGrp="1"/>
          </p:cNvSpPr>
          <p:nvPr>
            <p:ph type="dt" sz="half" idx="10"/>
          </p:nvPr>
        </p:nvSpPr>
        <p:spPr/>
        <p:txBody>
          <a:bodyPr/>
          <a:lstStyle/>
          <a:p>
            <a:fld id="{B907E160-2B32-4D3A-A871-7066B055F058}" type="datetimeFigureOut">
              <a:rPr lang="en-US" smtClean="0"/>
              <a:t>3/27/2019</a:t>
            </a:fld>
            <a:endParaRPr lang="en-US"/>
          </a:p>
        </p:txBody>
      </p:sp>
      <p:sp>
        <p:nvSpPr>
          <p:cNvPr id="6" name="Footer Placeholder 5">
            <a:extLst>
              <a:ext uri="{FF2B5EF4-FFF2-40B4-BE49-F238E27FC236}">
                <a16:creationId xmlns:a16="http://schemas.microsoft.com/office/drawing/2014/main" id="{0FC05B19-F6BB-4383-88AF-26FAA9011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C27EDF-4345-4174-BE17-DD68D4120A8A}"/>
              </a:ext>
            </a:extLst>
          </p:cNvPr>
          <p:cNvSpPr>
            <a:spLocks noGrp="1"/>
          </p:cNvSpPr>
          <p:nvPr>
            <p:ph type="sldNum" sz="quarter" idx="12"/>
          </p:nvPr>
        </p:nvSpPr>
        <p:spPr/>
        <p:txBody>
          <a:bodyPr/>
          <a:lstStyle/>
          <a:p>
            <a:fld id="{683CB120-DBB6-4510-8B0B-17738885C71E}" type="slidenum">
              <a:rPr lang="en-US" smtClean="0"/>
              <a:t>‹#›</a:t>
            </a:fld>
            <a:endParaRPr lang="en-US"/>
          </a:p>
        </p:txBody>
      </p:sp>
    </p:spTree>
    <p:extLst>
      <p:ext uri="{BB962C8B-B14F-4D97-AF65-F5344CB8AC3E}">
        <p14:creationId xmlns:p14="http://schemas.microsoft.com/office/powerpoint/2010/main" val="1822302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244EF-3B78-47C5-8EAF-7C55A7B61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4D34A5-D998-42E1-96B9-B485D11C8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E20A32-ECFD-45A9-A700-E69405771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7E160-2B32-4D3A-A871-7066B055F058}" type="datetimeFigureOut">
              <a:rPr lang="en-US" smtClean="0"/>
              <a:t>3/27/2019</a:t>
            </a:fld>
            <a:endParaRPr lang="en-US"/>
          </a:p>
        </p:txBody>
      </p:sp>
      <p:sp>
        <p:nvSpPr>
          <p:cNvPr id="5" name="Footer Placeholder 4">
            <a:extLst>
              <a:ext uri="{FF2B5EF4-FFF2-40B4-BE49-F238E27FC236}">
                <a16:creationId xmlns:a16="http://schemas.microsoft.com/office/drawing/2014/main" id="{76F64B6F-1B76-4108-8CE2-D6133BF130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DE1670-8EA8-4818-AEEE-65C63C0334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3CB120-DBB6-4510-8B0B-17738885C71E}" type="slidenum">
              <a:rPr lang="en-US" smtClean="0"/>
              <a:t>‹#›</a:t>
            </a:fld>
            <a:endParaRPr lang="en-US"/>
          </a:p>
        </p:txBody>
      </p:sp>
    </p:spTree>
    <p:extLst>
      <p:ext uri="{BB962C8B-B14F-4D97-AF65-F5344CB8AC3E}">
        <p14:creationId xmlns:p14="http://schemas.microsoft.com/office/powerpoint/2010/main" val="1522308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774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C99C61-1508-4B98-A505-7DC638287D24}"/>
              </a:ext>
            </a:extLst>
          </p:cNvPr>
          <p:cNvSpPr/>
          <p:nvPr/>
        </p:nvSpPr>
        <p:spPr>
          <a:xfrm>
            <a:off x="488810" y="434227"/>
            <a:ext cx="3390287" cy="523220"/>
          </a:xfrm>
          <a:prstGeom prst="rect">
            <a:avLst/>
          </a:prstGeom>
        </p:spPr>
        <p:txBody>
          <a:bodyPr wrap="none">
            <a:spAutoFit/>
          </a:bodyPr>
          <a:lstStyle/>
          <a:p>
            <a:r>
              <a:rPr lang="en-US" sz="2800" b="1" dirty="0"/>
              <a:t>The </a:t>
            </a:r>
            <a:r>
              <a:rPr lang="en-US" sz="2800" b="1" dirty="0" err="1"/>
              <a:t>MixColumns</a:t>
            </a:r>
            <a:r>
              <a:rPr lang="en-US" sz="2800" b="1" dirty="0"/>
              <a:t> step</a:t>
            </a:r>
          </a:p>
        </p:txBody>
      </p:sp>
      <p:pic>
        <p:nvPicPr>
          <p:cNvPr id="4100" name="Picture 4" descr="https://upload.wikimedia.org/wikipedia/commons/thumb/7/76/AES-MixColumns.svg/320px-AES-MixColumns.svg.png">
            <a:extLst>
              <a:ext uri="{FF2B5EF4-FFF2-40B4-BE49-F238E27FC236}">
                <a16:creationId xmlns:a16="http://schemas.microsoft.com/office/drawing/2014/main" id="{FFC543CB-B36B-49BE-8416-01E63E591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420" y="1512484"/>
            <a:ext cx="6136888" cy="326022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4B5F217-72A5-4196-9C1A-D4A667DDB81E}"/>
              </a:ext>
            </a:extLst>
          </p:cNvPr>
          <p:cNvSpPr/>
          <p:nvPr/>
        </p:nvSpPr>
        <p:spPr>
          <a:xfrm>
            <a:off x="1085386" y="5160850"/>
            <a:ext cx="8894956" cy="369332"/>
          </a:xfrm>
          <a:prstGeom prst="rect">
            <a:avLst/>
          </a:prstGeom>
        </p:spPr>
        <p:txBody>
          <a:bodyPr wrap="square">
            <a:spAutoFit/>
          </a:bodyPr>
          <a:lstStyle/>
          <a:p>
            <a:r>
              <a:rPr lang="en-US" b="1" dirty="0"/>
              <a:t>In the </a:t>
            </a:r>
            <a:r>
              <a:rPr lang="en-US" b="1" dirty="0" err="1"/>
              <a:t>MixColumns</a:t>
            </a:r>
            <a:r>
              <a:rPr lang="en-US" b="1" dirty="0"/>
              <a:t> step, each column of the state is multiplied with a fixed polynomial </a:t>
            </a:r>
          </a:p>
        </p:txBody>
      </p:sp>
      <p:pic>
        <p:nvPicPr>
          <p:cNvPr id="8" name="Picture 7">
            <a:extLst>
              <a:ext uri="{FF2B5EF4-FFF2-40B4-BE49-F238E27FC236}">
                <a16:creationId xmlns:a16="http://schemas.microsoft.com/office/drawing/2014/main" id="{37758F2D-8FDD-4444-8445-244FEFECA6CB}"/>
              </a:ext>
            </a:extLst>
          </p:cNvPr>
          <p:cNvPicPr>
            <a:picLocks noChangeAspect="1"/>
          </p:cNvPicPr>
          <p:nvPr/>
        </p:nvPicPr>
        <p:blipFill>
          <a:blip r:embed="rId3"/>
          <a:stretch>
            <a:fillRect/>
          </a:stretch>
        </p:blipFill>
        <p:spPr>
          <a:xfrm>
            <a:off x="9433873" y="5172001"/>
            <a:ext cx="568771" cy="369332"/>
          </a:xfrm>
          <a:prstGeom prst="rect">
            <a:avLst/>
          </a:prstGeom>
        </p:spPr>
      </p:pic>
    </p:spTree>
    <p:extLst>
      <p:ext uri="{BB962C8B-B14F-4D97-AF65-F5344CB8AC3E}">
        <p14:creationId xmlns:p14="http://schemas.microsoft.com/office/powerpoint/2010/main" val="69208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Effect transition="in" filter="fade">
                                      <p:cBhvr>
                                        <p:cTn id="7" dur="500"/>
                                        <p:tgtEl>
                                          <p:spTgt spid="41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717EA14-3F73-47A8-B53B-B7E4FCA52121}"/>
              </a:ext>
            </a:extLst>
          </p:cNvPr>
          <p:cNvSpPr txBox="1"/>
          <p:nvPr/>
        </p:nvSpPr>
        <p:spPr>
          <a:xfrm>
            <a:off x="3045368" y="2043663"/>
            <a:ext cx="6105194" cy="203105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200" b="1" i="1" kern="1200">
                <a:solidFill>
                  <a:srgbClr val="FFFFFF"/>
                </a:solidFill>
                <a:latin typeface="+mj-lt"/>
                <a:ea typeface="+mj-ea"/>
                <a:cs typeface="+mj-cs"/>
              </a:rPr>
              <a:t>Algorithm</a:t>
            </a:r>
          </a:p>
          <a:p>
            <a:pPr algn="ctr">
              <a:lnSpc>
                <a:spcPct val="90000"/>
              </a:lnSpc>
              <a:spcBef>
                <a:spcPct val="0"/>
              </a:spcBef>
              <a:spcAft>
                <a:spcPts val="600"/>
              </a:spcAft>
            </a:pPr>
            <a:r>
              <a:rPr lang="en-US" sz="4200" b="1" kern="1200">
                <a:solidFill>
                  <a:srgbClr val="FFFFFF"/>
                </a:solidFill>
                <a:latin typeface="+mj-lt"/>
                <a:ea typeface="+mj-ea"/>
                <a:cs typeface="+mj-cs"/>
              </a:rPr>
              <a:t>Advanced Encryption Standard cryptography </a:t>
            </a:r>
          </a:p>
        </p:txBody>
      </p:sp>
    </p:spTree>
    <p:extLst>
      <p:ext uri="{BB962C8B-B14F-4D97-AF65-F5344CB8AC3E}">
        <p14:creationId xmlns:p14="http://schemas.microsoft.com/office/powerpoint/2010/main" val="294084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2A435D-F232-45DF-8FBC-DC97A157CE8A}"/>
              </a:ext>
            </a:extLst>
          </p:cNvPr>
          <p:cNvSpPr/>
          <p:nvPr/>
        </p:nvSpPr>
        <p:spPr>
          <a:xfrm>
            <a:off x="594731" y="697171"/>
            <a:ext cx="10567639" cy="5909310"/>
          </a:xfrm>
          <a:prstGeom prst="rect">
            <a:avLst/>
          </a:prstGeom>
        </p:spPr>
        <p:txBody>
          <a:bodyPr wrap="square">
            <a:spAutoFit/>
          </a:bodyPr>
          <a:lstStyle/>
          <a:p>
            <a:pPr marL="285750" indent="-285750">
              <a:buFont typeface="Arial" panose="020B0604020202020204" pitchFamily="34" charset="0"/>
              <a:buChar char="•"/>
            </a:pPr>
            <a:r>
              <a:rPr lang="en-US" dirty="0"/>
              <a:t>AES has a fixed block size of </a:t>
            </a:r>
            <a:r>
              <a:rPr lang="en-US" b="1" dirty="0"/>
              <a:t>128 bits</a:t>
            </a:r>
            <a:r>
              <a:rPr lang="en-US" dirty="0"/>
              <a:t>, and a key size of </a:t>
            </a:r>
            <a:r>
              <a:rPr lang="en-US" b="1" dirty="0"/>
              <a:t>128</a:t>
            </a:r>
            <a:r>
              <a:rPr lang="en-US" dirty="0"/>
              <a:t>, </a:t>
            </a:r>
            <a:r>
              <a:rPr lang="en-US" b="1" dirty="0"/>
              <a:t>192</a:t>
            </a:r>
            <a:r>
              <a:rPr lang="en-US" dirty="0"/>
              <a:t>, or </a:t>
            </a:r>
            <a:r>
              <a:rPr lang="en-US" b="1" dirty="0"/>
              <a:t>256</a:t>
            </a:r>
            <a:r>
              <a:rPr lang="en-US" dirty="0"/>
              <a:t>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AES operates on a 4 × 4 column-major order matrix of bytes, termed the </a:t>
            </a:r>
            <a:r>
              <a:rPr lang="en-US" b="1" dirty="0"/>
              <a:t>state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instance, if there are 16 bytes,                               , these bytes are represented as this matrix: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key size used for an AES cipher specifies the number of repetitions of transformation rounds that convert the input, called the plaintext, into the final output, called the ciphertext. The number of cycles of repetition are as follows:</a:t>
            </a:r>
          </a:p>
          <a:p>
            <a:endParaRPr lang="en-US" dirty="0"/>
          </a:p>
          <a:p>
            <a:pPr marL="742950" lvl="1" indent="-285750">
              <a:buFont typeface="Wingdings" panose="05000000000000000000" pitchFamily="2" charset="2"/>
              <a:buChar char="ü"/>
            </a:pPr>
            <a:r>
              <a:rPr lang="en-US" b="1" dirty="0"/>
              <a:t>10 cycles </a:t>
            </a:r>
            <a:r>
              <a:rPr lang="en-US" dirty="0"/>
              <a:t>of repetition for </a:t>
            </a:r>
            <a:r>
              <a:rPr lang="en-US" b="1" dirty="0"/>
              <a:t>128-bit keys</a:t>
            </a:r>
            <a:r>
              <a:rPr lang="en-US" dirty="0"/>
              <a:t>.</a:t>
            </a:r>
          </a:p>
          <a:p>
            <a:pPr marL="742950" lvl="1" indent="-285750">
              <a:buFont typeface="Wingdings" panose="05000000000000000000" pitchFamily="2" charset="2"/>
              <a:buChar char="ü"/>
            </a:pPr>
            <a:r>
              <a:rPr lang="en-US" b="1" dirty="0"/>
              <a:t>12 cycles </a:t>
            </a:r>
            <a:r>
              <a:rPr lang="en-US" dirty="0"/>
              <a:t>of repetition for </a:t>
            </a:r>
            <a:r>
              <a:rPr lang="en-US" b="1" dirty="0"/>
              <a:t>192-bit keys</a:t>
            </a:r>
            <a:r>
              <a:rPr lang="en-US" dirty="0"/>
              <a:t>.</a:t>
            </a:r>
          </a:p>
          <a:p>
            <a:pPr marL="742950" lvl="1" indent="-285750">
              <a:buFont typeface="Wingdings" panose="05000000000000000000" pitchFamily="2" charset="2"/>
              <a:buChar char="ü"/>
            </a:pPr>
            <a:r>
              <a:rPr lang="en-US" b="1" dirty="0"/>
              <a:t>14 cycles </a:t>
            </a:r>
            <a:r>
              <a:rPr lang="en-US" dirty="0"/>
              <a:t>of repetition for </a:t>
            </a:r>
            <a:r>
              <a:rPr lang="en-US" b="1" dirty="0"/>
              <a:t>256-bit keys</a:t>
            </a:r>
            <a:r>
              <a:rPr lang="en-US" dirty="0"/>
              <a:t>.</a:t>
            </a:r>
          </a:p>
          <a:p>
            <a:endParaRPr lang="en-US" dirty="0"/>
          </a:p>
          <a:p>
            <a:endParaRPr lang="en-US" dirty="0"/>
          </a:p>
        </p:txBody>
      </p:sp>
      <p:pic>
        <p:nvPicPr>
          <p:cNvPr id="7" name="Picture 6">
            <a:extLst>
              <a:ext uri="{FF2B5EF4-FFF2-40B4-BE49-F238E27FC236}">
                <a16:creationId xmlns:a16="http://schemas.microsoft.com/office/drawing/2014/main" id="{971EB8E7-B494-44FB-A341-3AAFC1110D0C}"/>
              </a:ext>
            </a:extLst>
          </p:cNvPr>
          <p:cNvPicPr>
            <a:picLocks noChangeAspect="1"/>
          </p:cNvPicPr>
          <p:nvPr/>
        </p:nvPicPr>
        <p:blipFill>
          <a:blip r:embed="rId2"/>
          <a:stretch>
            <a:fillRect/>
          </a:stretch>
        </p:blipFill>
        <p:spPr>
          <a:xfrm>
            <a:off x="2316664" y="2454116"/>
            <a:ext cx="1886326" cy="1197710"/>
          </a:xfrm>
          <a:prstGeom prst="rect">
            <a:avLst/>
          </a:prstGeom>
        </p:spPr>
      </p:pic>
      <p:pic>
        <p:nvPicPr>
          <p:cNvPr id="8" name="Picture 7">
            <a:extLst>
              <a:ext uri="{FF2B5EF4-FFF2-40B4-BE49-F238E27FC236}">
                <a16:creationId xmlns:a16="http://schemas.microsoft.com/office/drawing/2014/main" id="{5249BF0A-2836-46DC-B1D0-B4D01EFF1827}"/>
              </a:ext>
            </a:extLst>
          </p:cNvPr>
          <p:cNvPicPr>
            <a:picLocks noChangeAspect="1"/>
          </p:cNvPicPr>
          <p:nvPr/>
        </p:nvPicPr>
        <p:blipFill>
          <a:blip r:embed="rId3"/>
          <a:stretch>
            <a:fillRect/>
          </a:stretch>
        </p:blipFill>
        <p:spPr>
          <a:xfrm>
            <a:off x="4202990" y="1867712"/>
            <a:ext cx="1477537" cy="283407"/>
          </a:xfrm>
          <a:prstGeom prst="rect">
            <a:avLst/>
          </a:prstGeom>
        </p:spPr>
      </p:pic>
    </p:spTree>
    <p:extLst>
      <p:ext uri="{BB962C8B-B14F-4D97-AF65-F5344CB8AC3E}">
        <p14:creationId xmlns:p14="http://schemas.microsoft.com/office/powerpoint/2010/main" val="306820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xEl>
                                              <p:pRg st="12" end="12"/>
                                            </p:txEl>
                                          </p:spTgt>
                                        </p:tgtEl>
                                        <p:attrNameLst>
                                          <p:attrName>style.visibility</p:attrName>
                                        </p:attrNameLst>
                                      </p:cBhvr>
                                      <p:to>
                                        <p:strVal val="visible"/>
                                      </p:to>
                                    </p:set>
                                    <p:animEffect transition="in" filter="fade">
                                      <p:cBhvr>
                                        <p:cTn id="30" dur="500"/>
                                        <p:tgtEl>
                                          <p:spTgt spid="5">
                                            <p:txEl>
                                              <p:pRg st="12" end="1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animEffect transition="in" filter="fade">
                                      <p:cBhvr>
                                        <p:cTn id="35" dur="500"/>
                                        <p:tgtEl>
                                          <p:spTgt spid="5">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5" end="15"/>
                                            </p:txEl>
                                          </p:spTgt>
                                        </p:tgtEl>
                                        <p:attrNameLst>
                                          <p:attrName>style.visibility</p:attrName>
                                        </p:attrNameLst>
                                      </p:cBhvr>
                                      <p:to>
                                        <p:strVal val="visible"/>
                                      </p:to>
                                    </p:set>
                                    <p:animEffect transition="in" filter="fade">
                                      <p:cBhvr>
                                        <p:cTn id="38" dur="500"/>
                                        <p:tgtEl>
                                          <p:spTgt spid="5">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6" end="16"/>
                                            </p:txEl>
                                          </p:spTgt>
                                        </p:tgtEl>
                                        <p:attrNameLst>
                                          <p:attrName>style.visibility</p:attrName>
                                        </p:attrNameLst>
                                      </p:cBhvr>
                                      <p:to>
                                        <p:strVal val="visible"/>
                                      </p:to>
                                    </p:set>
                                    <p:animEffect transition="in" filter="fade">
                                      <p:cBhvr>
                                        <p:cTn id="41"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aes encryption and decryption">
            <a:extLst>
              <a:ext uri="{FF2B5EF4-FFF2-40B4-BE49-F238E27FC236}">
                <a16:creationId xmlns:a16="http://schemas.microsoft.com/office/drawing/2014/main" id="{AA11BD6E-628E-408C-B025-6723A6A75F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448" y="386383"/>
            <a:ext cx="9256095" cy="647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96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6A1FDE-C489-4783-B3D6-0C506D988FAE}"/>
              </a:ext>
            </a:extLst>
          </p:cNvPr>
          <p:cNvSpPr txBox="1"/>
          <p:nvPr/>
        </p:nvSpPr>
        <p:spPr>
          <a:xfrm>
            <a:off x="401444" y="200722"/>
            <a:ext cx="5196679" cy="461665"/>
          </a:xfrm>
          <a:prstGeom prst="rect">
            <a:avLst/>
          </a:prstGeom>
          <a:noFill/>
        </p:spPr>
        <p:txBody>
          <a:bodyPr wrap="none" rtlCol="0">
            <a:spAutoFit/>
          </a:bodyPr>
          <a:lstStyle/>
          <a:p>
            <a:r>
              <a:rPr lang="en-US" sz="2400" b="1" dirty="0"/>
              <a:t>High Level Description of the Algorithm</a:t>
            </a:r>
          </a:p>
        </p:txBody>
      </p:sp>
      <p:sp>
        <p:nvSpPr>
          <p:cNvPr id="5" name="Rectangle 4">
            <a:extLst>
              <a:ext uri="{FF2B5EF4-FFF2-40B4-BE49-F238E27FC236}">
                <a16:creationId xmlns:a16="http://schemas.microsoft.com/office/drawing/2014/main" id="{191A3F9A-1702-470D-9513-22F5C54F8023}"/>
              </a:ext>
            </a:extLst>
          </p:cNvPr>
          <p:cNvSpPr/>
          <p:nvPr/>
        </p:nvSpPr>
        <p:spPr>
          <a:xfrm>
            <a:off x="401444" y="979054"/>
            <a:ext cx="10493297" cy="5632311"/>
          </a:xfrm>
          <a:prstGeom prst="rect">
            <a:avLst/>
          </a:prstGeom>
        </p:spPr>
        <p:txBody>
          <a:bodyPr wrap="square">
            <a:spAutoFit/>
          </a:bodyPr>
          <a:lstStyle/>
          <a:p>
            <a:r>
              <a:rPr lang="en-US" b="1" dirty="0"/>
              <a:t>Step 1: </a:t>
            </a:r>
            <a:r>
              <a:rPr lang="en-US" b="1" dirty="0" err="1"/>
              <a:t>KeyExpansions</a:t>
            </a:r>
            <a:r>
              <a:rPr lang="en-US" b="1" dirty="0"/>
              <a:t> </a:t>
            </a:r>
          </a:p>
          <a:p>
            <a:r>
              <a:rPr lang="en-US" dirty="0"/>
              <a:t>Round keys are derived from the cipher key using </a:t>
            </a:r>
            <a:r>
              <a:rPr lang="en-US" dirty="0" err="1"/>
              <a:t>Rijndael's</a:t>
            </a:r>
            <a:r>
              <a:rPr lang="en-US" dirty="0"/>
              <a:t> key schedule. AES requires a separate 128-bit round key block for each round plus one more.</a:t>
            </a:r>
          </a:p>
          <a:p>
            <a:endParaRPr lang="en-US" b="1" dirty="0"/>
          </a:p>
          <a:p>
            <a:r>
              <a:rPr lang="en-US" b="1" dirty="0"/>
              <a:t>Step 2: </a:t>
            </a:r>
            <a:r>
              <a:rPr lang="en-US" b="1" dirty="0" err="1"/>
              <a:t>InitialRound</a:t>
            </a:r>
            <a:endParaRPr lang="en-US" b="1" dirty="0"/>
          </a:p>
          <a:p>
            <a:pPr marL="742950" lvl="1" indent="-285750">
              <a:buFont typeface="Arial" panose="020B0604020202020204" pitchFamily="34" charset="0"/>
              <a:buChar char="•"/>
            </a:pPr>
            <a:r>
              <a:rPr lang="en-US" b="1" dirty="0" err="1"/>
              <a:t>AddRoundKey</a:t>
            </a:r>
            <a:r>
              <a:rPr lang="en-US" dirty="0"/>
              <a:t>—each byte of the state is combined with a block of the round key using bitwise </a:t>
            </a:r>
            <a:r>
              <a:rPr lang="en-US" i="1" dirty="0" err="1"/>
              <a:t>xor</a:t>
            </a:r>
            <a:r>
              <a:rPr lang="en-US" dirty="0"/>
              <a:t>.</a:t>
            </a:r>
          </a:p>
          <a:p>
            <a:pPr marL="742950" lvl="1" indent="-285750">
              <a:buFont typeface="Arial" panose="020B0604020202020204" pitchFamily="34" charset="0"/>
              <a:buChar char="•"/>
            </a:pPr>
            <a:endParaRPr lang="en-US" dirty="0"/>
          </a:p>
          <a:p>
            <a:r>
              <a:rPr lang="en-US" b="1" dirty="0"/>
              <a:t>Step 3: Rounds</a:t>
            </a:r>
          </a:p>
          <a:p>
            <a:pPr marL="742950" lvl="1" indent="-285750">
              <a:buFont typeface="Arial" panose="020B0604020202020204" pitchFamily="34" charset="0"/>
              <a:buChar char="•"/>
            </a:pPr>
            <a:r>
              <a:rPr lang="en-US" b="1" dirty="0" err="1"/>
              <a:t>SubBytes</a:t>
            </a:r>
            <a:r>
              <a:rPr lang="en-US" dirty="0"/>
              <a:t>—a non-linear substitution step where each byte is replaced with another according to a lookup table.</a:t>
            </a:r>
          </a:p>
          <a:p>
            <a:pPr marL="742950" lvl="1" indent="-285750">
              <a:buFont typeface="Arial" panose="020B0604020202020204" pitchFamily="34" charset="0"/>
              <a:buChar char="•"/>
            </a:pPr>
            <a:r>
              <a:rPr lang="en-US" b="1" dirty="0" err="1"/>
              <a:t>ShiftRows</a:t>
            </a:r>
            <a:r>
              <a:rPr lang="en-US" dirty="0"/>
              <a:t>—a transposition step where the last three rows of the state are shifted cyclically a certain number of steps.</a:t>
            </a:r>
          </a:p>
          <a:p>
            <a:pPr marL="742950" lvl="1" indent="-285750">
              <a:buFont typeface="Arial" panose="020B0604020202020204" pitchFamily="34" charset="0"/>
              <a:buChar char="•"/>
            </a:pPr>
            <a:r>
              <a:rPr lang="en-US" b="1" dirty="0" err="1"/>
              <a:t>MixColumns</a:t>
            </a:r>
            <a:r>
              <a:rPr lang="en-US" dirty="0"/>
              <a:t>—a mixing operation which operates on the columns of the state, combining the four bytes in each column.</a:t>
            </a:r>
          </a:p>
          <a:p>
            <a:pPr marL="742950" lvl="1" indent="-285750">
              <a:buFont typeface="Arial" panose="020B0604020202020204" pitchFamily="34" charset="0"/>
              <a:buChar char="•"/>
            </a:pPr>
            <a:r>
              <a:rPr lang="en-US" b="1" dirty="0" err="1"/>
              <a:t>AddRoundKey</a:t>
            </a:r>
            <a:endParaRPr lang="en-US" b="1" dirty="0"/>
          </a:p>
          <a:p>
            <a:pPr marL="742950" lvl="1" indent="-285750">
              <a:buFont typeface="Arial" panose="020B0604020202020204" pitchFamily="34" charset="0"/>
              <a:buChar char="•"/>
            </a:pPr>
            <a:endParaRPr lang="en-US" dirty="0"/>
          </a:p>
          <a:p>
            <a:r>
              <a:rPr lang="en-US" b="1" dirty="0"/>
              <a:t>Step 4: Final Round (no </a:t>
            </a:r>
            <a:r>
              <a:rPr lang="en-US" b="1" dirty="0" err="1"/>
              <a:t>MixColumns</a:t>
            </a:r>
            <a:r>
              <a:rPr lang="en-US" b="1" dirty="0"/>
              <a:t>)</a:t>
            </a:r>
          </a:p>
          <a:p>
            <a:pPr marL="800100" lvl="1" indent="-342900">
              <a:buFont typeface="Arial" panose="020B0604020202020204" pitchFamily="34" charset="0"/>
              <a:buChar char="•"/>
            </a:pPr>
            <a:r>
              <a:rPr lang="en-US" b="1" dirty="0" err="1"/>
              <a:t>SubBytes</a:t>
            </a:r>
            <a:endParaRPr lang="en-US" b="1" dirty="0"/>
          </a:p>
          <a:p>
            <a:pPr marL="800100" lvl="1" indent="-342900">
              <a:buFont typeface="Arial" panose="020B0604020202020204" pitchFamily="34" charset="0"/>
              <a:buChar char="•"/>
            </a:pPr>
            <a:r>
              <a:rPr lang="en-US" b="1" dirty="0" err="1"/>
              <a:t>ShiftRows</a:t>
            </a:r>
            <a:endParaRPr lang="en-US" b="1" dirty="0"/>
          </a:p>
          <a:p>
            <a:pPr marL="800100" lvl="1" indent="-342900">
              <a:buFont typeface="Arial" panose="020B0604020202020204" pitchFamily="34" charset="0"/>
              <a:buChar char="•"/>
            </a:pPr>
            <a:r>
              <a:rPr lang="en-US" b="1" dirty="0" err="1"/>
              <a:t>AddRoundKey</a:t>
            </a:r>
            <a:r>
              <a:rPr lang="en-US" dirty="0"/>
              <a:t>.</a:t>
            </a:r>
          </a:p>
        </p:txBody>
      </p:sp>
    </p:spTree>
    <p:extLst>
      <p:ext uri="{BB962C8B-B14F-4D97-AF65-F5344CB8AC3E}">
        <p14:creationId xmlns:p14="http://schemas.microsoft.com/office/powerpoint/2010/main" val="5206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fade">
                                      <p:cBhvr>
                                        <p:cTn id="37" dur="500"/>
                                        <p:tgtEl>
                                          <p:spTgt spid="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500"/>
                                        <p:tgtEl>
                                          <p:spTgt spid="5">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500"/>
                                        <p:tgtEl>
                                          <p:spTgt spid="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12" end="12"/>
                                            </p:txEl>
                                          </p:spTgt>
                                        </p:tgtEl>
                                        <p:attrNameLst>
                                          <p:attrName>style.visibility</p:attrName>
                                        </p:attrNameLst>
                                      </p:cBhvr>
                                      <p:to>
                                        <p:strVal val="visible"/>
                                      </p:to>
                                    </p:set>
                                    <p:animEffect transition="in" filter="fade">
                                      <p:cBhvr>
                                        <p:cTn id="52" dur="500"/>
                                        <p:tgtEl>
                                          <p:spTgt spid="5">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13" end="13"/>
                                            </p:txEl>
                                          </p:spTgt>
                                        </p:tgtEl>
                                        <p:attrNameLst>
                                          <p:attrName>style.visibility</p:attrName>
                                        </p:attrNameLst>
                                      </p:cBhvr>
                                      <p:to>
                                        <p:strVal val="visible"/>
                                      </p:to>
                                    </p:set>
                                    <p:animEffect transition="in" filter="fade">
                                      <p:cBhvr>
                                        <p:cTn id="57" dur="500"/>
                                        <p:tgtEl>
                                          <p:spTgt spid="5">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
                                            <p:txEl>
                                              <p:pRg st="14" end="14"/>
                                            </p:txEl>
                                          </p:spTgt>
                                        </p:tgtEl>
                                        <p:attrNameLst>
                                          <p:attrName>style.visibility</p:attrName>
                                        </p:attrNameLst>
                                      </p:cBhvr>
                                      <p:to>
                                        <p:strVal val="visible"/>
                                      </p:to>
                                    </p:set>
                                    <p:animEffect transition="in" filter="fade">
                                      <p:cBhvr>
                                        <p:cTn id="62" dur="500"/>
                                        <p:tgtEl>
                                          <p:spTgt spid="5">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
                                            <p:txEl>
                                              <p:pRg st="15" end="15"/>
                                            </p:txEl>
                                          </p:spTgt>
                                        </p:tgtEl>
                                        <p:attrNameLst>
                                          <p:attrName>style.visibility</p:attrName>
                                        </p:attrNameLst>
                                      </p:cBhvr>
                                      <p:to>
                                        <p:strVal val="visible"/>
                                      </p:to>
                                    </p:set>
                                    <p:animEffect transition="in" filter="fade">
                                      <p:cBhvr>
                                        <p:cTn id="67"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5672F09-E79C-4FAD-A9E9-8E4B3E528B26}"/>
              </a:ext>
            </a:extLst>
          </p:cNvPr>
          <p:cNvSpPr/>
          <p:nvPr/>
        </p:nvSpPr>
        <p:spPr>
          <a:xfrm>
            <a:off x="624124" y="512284"/>
            <a:ext cx="3638688" cy="523220"/>
          </a:xfrm>
          <a:prstGeom prst="rect">
            <a:avLst/>
          </a:prstGeom>
        </p:spPr>
        <p:txBody>
          <a:bodyPr wrap="none">
            <a:spAutoFit/>
          </a:bodyPr>
          <a:lstStyle/>
          <a:p>
            <a:r>
              <a:rPr lang="en-US" sz="2800" b="1" dirty="0"/>
              <a:t>The </a:t>
            </a:r>
            <a:r>
              <a:rPr lang="en-US" sz="2800" b="1" dirty="0" err="1"/>
              <a:t>AddRoundKey</a:t>
            </a:r>
            <a:r>
              <a:rPr lang="en-US" sz="2800" b="1" dirty="0"/>
              <a:t> step</a:t>
            </a:r>
          </a:p>
        </p:txBody>
      </p:sp>
      <p:pic>
        <p:nvPicPr>
          <p:cNvPr id="5122" name="Picture 2" descr="https://upload.wikimedia.org/wikipedia/commons/thumb/a/ad/AES-AddRoundKey.svg/320px-AES-AddRoundKey.svg.png">
            <a:extLst>
              <a:ext uri="{FF2B5EF4-FFF2-40B4-BE49-F238E27FC236}">
                <a16:creationId xmlns:a16="http://schemas.microsoft.com/office/drawing/2014/main" id="{13BEFF13-4D00-4E32-978C-0603583EE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136" y="1618670"/>
            <a:ext cx="5363737" cy="417365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678EB41-A3CD-46AD-9064-23DEC733F92F}"/>
              </a:ext>
            </a:extLst>
          </p:cNvPr>
          <p:cNvSpPr/>
          <p:nvPr/>
        </p:nvSpPr>
        <p:spPr>
          <a:xfrm>
            <a:off x="5155581" y="4529386"/>
            <a:ext cx="6096000" cy="646331"/>
          </a:xfrm>
          <a:prstGeom prst="rect">
            <a:avLst/>
          </a:prstGeom>
        </p:spPr>
        <p:txBody>
          <a:bodyPr>
            <a:spAutoFit/>
          </a:bodyPr>
          <a:lstStyle/>
          <a:p>
            <a:r>
              <a:rPr lang="en-US" b="1" dirty="0"/>
              <a:t>In the </a:t>
            </a:r>
            <a:r>
              <a:rPr lang="en-US" b="1" dirty="0" err="1"/>
              <a:t>AddRoundKey</a:t>
            </a:r>
            <a:r>
              <a:rPr lang="en-US" b="1" dirty="0"/>
              <a:t> step, each byte of the state is combined with a byte of the round subkey using the XOR operation (⊕).</a:t>
            </a:r>
          </a:p>
        </p:txBody>
      </p:sp>
    </p:spTree>
    <p:extLst>
      <p:ext uri="{BB962C8B-B14F-4D97-AF65-F5344CB8AC3E}">
        <p14:creationId xmlns:p14="http://schemas.microsoft.com/office/powerpoint/2010/main" val="56101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a/a4/AES-SubBytes.svg/320px-AES-SubBytes.svg.png">
            <a:extLst>
              <a:ext uri="{FF2B5EF4-FFF2-40B4-BE49-F238E27FC236}">
                <a16:creationId xmlns:a16="http://schemas.microsoft.com/office/drawing/2014/main" id="{5FE21ED8-B84C-4E8E-92DA-C09CFD44A1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589" y="1481944"/>
            <a:ext cx="6840638" cy="35485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98EBE71-17C5-407A-8675-207EA3309700}"/>
              </a:ext>
            </a:extLst>
          </p:cNvPr>
          <p:cNvSpPr/>
          <p:nvPr/>
        </p:nvSpPr>
        <p:spPr>
          <a:xfrm>
            <a:off x="486775" y="456530"/>
            <a:ext cx="2901628" cy="523220"/>
          </a:xfrm>
          <a:prstGeom prst="rect">
            <a:avLst/>
          </a:prstGeom>
        </p:spPr>
        <p:txBody>
          <a:bodyPr wrap="none">
            <a:spAutoFit/>
          </a:bodyPr>
          <a:lstStyle/>
          <a:p>
            <a:r>
              <a:rPr lang="en-US" sz="2800" b="1" dirty="0"/>
              <a:t>The </a:t>
            </a:r>
            <a:r>
              <a:rPr lang="en-US" sz="2800" b="1" dirty="0" err="1"/>
              <a:t>SubBytes</a:t>
            </a:r>
            <a:r>
              <a:rPr lang="en-US" sz="2800" b="1" dirty="0"/>
              <a:t> step</a:t>
            </a:r>
          </a:p>
        </p:txBody>
      </p:sp>
      <p:sp>
        <p:nvSpPr>
          <p:cNvPr id="5" name="Rectangle 4">
            <a:extLst>
              <a:ext uri="{FF2B5EF4-FFF2-40B4-BE49-F238E27FC236}">
                <a16:creationId xmlns:a16="http://schemas.microsoft.com/office/drawing/2014/main" id="{A057BE28-2ABA-4312-850F-59333FC08E68}"/>
              </a:ext>
            </a:extLst>
          </p:cNvPr>
          <p:cNvSpPr/>
          <p:nvPr/>
        </p:nvSpPr>
        <p:spPr>
          <a:xfrm>
            <a:off x="1497980" y="5052890"/>
            <a:ext cx="8504663" cy="646331"/>
          </a:xfrm>
          <a:prstGeom prst="rect">
            <a:avLst/>
          </a:prstGeom>
        </p:spPr>
        <p:txBody>
          <a:bodyPr wrap="square">
            <a:spAutoFit/>
          </a:bodyPr>
          <a:lstStyle/>
          <a:p>
            <a:r>
              <a:rPr lang="en-US" b="1" dirty="0"/>
              <a:t>In the </a:t>
            </a:r>
            <a:r>
              <a:rPr lang="en-US" b="1" dirty="0" err="1"/>
              <a:t>SubBytes</a:t>
            </a:r>
            <a:r>
              <a:rPr lang="en-US" b="1" dirty="0"/>
              <a:t> step, each byte in the state is replaced with its entry in a </a:t>
            </a:r>
          </a:p>
          <a:p>
            <a:r>
              <a:rPr lang="en-US" b="1" dirty="0"/>
              <a:t>fixed 8-bit lookup table, S; </a:t>
            </a:r>
            <a:r>
              <a:rPr lang="en-US" b="1" dirty="0" err="1"/>
              <a:t>bij</a:t>
            </a:r>
            <a:r>
              <a:rPr lang="en-US" b="1" dirty="0"/>
              <a:t> = S(</a:t>
            </a:r>
            <a:r>
              <a:rPr lang="en-US" b="1" dirty="0" err="1"/>
              <a:t>aij</a:t>
            </a:r>
            <a:r>
              <a:rPr lang="en-US" b="1" dirty="0"/>
              <a:t>).</a:t>
            </a:r>
          </a:p>
        </p:txBody>
      </p:sp>
    </p:spTree>
    <p:extLst>
      <p:ext uri="{BB962C8B-B14F-4D97-AF65-F5344CB8AC3E}">
        <p14:creationId xmlns:p14="http://schemas.microsoft.com/office/powerpoint/2010/main" val="279633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8 bit substitution box">
            <a:extLst>
              <a:ext uri="{FF2B5EF4-FFF2-40B4-BE49-F238E27FC236}">
                <a16:creationId xmlns:a16="http://schemas.microsoft.com/office/drawing/2014/main" id="{45D86FA0-6BE4-47F9-B55D-67CE313F9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4962" y="657225"/>
            <a:ext cx="7591425"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44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AC6505A-7F42-4AB7-8C60-36E4CB701E55}"/>
              </a:ext>
            </a:extLst>
          </p:cNvPr>
          <p:cNvSpPr/>
          <p:nvPr/>
        </p:nvSpPr>
        <p:spPr>
          <a:xfrm>
            <a:off x="643932" y="545739"/>
            <a:ext cx="3017108" cy="523220"/>
          </a:xfrm>
          <a:prstGeom prst="rect">
            <a:avLst/>
          </a:prstGeom>
        </p:spPr>
        <p:txBody>
          <a:bodyPr wrap="none">
            <a:spAutoFit/>
          </a:bodyPr>
          <a:lstStyle/>
          <a:p>
            <a:r>
              <a:rPr lang="en-US" sz="2800" b="1" dirty="0"/>
              <a:t>The </a:t>
            </a:r>
            <a:r>
              <a:rPr lang="en-US" sz="2800" b="1" dirty="0" err="1"/>
              <a:t>ShiftRows</a:t>
            </a:r>
            <a:r>
              <a:rPr lang="en-US" sz="2800" b="1" dirty="0"/>
              <a:t> step</a:t>
            </a:r>
          </a:p>
        </p:txBody>
      </p:sp>
      <p:pic>
        <p:nvPicPr>
          <p:cNvPr id="3074" name="Picture 2" descr="https://upload.wikimedia.org/wikipedia/commons/thumb/6/66/AES-ShiftRows.svg/320px-AES-ShiftRows.svg.png">
            <a:extLst>
              <a:ext uri="{FF2B5EF4-FFF2-40B4-BE49-F238E27FC236}">
                <a16:creationId xmlns:a16="http://schemas.microsoft.com/office/drawing/2014/main" id="{478EAE3A-583B-4CB5-ABB7-5FD6EB238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311" y="1678311"/>
            <a:ext cx="8375909" cy="311479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C86DB5D-D4B1-4E72-9E17-62383B5746AC}"/>
              </a:ext>
            </a:extLst>
          </p:cNvPr>
          <p:cNvSpPr/>
          <p:nvPr/>
        </p:nvSpPr>
        <p:spPr>
          <a:xfrm>
            <a:off x="1251311" y="4888054"/>
            <a:ext cx="9073376" cy="1200329"/>
          </a:xfrm>
          <a:prstGeom prst="rect">
            <a:avLst/>
          </a:prstGeom>
        </p:spPr>
        <p:txBody>
          <a:bodyPr wrap="square">
            <a:spAutoFit/>
          </a:bodyPr>
          <a:lstStyle/>
          <a:p>
            <a:r>
              <a:rPr lang="en-US" b="1" dirty="0"/>
              <a:t>In the </a:t>
            </a:r>
            <a:r>
              <a:rPr lang="en-US" b="1" dirty="0" err="1"/>
              <a:t>ShiftRows</a:t>
            </a:r>
            <a:r>
              <a:rPr lang="en-US" b="1" dirty="0"/>
              <a:t> step, bytes in each row of the state are shifted cyclically to the left. The number of places each byte is shifted differs for each row.</a:t>
            </a:r>
          </a:p>
          <a:p>
            <a:endParaRPr lang="en-US" b="1" dirty="0"/>
          </a:p>
          <a:p>
            <a:r>
              <a:rPr lang="en-US" b="1" dirty="0"/>
              <a:t>Row {n} is shifted left circular by {n-1} bytes</a:t>
            </a:r>
          </a:p>
        </p:txBody>
      </p:sp>
    </p:spTree>
    <p:extLst>
      <p:ext uri="{BB962C8B-B14F-4D97-AF65-F5344CB8AC3E}">
        <p14:creationId xmlns:p14="http://schemas.microsoft.com/office/powerpoint/2010/main" val="259129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401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IBM</dc:creator>
  <cp:lastModifiedBy>IBM</cp:lastModifiedBy>
  <cp:revision>3</cp:revision>
  <dcterms:created xsi:type="dcterms:W3CDTF">2019-03-27T06:59:38Z</dcterms:created>
  <dcterms:modified xsi:type="dcterms:W3CDTF">2019-03-27T13:10:56Z</dcterms:modified>
</cp:coreProperties>
</file>