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16" r:id="rId4"/>
    <p:sldId id="323" r:id="rId5"/>
    <p:sldId id="318" r:id="rId6"/>
    <p:sldId id="324" r:id="rId7"/>
    <p:sldId id="325" r:id="rId8"/>
    <p:sldId id="326" r:id="rId9"/>
    <p:sldId id="327" r:id="rId10"/>
    <p:sldId id="328" r:id="rId11"/>
    <p:sldId id="262" r:id="rId12"/>
    <p:sldId id="263" r:id="rId13"/>
    <p:sldId id="267" r:id="rId14"/>
    <p:sldId id="329" r:id="rId15"/>
    <p:sldId id="330" r:id="rId16"/>
    <p:sldId id="331" r:id="rId17"/>
    <p:sldId id="333" r:id="rId18"/>
    <p:sldId id="33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1FB2F-CC8A-4FAB-B2A4-2CFA9565F527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8E31E-256F-4A7B-A389-27FC1EA36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6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94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D0E8-12D7-452C-8E2D-96556DD8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9534E-8F92-4D7F-BE8D-9B2C841FF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9E524-131E-4B8E-83FD-ADF7275D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53B11E-C4B8-4E40-A08B-CB422774F95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94C3F-53B1-41B3-AC61-7BB91017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D3B9E-1510-44AA-828C-963BD9C6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5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C2B22-591B-45F1-AE1C-025AFB36C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30F94-CA9C-4918-830A-0D382943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745E1-51C2-4F4F-B2C8-D0D532C1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53B11E-C4B8-4E40-A08B-CB422774F95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B2E20-71F7-40B4-B6F7-1D79C1A6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DB36-2000-4CDB-820D-79CCCB46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2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5075-82AD-40DC-8D26-6C3B23BB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7008A-336A-46E8-891C-9B5EC9A6E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9A98-1C1C-4B33-8E0D-6567619F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53B11E-C4B8-4E40-A08B-CB422774F95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2705F-E0AF-4AC6-BB5B-F915CA1A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DE7AF-4007-400D-B3D2-D5D5D652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7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1104-9D75-4DD6-9AFC-948B9182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68E4-3D60-48DA-9329-D27323877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5F6D1-0945-46D6-A0DB-E717AC333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230D3-0FB0-48EA-8A3B-D6AC4BFC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53B11E-C4B8-4E40-A08B-CB422774F95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2475-A141-4A2D-9DA8-E0802F89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096D7-10CE-4242-84DA-BD5F1368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7049-A2D5-4E9C-B26C-0343678B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DE30C-361F-44CF-B7EC-CD955F0E5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31D08-CF53-4D30-B20C-9039A6347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EEE83-471E-42E7-BF33-361EEC819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9294B-101E-4E70-BCBA-C5360A7A1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576A1-DBFA-42EA-BE56-007141D0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53B11E-C4B8-4E40-A08B-CB422774F95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E96CD-28AA-4B19-9923-A7AB7D3D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6B366-81DC-43A4-9912-58943248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4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D46D-95F3-42E1-8086-C30A591F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E1C2C-0A79-4AC6-B2CE-3826E828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53B11E-C4B8-4E40-A08B-CB422774F95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A9F51-AAB7-4A44-86A3-AA6E425E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3BA0A-12C5-4B6D-8A79-9F14A58E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5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E01EA-3F6B-497A-B43E-616AB1CD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53B11E-C4B8-4E40-A08B-CB422774F95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3B52E-E602-42FF-97C2-6A9E3B69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C505F-42F0-405E-BD3A-0F1D76E3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1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23F8-1BE9-49DA-B705-3466FB2A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A982B-D5E8-4DD2-97F4-5D409762E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44152-AFFC-4F7B-A65E-0F5ACEF17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77893-4B87-4031-997E-E5B2B754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53B11E-C4B8-4E40-A08B-CB422774F95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B360D-0DD4-4A7F-BE4C-B4AD908B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77EE6-96D1-4DEE-A5A9-21342053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1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F20B-BCF7-4459-AB43-DE2EDB1C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7F6D8-8EE9-4722-876A-329981E91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C1872-F57C-4B92-9882-BB802A9AD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9389F-C142-4849-8DA4-1DED5F88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53B11E-C4B8-4E40-A08B-CB422774F958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16E9B-3214-4EDA-BB23-20236545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CBEC2-631B-431A-9301-B03D4B8E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116AC7-35E3-447E-86E1-9E8F77C7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1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3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44794E-7C21-47D1-9197-34141B43061E}"/>
              </a:ext>
            </a:extLst>
          </p:cNvPr>
          <p:cNvSpPr/>
          <p:nvPr/>
        </p:nvSpPr>
        <p:spPr>
          <a:xfrm>
            <a:off x="1057619" y="2532959"/>
            <a:ext cx="94745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Blockchain-Enabled E-Voting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3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96C2D8-7C7C-458C-8E24-051D5EA32836}"/>
              </a:ext>
            </a:extLst>
          </p:cNvPr>
          <p:cNvSpPr txBox="1"/>
          <p:nvPr/>
        </p:nvSpPr>
        <p:spPr>
          <a:xfrm>
            <a:off x="1730645" y="1409921"/>
            <a:ext cx="8294704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Proposed System and its Advantages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C499DE-8002-4A01-B032-576C7EBFA142}"/>
              </a:ext>
            </a:extLst>
          </p:cNvPr>
          <p:cNvSpPr/>
          <p:nvPr/>
        </p:nvSpPr>
        <p:spPr>
          <a:xfrm>
            <a:off x="2188683" y="499555"/>
            <a:ext cx="6591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Blockchain-Enabled E-Voting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C8C8E-BB9A-4BE0-A323-6F6D022BC294}"/>
              </a:ext>
            </a:extLst>
          </p:cNvPr>
          <p:cNvSpPr/>
          <p:nvPr/>
        </p:nvSpPr>
        <p:spPr>
          <a:xfrm>
            <a:off x="958467" y="2156524"/>
            <a:ext cx="10718415" cy="295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this project, we incorporate Blockchain technology as the solution for the problems seen in the traditional voting systems, because it embraces a decentralized system.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Advantages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technique introduces the decentralized system and thus the entire database are owned by many users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Cheating sources of the database manipulation is reduced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Simple and feasible solution. The results of the election will be available on the go and will be accurate and cheating-free.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4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3DC1F4-A7B0-4907-BB6B-F22F6301CB1B}"/>
              </a:ext>
            </a:extLst>
          </p:cNvPr>
          <p:cNvSpPr txBox="1"/>
          <p:nvPr/>
        </p:nvSpPr>
        <p:spPr>
          <a:xfrm>
            <a:off x="1730644" y="1409921"/>
            <a:ext cx="9032835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 Requirements</a:t>
            </a:r>
          </a:p>
          <a:p>
            <a:pPr>
              <a:lnSpc>
                <a:spcPct val="150000"/>
              </a:lnSpc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C41404-E99C-422C-8F54-1160D5712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924358"/>
              </p:ext>
            </p:extLst>
          </p:nvPr>
        </p:nvGraphicFramePr>
        <p:xfrm>
          <a:off x="1816367" y="2199132"/>
          <a:ext cx="7184413" cy="28125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63337">
                  <a:extLst>
                    <a:ext uri="{9D8B030D-6E8A-4147-A177-3AD203B41FA5}">
                      <a16:colId xmlns:a16="http://schemas.microsoft.com/office/drawing/2014/main" val="1801814979"/>
                    </a:ext>
                  </a:extLst>
                </a:gridCol>
                <a:gridCol w="5321076">
                  <a:extLst>
                    <a:ext uri="{9D8B030D-6E8A-4147-A177-3AD203B41FA5}">
                      <a16:colId xmlns:a16="http://schemas.microsoft.com/office/drawing/2014/main" val="2146889829"/>
                    </a:ext>
                  </a:extLst>
                </a:gridCol>
              </a:tblGrid>
              <a:tr h="4046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Processor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Intel Core i5 or AMD FX 8 core series with clock speed of 2.4 GHz or above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4598791"/>
                  </a:ext>
                </a:extLst>
              </a:tr>
              <a:tr h="4046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RAM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4GB or above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5655930"/>
                  </a:ext>
                </a:extLst>
              </a:tr>
              <a:tr h="4046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Hard disk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40 GB or above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5202662"/>
                  </a:ext>
                </a:extLst>
              </a:tr>
              <a:tr h="4046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Input device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Keyboard or mouse or compatible pointing devices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2878977"/>
                  </a:ext>
                </a:extLst>
              </a:tr>
              <a:tr h="4046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Display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XGA (1024*768 pixels) or higher resolution monitor with 32 bit color settings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7892590"/>
                  </a:ext>
                </a:extLst>
              </a:tr>
              <a:tr h="4046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Miscellaneous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USB Interface, Power adapter, </a:t>
                      </a:r>
                      <a:r>
                        <a:rPr lang="fr-FR" sz="14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etc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75229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0859AA9-2F8C-4623-8C10-BEECD7C03D63}"/>
              </a:ext>
            </a:extLst>
          </p:cNvPr>
          <p:cNvSpPr/>
          <p:nvPr/>
        </p:nvSpPr>
        <p:spPr>
          <a:xfrm>
            <a:off x="2188683" y="499555"/>
            <a:ext cx="6591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Blockchain-Enabled E-Voting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79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3DC1F4-A7B0-4907-BB6B-F22F6301CB1B}"/>
              </a:ext>
            </a:extLst>
          </p:cNvPr>
          <p:cNvSpPr txBox="1"/>
          <p:nvPr/>
        </p:nvSpPr>
        <p:spPr>
          <a:xfrm>
            <a:off x="1730644" y="1409921"/>
            <a:ext cx="9032835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Software Requirements</a:t>
            </a:r>
          </a:p>
          <a:p>
            <a:pPr>
              <a:lnSpc>
                <a:spcPct val="150000"/>
              </a:lnSpc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7C7798-4C53-4A79-89C1-685853340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49647"/>
              </p:ext>
            </p:extLst>
          </p:nvPr>
        </p:nvGraphicFramePr>
        <p:xfrm>
          <a:off x="1730644" y="2203376"/>
          <a:ext cx="7205030" cy="2945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15451">
                  <a:extLst>
                    <a:ext uri="{9D8B030D-6E8A-4147-A177-3AD203B41FA5}">
                      <a16:colId xmlns:a16="http://schemas.microsoft.com/office/drawing/2014/main" val="3616127184"/>
                    </a:ext>
                  </a:extLst>
                </a:gridCol>
                <a:gridCol w="4989579">
                  <a:extLst>
                    <a:ext uri="{9D8B030D-6E8A-4147-A177-3AD203B41FA5}">
                      <a16:colId xmlns:a16="http://schemas.microsoft.com/office/drawing/2014/main" val="1419413590"/>
                    </a:ext>
                  </a:extLst>
                </a:gridCol>
              </a:tblGrid>
              <a:tr h="229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Operating System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Windows or Linux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8507037"/>
                  </a:ext>
                </a:extLst>
              </a:tr>
              <a:tr h="7588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Programming Language – Backend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Core Java, Advanced Java, J2EE, MVC Framework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5578579"/>
                  </a:ext>
                </a:extLst>
              </a:tr>
              <a:tr h="7588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Programming language - Frontend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Bootstrap Framework, HTML, CSS, JavaScript, Ajax, </a:t>
                      </a:r>
                      <a:r>
                        <a:rPr lang="en-US" sz="14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JQuery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1091055"/>
                  </a:ext>
                </a:extLst>
              </a:tr>
              <a:tr h="4939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Development environment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Eclipse Oxygen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5742063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Application Server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Apache Tomcat v9.0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8651502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Database</a:t>
                      </a:r>
                      <a:endParaRPr lang="en-US" sz="18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MySQL</a:t>
                      </a:r>
                      <a:endParaRPr lang="en-US" sz="18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681353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867EEA4-FC4A-43E3-A9D9-FEE7287F3BFB}"/>
              </a:ext>
            </a:extLst>
          </p:cNvPr>
          <p:cNvSpPr/>
          <p:nvPr/>
        </p:nvSpPr>
        <p:spPr>
          <a:xfrm>
            <a:off x="2188683" y="499555"/>
            <a:ext cx="6591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Blockchain-Enabled E-Voting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4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7F665E-D653-43A7-A6CA-CE09EC465AF6}"/>
              </a:ext>
            </a:extLst>
          </p:cNvPr>
          <p:cNvSpPr/>
          <p:nvPr/>
        </p:nvSpPr>
        <p:spPr>
          <a:xfrm>
            <a:off x="1184444" y="1285979"/>
            <a:ext cx="3985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Architecture Diagram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040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656228-678B-4909-AE47-3A6A87C9858F}"/>
              </a:ext>
            </a:extLst>
          </p:cNvPr>
          <p:cNvSpPr/>
          <p:nvPr/>
        </p:nvSpPr>
        <p:spPr>
          <a:xfrm>
            <a:off x="1005465" y="5883641"/>
            <a:ext cx="8383861" cy="5018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Authentication and Authorization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70C144-6686-4456-8C18-18F2234A8954}"/>
              </a:ext>
            </a:extLst>
          </p:cNvPr>
          <p:cNvSpPr/>
          <p:nvPr/>
        </p:nvSpPr>
        <p:spPr>
          <a:xfrm>
            <a:off x="1005466" y="4801973"/>
            <a:ext cx="8383861" cy="8987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KYC</a:t>
            </a: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FAE578-8B87-4A87-9E2F-40D831FB1E2C}"/>
              </a:ext>
            </a:extLst>
          </p:cNvPr>
          <p:cNvSpPr/>
          <p:nvPr/>
        </p:nvSpPr>
        <p:spPr>
          <a:xfrm>
            <a:off x="2473712" y="5062168"/>
            <a:ext cx="2019276" cy="501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Upload 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977039-8B78-48F0-AB64-00993A438FDA}"/>
              </a:ext>
            </a:extLst>
          </p:cNvPr>
          <p:cNvSpPr/>
          <p:nvPr/>
        </p:nvSpPr>
        <p:spPr>
          <a:xfrm>
            <a:off x="4634285" y="5062168"/>
            <a:ext cx="2019276" cy="5018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 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C28A89-BDB5-4B95-97B5-5AB96185C33A}"/>
              </a:ext>
            </a:extLst>
          </p:cNvPr>
          <p:cNvSpPr/>
          <p:nvPr/>
        </p:nvSpPr>
        <p:spPr>
          <a:xfrm>
            <a:off x="6835919" y="5062168"/>
            <a:ext cx="2019276" cy="501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Status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AF2E8-035C-4156-BCBD-93FDF22C89D2}"/>
              </a:ext>
            </a:extLst>
          </p:cNvPr>
          <p:cNvSpPr/>
          <p:nvPr/>
        </p:nvSpPr>
        <p:spPr>
          <a:xfrm>
            <a:off x="1005465" y="3720305"/>
            <a:ext cx="8383861" cy="8987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Assembly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D37A00-FE2F-4102-92F2-6270C83DF3AA}"/>
              </a:ext>
            </a:extLst>
          </p:cNvPr>
          <p:cNvSpPr/>
          <p:nvPr/>
        </p:nvSpPr>
        <p:spPr>
          <a:xfrm>
            <a:off x="2473711" y="3980500"/>
            <a:ext cx="955462" cy="5018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9304D9-5E30-4AC1-AD9F-BA63892356BC}"/>
              </a:ext>
            </a:extLst>
          </p:cNvPr>
          <p:cNvSpPr/>
          <p:nvPr/>
        </p:nvSpPr>
        <p:spPr>
          <a:xfrm>
            <a:off x="3612037" y="3978643"/>
            <a:ext cx="1115176" cy="5018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6D8A5F-BED1-4531-B09F-208CC137923E}"/>
              </a:ext>
            </a:extLst>
          </p:cNvPr>
          <p:cNvSpPr/>
          <p:nvPr/>
        </p:nvSpPr>
        <p:spPr>
          <a:xfrm>
            <a:off x="4910077" y="3978643"/>
            <a:ext cx="955462" cy="5018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Delete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00235F-F34B-418A-8EED-6AB50FD7D690}"/>
              </a:ext>
            </a:extLst>
          </p:cNvPr>
          <p:cNvSpPr/>
          <p:nvPr/>
        </p:nvSpPr>
        <p:spPr>
          <a:xfrm>
            <a:off x="6048403" y="3978643"/>
            <a:ext cx="955462" cy="5018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Mapping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9D05C8-A3CB-47CD-B56C-E035FA467C94}"/>
              </a:ext>
            </a:extLst>
          </p:cNvPr>
          <p:cNvSpPr/>
          <p:nvPr/>
        </p:nvSpPr>
        <p:spPr>
          <a:xfrm>
            <a:off x="7186729" y="3987524"/>
            <a:ext cx="955462" cy="501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9F8B99-7B95-4E3E-87FE-A512762C2E41}"/>
              </a:ext>
            </a:extLst>
          </p:cNvPr>
          <p:cNvSpPr/>
          <p:nvPr/>
        </p:nvSpPr>
        <p:spPr>
          <a:xfrm>
            <a:off x="1005465" y="2638637"/>
            <a:ext cx="8383861" cy="8987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01D10E-0BDE-46F9-9946-AF3F75B78866}"/>
              </a:ext>
            </a:extLst>
          </p:cNvPr>
          <p:cNvSpPr/>
          <p:nvPr/>
        </p:nvSpPr>
        <p:spPr>
          <a:xfrm>
            <a:off x="1005465" y="1557325"/>
            <a:ext cx="8383861" cy="8987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A145-DA85-44A5-9BF9-608066D2C614}"/>
              </a:ext>
            </a:extLst>
          </p:cNvPr>
          <p:cNvSpPr/>
          <p:nvPr/>
        </p:nvSpPr>
        <p:spPr>
          <a:xfrm>
            <a:off x="1005465" y="472554"/>
            <a:ext cx="8383861" cy="8987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AF64A0-829B-43F8-9A38-5C2EB63AE701}"/>
              </a:ext>
            </a:extLst>
          </p:cNvPr>
          <p:cNvSpPr/>
          <p:nvPr/>
        </p:nvSpPr>
        <p:spPr>
          <a:xfrm>
            <a:off x="2473711" y="2887995"/>
            <a:ext cx="955462" cy="5018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07A0B8-E797-4E4A-BB81-3C4FAA29F70B}"/>
              </a:ext>
            </a:extLst>
          </p:cNvPr>
          <p:cNvSpPr/>
          <p:nvPr/>
        </p:nvSpPr>
        <p:spPr>
          <a:xfrm>
            <a:off x="3612037" y="2886138"/>
            <a:ext cx="1115176" cy="5018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CBC34-DFE6-4E47-9E13-813994FC2120}"/>
              </a:ext>
            </a:extLst>
          </p:cNvPr>
          <p:cNvSpPr/>
          <p:nvPr/>
        </p:nvSpPr>
        <p:spPr>
          <a:xfrm>
            <a:off x="4910077" y="2886138"/>
            <a:ext cx="955462" cy="5018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Delete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A8DA12-F89F-46F4-AF00-B91B85C123D2}"/>
              </a:ext>
            </a:extLst>
          </p:cNvPr>
          <p:cNvSpPr/>
          <p:nvPr/>
        </p:nvSpPr>
        <p:spPr>
          <a:xfrm>
            <a:off x="6048403" y="2884595"/>
            <a:ext cx="1612484" cy="5018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 Contestant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47FEC1-B893-4168-97CC-6DF6C85EBCB2}"/>
              </a:ext>
            </a:extLst>
          </p:cNvPr>
          <p:cNvSpPr/>
          <p:nvPr/>
        </p:nvSpPr>
        <p:spPr>
          <a:xfrm>
            <a:off x="7843751" y="2865228"/>
            <a:ext cx="955462" cy="501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95CCF-D856-49B0-8E65-C2AB67CDCAD7}"/>
              </a:ext>
            </a:extLst>
          </p:cNvPr>
          <p:cNvSpPr/>
          <p:nvPr/>
        </p:nvSpPr>
        <p:spPr>
          <a:xfrm>
            <a:off x="2469429" y="1772616"/>
            <a:ext cx="959745" cy="5018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Schedule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57A7F4-E569-423D-A4F4-996D780B9620}"/>
              </a:ext>
            </a:extLst>
          </p:cNvPr>
          <p:cNvSpPr/>
          <p:nvPr/>
        </p:nvSpPr>
        <p:spPr>
          <a:xfrm>
            <a:off x="7947011" y="1755778"/>
            <a:ext cx="955462" cy="5018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Delete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229D6B-3CF6-4150-AA55-558B29D91FDE}"/>
              </a:ext>
            </a:extLst>
          </p:cNvPr>
          <p:cNvSpPr/>
          <p:nvPr/>
        </p:nvSpPr>
        <p:spPr>
          <a:xfrm>
            <a:off x="3535999" y="1782016"/>
            <a:ext cx="1674950" cy="5018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Assembly Mapping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AD42C6-6746-4C9A-A966-D81026E10B89}"/>
              </a:ext>
            </a:extLst>
          </p:cNvPr>
          <p:cNvSpPr/>
          <p:nvPr/>
        </p:nvSpPr>
        <p:spPr>
          <a:xfrm>
            <a:off x="6629504" y="1768175"/>
            <a:ext cx="1207453" cy="501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Participate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431F28-1B42-4CFF-BC54-0E0ED7840CB5}"/>
              </a:ext>
            </a:extLst>
          </p:cNvPr>
          <p:cNvSpPr/>
          <p:nvPr/>
        </p:nvSpPr>
        <p:spPr>
          <a:xfrm>
            <a:off x="5318682" y="1778034"/>
            <a:ext cx="1207453" cy="5018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Contestant Mapping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9717F1-5F00-46C4-AC29-1EC27FF089CB}"/>
              </a:ext>
            </a:extLst>
          </p:cNvPr>
          <p:cNvSpPr/>
          <p:nvPr/>
        </p:nvSpPr>
        <p:spPr>
          <a:xfrm>
            <a:off x="2473713" y="655416"/>
            <a:ext cx="2844970" cy="501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231C81-AFAA-4996-B7BC-4A7FB628DCA5}"/>
              </a:ext>
            </a:extLst>
          </p:cNvPr>
          <p:cNvSpPr/>
          <p:nvPr/>
        </p:nvSpPr>
        <p:spPr>
          <a:xfrm>
            <a:off x="6010227" y="630955"/>
            <a:ext cx="2844970" cy="5018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CE7D0A-E455-48FD-BD99-BAD53A50E7C5}"/>
              </a:ext>
            </a:extLst>
          </p:cNvPr>
          <p:cNvSpPr/>
          <p:nvPr/>
        </p:nvSpPr>
        <p:spPr>
          <a:xfrm>
            <a:off x="9530311" y="472554"/>
            <a:ext cx="1704769" cy="59128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Distributed Ledger Network</a:t>
            </a: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n-US" sz="1400" b="1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452B85-9E55-474E-BCD9-B82C93C0BB85}"/>
              </a:ext>
            </a:extLst>
          </p:cNvPr>
          <p:cNvSpPr/>
          <p:nvPr/>
        </p:nvSpPr>
        <p:spPr>
          <a:xfrm>
            <a:off x="9941331" y="1778034"/>
            <a:ext cx="906389" cy="9609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4477A7-53CF-48DE-9417-DC5F2D562E6D}"/>
              </a:ext>
            </a:extLst>
          </p:cNvPr>
          <p:cNvSpPr/>
          <p:nvPr/>
        </p:nvSpPr>
        <p:spPr>
          <a:xfrm>
            <a:off x="9941331" y="3000071"/>
            <a:ext cx="906389" cy="9609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F0DAD2-CB00-428C-BACA-E9CE0944A284}"/>
              </a:ext>
            </a:extLst>
          </p:cNvPr>
          <p:cNvSpPr/>
          <p:nvPr/>
        </p:nvSpPr>
        <p:spPr>
          <a:xfrm>
            <a:off x="9941331" y="5173580"/>
            <a:ext cx="906389" cy="9609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 ‘n’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63F440-1C8E-4DFA-B33F-DC4C5FE1010C}"/>
              </a:ext>
            </a:extLst>
          </p:cNvPr>
          <p:cNvSpPr txBox="1"/>
          <p:nvPr/>
        </p:nvSpPr>
        <p:spPr>
          <a:xfrm>
            <a:off x="10225669" y="3794077"/>
            <a:ext cx="200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.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6FDA3D-4A68-4930-B2B8-A7F3D8E17168}"/>
              </a:ext>
            </a:extLst>
          </p:cNvPr>
          <p:cNvSpPr txBox="1"/>
          <p:nvPr/>
        </p:nvSpPr>
        <p:spPr>
          <a:xfrm>
            <a:off x="10224594" y="4028742"/>
            <a:ext cx="200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.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4CCB0B-BBEA-4795-98DA-9F7A70445173}"/>
              </a:ext>
            </a:extLst>
          </p:cNvPr>
          <p:cNvSpPr txBox="1"/>
          <p:nvPr/>
        </p:nvSpPr>
        <p:spPr>
          <a:xfrm>
            <a:off x="10224594" y="4281151"/>
            <a:ext cx="200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.</a:t>
            </a:r>
            <a:br>
              <a:rPr lang="en-US" sz="4000" b="1" dirty="0"/>
            </a:b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6193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7F665E-D653-43A7-A6CA-CE09EC465AF6}"/>
              </a:ext>
            </a:extLst>
          </p:cNvPr>
          <p:cNvSpPr/>
          <p:nvPr/>
        </p:nvSpPr>
        <p:spPr>
          <a:xfrm>
            <a:off x="1927441" y="1285979"/>
            <a:ext cx="2499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Diagram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634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2AFEB6-D878-4496-8FC8-25CF58D32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47" y="53945"/>
            <a:ext cx="9556594" cy="677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06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C6221A-1B51-44E8-9D78-C37CD6053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717" y="-1238"/>
            <a:ext cx="9110545" cy="684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9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7F665E-D653-43A7-A6CA-CE09EC465AF6}"/>
              </a:ext>
            </a:extLst>
          </p:cNvPr>
          <p:cNvSpPr/>
          <p:nvPr/>
        </p:nvSpPr>
        <p:spPr>
          <a:xfrm>
            <a:off x="1775961" y="1285979"/>
            <a:ext cx="714330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Modules Breakdown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1: User Authentication and Authorization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2: KYC Process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3: Assembly Component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4: Parties Management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5: Election Process with Distributed Ledger Network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6: Results</a:t>
            </a:r>
          </a:p>
        </p:txBody>
      </p:sp>
    </p:spTree>
    <p:extLst>
      <p:ext uri="{BB962C8B-B14F-4D97-AF65-F5344CB8AC3E}">
        <p14:creationId xmlns:p14="http://schemas.microsoft.com/office/powerpoint/2010/main" val="330529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F6C3AF-F730-46AB-8B61-93231DB77148}"/>
              </a:ext>
            </a:extLst>
          </p:cNvPr>
          <p:cNvSpPr/>
          <p:nvPr/>
        </p:nvSpPr>
        <p:spPr>
          <a:xfrm>
            <a:off x="2188683" y="499555"/>
            <a:ext cx="6591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Blockchain-Enabled E-Voting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93530-861C-4057-B577-BCCA45B24590}"/>
              </a:ext>
            </a:extLst>
          </p:cNvPr>
          <p:cNvSpPr txBox="1"/>
          <p:nvPr/>
        </p:nvSpPr>
        <p:spPr>
          <a:xfrm>
            <a:off x="1730645" y="1409921"/>
            <a:ext cx="8052333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Identification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Literature Review (Existing systems)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Proposed System and its Advantages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Hardware and Software Requirements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Architecture Diagram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case Diagram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Modules Breakdown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5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96C2D8-7C7C-458C-8E24-051D5EA32836}"/>
              </a:ext>
            </a:extLst>
          </p:cNvPr>
          <p:cNvSpPr txBox="1"/>
          <p:nvPr/>
        </p:nvSpPr>
        <p:spPr>
          <a:xfrm>
            <a:off x="1730645" y="1409921"/>
            <a:ext cx="8294704" cy="86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Identification</a:t>
            </a:r>
          </a:p>
          <a:p>
            <a:pPr>
              <a:lnSpc>
                <a:spcPct val="150000"/>
              </a:lnSpc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C499DE-8002-4A01-B032-576C7EBFA142}"/>
              </a:ext>
            </a:extLst>
          </p:cNvPr>
          <p:cNvSpPr/>
          <p:nvPr/>
        </p:nvSpPr>
        <p:spPr>
          <a:xfrm>
            <a:off x="2188683" y="499555"/>
            <a:ext cx="6591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Blockchain-Enabled E-Voting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BE5C27-85EE-4EF6-9310-E28459B8D9B6}"/>
              </a:ext>
            </a:extLst>
          </p:cNvPr>
          <p:cNvSpPr/>
          <p:nvPr/>
        </p:nvSpPr>
        <p:spPr>
          <a:xfrm>
            <a:off x="766170" y="2277210"/>
            <a:ext cx="10223653" cy="1231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General elections still use a centralized system, there is one organization that manages it.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the traditional electoral systems, an organization has the full control over the database and system.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It is possible to tamper with the database of considerable opportunities</a:t>
            </a:r>
            <a:endParaRPr lang="en-US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51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96C2D8-7C7C-458C-8E24-051D5EA32836}"/>
              </a:ext>
            </a:extLst>
          </p:cNvPr>
          <p:cNvSpPr txBox="1"/>
          <p:nvPr/>
        </p:nvSpPr>
        <p:spPr>
          <a:xfrm>
            <a:off x="1730645" y="1409921"/>
            <a:ext cx="8294704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Literature Review (Existing Systems)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C499DE-8002-4A01-B032-576C7EBFA142}"/>
              </a:ext>
            </a:extLst>
          </p:cNvPr>
          <p:cNvSpPr/>
          <p:nvPr/>
        </p:nvSpPr>
        <p:spPr>
          <a:xfrm>
            <a:off x="2188683" y="499555"/>
            <a:ext cx="6591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Blockchain-Enabled E-Voting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9307C-ACD6-429C-889B-C9B10CA8EE62}"/>
              </a:ext>
            </a:extLst>
          </p:cNvPr>
          <p:cNvSpPr txBox="1"/>
          <p:nvPr/>
        </p:nvSpPr>
        <p:spPr>
          <a:xfrm>
            <a:off x="826265" y="2113127"/>
            <a:ext cx="11071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Conventional Voting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Online Voting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C8C8E-BB9A-4BE0-A323-6F6D022BC294}"/>
              </a:ext>
            </a:extLst>
          </p:cNvPr>
          <p:cNvSpPr/>
          <p:nvPr/>
        </p:nvSpPr>
        <p:spPr>
          <a:xfrm>
            <a:off x="826265" y="2716039"/>
            <a:ext cx="107184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 "SELES: an e-voting system for medium scale online election" C. Garcia-Zamora ; F. Rodriguez-Henriquez ; D. Ortiz-Arroyo Sixth Mexican International Conference on Computer Science (ENC'05)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[2] "Building a reliable e-voting system: functional requirements and legal constraints" C.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Lambrinoudakis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; D.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Gritzalis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; S.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Katsikas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Proceedings. 13th International Workshop on Database and Expert Systems Applications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[3] "Design and development of voting data security for electronic voting (E-Voting)"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Supeno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Djanali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Baskoro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Adi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Pratomo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Karsono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Puguh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Nindyo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Cipto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Astandro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Koesriputranto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;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Hudan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Studiawan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2016 4th International Conference on Information and Communication Technology (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ICoICT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[4] "Agent-Based Offline Electronic Voting" Mehmet Tahir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Sandikkaya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; Bulent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Orencik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30th Annual International Computer Software and Applications Conference (COMPSAC'06)</a:t>
            </a:r>
          </a:p>
        </p:txBody>
      </p:sp>
    </p:spTree>
    <p:extLst>
      <p:ext uri="{BB962C8B-B14F-4D97-AF65-F5344CB8AC3E}">
        <p14:creationId xmlns:p14="http://schemas.microsoft.com/office/powerpoint/2010/main" val="73575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96C2D8-7C7C-458C-8E24-051D5EA32836}"/>
              </a:ext>
            </a:extLst>
          </p:cNvPr>
          <p:cNvSpPr txBox="1"/>
          <p:nvPr/>
        </p:nvSpPr>
        <p:spPr>
          <a:xfrm>
            <a:off x="1730645" y="1409921"/>
            <a:ext cx="8294704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Literature Review (Existing Systems) - continued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C499DE-8002-4A01-B032-576C7EBFA142}"/>
              </a:ext>
            </a:extLst>
          </p:cNvPr>
          <p:cNvSpPr/>
          <p:nvPr/>
        </p:nvSpPr>
        <p:spPr>
          <a:xfrm>
            <a:off x="2188683" y="499555"/>
            <a:ext cx="6591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Blockchain-Enabled E-Voting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C8C8E-BB9A-4BE0-A323-6F6D022BC294}"/>
              </a:ext>
            </a:extLst>
          </p:cNvPr>
          <p:cNvSpPr/>
          <p:nvPr/>
        </p:nvSpPr>
        <p:spPr>
          <a:xfrm>
            <a:off x="958467" y="2156524"/>
            <a:ext cx="107184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Drawbacks of existing systems</a:t>
            </a:r>
          </a:p>
          <a:p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the systems operates over a centralized architecture where the entire process will be governed by a single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Cheating sources of database manipulation is possible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96C2D8-7C7C-458C-8E24-051D5EA32836}"/>
              </a:ext>
            </a:extLst>
          </p:cNvPr>
          <p:cNvSpPr txBox="1"/>
          <p:nvPr/>
        </p:nvSpPr>
        <p:spPr>
          <a:xfrm>
            <a:off x="1730645" y="1409921"/>
            <a:ext cx="8294704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Proposed System and its Advantages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C499DE-8002-4A01-B032-576C7EBFA142}"/>
              </a:ext>
            </a:extLst>
          </p:cNvPr>
          <p:cNvSpPr/>
          <p:nvPr/>
        </p:nvSpPr>
        <p:spPr>
          <a:xfrm>
            <a:off x="2188683" y="499555"/>
            <a:ext cx="6591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Blockchain-Enabled E-Voting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77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96C2D8-7C7C-458C-8E24-051D5EA32836}"/>
              </a:ext>
            </a:extLst>
          </p:cNvPr>
          <p:cNvSpPr txBox="1"/>
          <p:nvPr/>
        </p:nvSpPr>
        <p:spPr>
          <a:xfrm>
            <a:off x="1730645" y="1409921"/>
            <a:ext cx="8294704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Proposed System and its Advantages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C499DE-8002-4A01-B032-576C7EBFA142}"/>
              </a:ext>
            </a:extLst>
          </p:cNvPr>
          <p:cNvSpPr/>
          <p:nvPr/>
        </p:nvSpPr>
        <p:spPr>
          <a:xfrm>
            <a:off x="2188683" y="499555"/>
            <a:ext cx="6591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Blockchain-Enabled E-Voting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C8C8E-BB9A-4BE0-A323-6F6D022BC294}"/>
              </a:ext>
            </a:extLst>
          </p:cNvPr>
          <p:cNvSpPr/>
          <p:nvPr/>
        </p:nvSpPr>
        <p:spPr>
          <a:xfrm>
            <a:off x="958467" y="2156524"/>
            <a:ext cx="10718415" cy="1018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this project, we incorporate Blockchain technology as the solution for the problems seen in the traditional voting systems, because it embraces a decentralized system.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7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96C2D8-7C7C-458C-8E24-051D5EA32836}"/>
              </a:ext>
            </a:extLst>
          </p:cNvPr>
          <p:cNvSpPr txBox="1"/>
          <p:nvPr/>
        </p:nvSpPr>
        <p:spPr>
          <a:xfrm>
            <a:off x="1730645" y="1409921"/>
            <a:ext cx="8294704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Proposed System and its Advantages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C499DE-8002-4A01-B032-576C7EBFA142}"/>
              </a:ext>
            </a:extLst>
          </p:cNvPr>
          <p:cNvSpPr/>
          <p:nvPr/>
        </p:nvSpPr>
        <p:spPr>
          <a:xfrm>
            <a:off x="2188683" y="499555"/>
            <a:ext cx="6591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Blockchain-Enabled E-Voting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C8C8E-BB9A-4BE0-A323-6F6D022BC294}"/>
              </a:ext>
            </a:extLst>
          </p:cNvPr>
          <p:cNvSpPr/>
          <p:nvPr/>
        </p:nvSpPr>
        <p:spPr>
          <a:xfrm>
            <a:off x="958467" y="2156524"/>
            <a:ext cx="10718415" cy="198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this project, we incorporate Blockchain technology as the solution for the problems seen in the traditional voting systems, because it embraces a decentralized system.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Advantages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technique introduces the decentralized system and thus the entire database are owned by many users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8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96C2D8-7C7C-458C-8E24-051D5EA32836}"/>
              </a:ext>
            </a:extLst>
          </p:cNvPr>
          <p:cNvSpPr txBox="1"/>
          <p:nvPr/>
        </p:nvSpPr>
        <p:spPr>
          <a:xfrm>
            <a:off x="1730645" y="1409921"/>
            <a:ext cx="8294704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Proposed System and its Advantages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C499DE-8002-4A01-B032-576C7EBFA142}"/>
              </a:ext>
            </a:extLst>
          </p:cNvPr>
          <p:cNvSpPr/>
          <p:nvPr/>
        </p:nvSpPr>
        <p:spPr>
          <a:xfrm>
            <a:off x="2188683" y="499555"/>
            <a:ext cx="6591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Blockchain-Enabled E-Voting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C8C8E-BB9A-4BE0-A323-6F6D022BC294}"/>
              </a:ext>
            </a:extLst>
          </p:cNvPr>
          <p:cNvSpPr/>
          <p:nvPr/>
        </p:nvSpPr>
        <p:spPr>
          <a:xfrm>
            <a:off x="958467" y="2156524"/>
            <a:ext cx="10718415" cy="2310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this project, we incorporate Blockchain technology as the solution for the problems seen in the traditional voting systems, because it embraces a decentralized system.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Advantages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technique introduces the decentralized system and thus the entire database are owned by many users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Cheating sources of the database manipulation is reduced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1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722</Words>
  <Application>Microsoft Office PowerPoint</Application>
  <PresentationFormat>Widescreen</PresentationFormat>
  <Paragraphs>155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IBM</dc:creator>
  <cp:lastModifiedBy>IBM</cp:lastModifiedBy>
  <cp:revision>462</cp:revision>
  <dcterms:created xsi:type="dcterms:W3CDTF">2018-08-15T12:55:52Z</dcterms:created>
  <dcterms:modified xsi:type="dcterms:W3CDTF">2019-02-16T07:46:12Z</dcterms:modified>
</cp:coreProperties>
</file>