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3" r:id="rId5"/>
    <p:sldId id="258" r:id="rId6"/>
    <p:sldId id="269" r:id="rId7"/>
    <p:sldId id="268" r:id="rId8"/>
    <p:sldId id="274" r:id="rId9"/>
    <p:sldId id="260" r:id="rId10"/>
    <p:sldId id="261" r:id="rId11"/>
    <p:sldId id="272" r:id="rId12"/>
    <p:sldId id="273" r:id="rId13"/>
    <p:sldId id="270" r:id="rId14"/>
    <p:sldId id="264" r:id="rId15"/>
    <p:sldId id="26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wan Gautam" initials="RG" lastIdx="1" clrIdx="0">
    <p:extLst>
      <p:ext uri="{19B8F6BF-5375-455C-9EA6-DF929625EA0E}">
        <p15:presenceInfo xmlns:p15="http://schemas.microsoft.com/office/powerpoint/2012/main" userId="5d39ec14811abb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BD6FE-CCA2-4459-A8B5-FC1605537AD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1FCA-61F2-4594-BB9F-28ACEDE1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8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20D8-3579-4AD4-A861-4F5181DB3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>
                <a:latin typeface="Adobe Song Std L" panose="02020300000000000000" pitchFamily="18" charset="-128"/>
                <a:ea typeface="Adobe Song Std L" panose="02020300000000000000" pitchFamily="18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23178-D6FA-42F9-B342-4FFDCAC00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Adobe Song Std L" panose="02020300000000000000" pitchFamily="18" charset="-128"/>
                <a:ea typeface="Adobe Song Std L" panose="02020300000000000000" pitchFamily="18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BCE2-7807-495D-8408-643387A9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05CD-FF32-4D65-805F-AAEEF6FC602A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8483-5055-435D-ACCD-DABCD046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3C676-359E-4EE7-BEEA-6013FE19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BBA0-4583-4B6C-AF76-F10EC316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19DA0-E712-446D-9298-DC100CE0C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5D38-BB52-4CD7-8C68-B168411C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2ED5-8921-4161-A040-3892B51A9240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89CB-2A04-4491-BB9D-8F8E71B9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F223-8233-4B90-91A6-87AD281A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46556-2DCA-4FA5-A47E-3B58A01A9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3A309-780B-489D-869E-113BE11D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5DD8-DBE6-4D42-9B85-E1953C0F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65FC-035D-4EA6-B4E8-7D1A9F740553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7D6B-1ACD-4568-9717-C8704A40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1B55-64E3-45A2-AF17-B116D80C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D204-0C63-45E0-A2F8-328CE8D3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5000" b="1">
                <a:latin typeface="Adobe Song Std L" panose="02020300000000000000" pitchFamily="18" charset="-128"/>
                <a:ea typeface="Adobe Song Std L" panose="02020300000000000000" pitchFamily="18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0465-CA17-43D3-AB0A-2880E132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Adobe Song Std L" panose="02020300000000000000" pitchFamily="18" charset="-128"/>
                <a:ea typeface="Adobe Song Std L" panose="02020300000000000000" pitchFamily="18" charset="-128"/>
              </a:defRPr>
            </a:lvl1pPr>
            <a:lvl2pPr>
              <a:defRPr sz="3000">
                <a:latin typeface="Adobe Song Std L" panose="02020300000000000000" pitchFamily="18" charset="-128"/>
                <a:ea typeface="Adobe Song Std L" panose="02020300000000000000" pitchFamily="18" charset="-128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FB16-8F6F-4AAE-A650-5B14ACE8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44A8-5B1B-462E-8E52-990673F3FB67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5430-0B9A-4F73-AAC4-91F4D584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558E-C72D-4DD5-84E6-FF330F9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F30D-8397-43EA-B8B7-64655980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DDAE-4F63-4930-8100-EB73F7819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AFE6-BC26-4E18-8B47-6886F8C3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6EA0-E2B7-4CDC-87C7-7F9980D687E7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8297-949D-4D15-B008-B4FCEC7D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5568-7955-4C6E-96A0-10BD1629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AC61-0536-443B-ADC8-EAEA39DE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2235-E9D9-401B-877A-5AFF584E8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76A6-12B1-4A5F-99EB-53859A77E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5A1F-A3A7-46BD-BC3E-141FF6B7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894-3C19-4537-A120-C2E85A7846FB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12A9-73DC-4EC7-94CD-331BFA65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5D3A4-4B6F-44C0-AD60-6D205B32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4122-AE97-464A-BC6D-642D1BD5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738C-A057-49B3-BDE9-5D4081F4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E98C3-8E68-4378-A42C-EF0BB9E8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5088E-F852-490B-BCF6-913A06E1F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EA3E4-258B-4AFC-85FC-D1AE9071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660FD-B2BB-4CB3-96A5-D10EAC56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AFA-0BB5-4210-A731-5D8BC2E66755}" type="datetime1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44C03-833C-4C97-90CA-A4343E26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DFC3A-F8D8-41A1-9947-9258FE0F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420F-FA30-41DD-AAB8-47508DA4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5B6B-F3E2-4720-BFC9-A1CCE90D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5ABB-1E0F-4992-9D5C-BD345A6E2DE5}" type="datetime1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79F91-2B6D-429F-BE60-4BF1D4C0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5E369-F143-4308-A374-ECB7F794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F8B45-B67E-46D0-95BF-DFEFE211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840A-B3C6-4C4B-9603-83F4DF6445FC}" type="datetime1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414F6-3799-4DD9-9CFD-4957E0ED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07245-3F5A-42BC-B497-0C513344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E0EF-78E0-4A8F-9DE7-FC40B4FD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D114-DEE7-4211-8E17-660AA70B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D9998-6439-4831-B05C-688D082D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B208D-8FE3-430F-B9FA-8A260878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98E-0D21-4F3D-8350-4B7D838BBB15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689A6-C353-4C14-96F0-E6CD349B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56080-3DAA-4FB3-B3AE-9F357181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CA60-63C5-4375-82F3-3E8F6D38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E1689-C404-4286-9699-3DE9F0A4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39DDA-12D7-4854-8E1E-8F5F10FEC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2E4B-BCC4-4D4E-ACEF-2C41A7AF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512-3F09-4F6E-A473-CDC3B911E3FA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EC05-BDA3-4289-88D4-425BC028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BCDAD-4B25-43FE-A6DF-9E70F48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595B8-FDFD-4C94-8B66-1C1B60F6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7E7F-7E1B-4196-840E-410CB3B4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1013-6279-466D-B2A0-4DDEB2973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9604-9F81-4668-9717-2F70E5D28D87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9FE4-5EA8-4787-BABC-4B51B3463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7738-DDE4-4FA7-BFEA-622395468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7632-C986-4545-B898-864941C7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Adobe Song Std L" panose="02020300000000000000" pitchFamily="18" charset="-128"/>
          <a:ea typeface="Adobe Song Std L" panose="020203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dobe Song Std L" panose="02020300000000000000" pitchFamily="18" charset="-128"/>
          <a:ea typeface="Adobe Song Std L" panose="020203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Song Std L" panose="02020300000000000000" pitchFamily="18" charset="-128"/>
          <a:ea typeface="Adobe Song Std L" panose="020203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D571-2F53-4FBE-AEDC-55BFC7BB1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031"/>
            <a:ext cx="9144000" cy="1490209"/>
          </a:xfrm>
        </p:spPr>
        <p:txBody>
          <a:bodyPr/>
          <a:lstStyle/>
          <a:p>
            <a:r>
              <a:rPr lang="en-US" dirty="0"/>
              <a:t>Portfolio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62AF-30C9-446C-864D-3CDEE2E7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869" y="1381351"/>
            <a:ext cx="9144000" cy="23875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Team members:</a:t>
            </a:r>
          </a:p>
          <a:p>
            <a:r>
              <a:rPr lang="en-US" b="1" dirty="0"/>
              <a:t>Madhu Sudan Ojha             (THA075BEI019)</a:t>
            </a:r>
          </a:p>
          <a:p>
            <a:pPr algn="l"/>
            <a:r>
              <a:rPr lang="en-US" b="1" dirty="0"/>
              <a:t>              Rewan Gautam                     (THA075BEI032)</a:t>
            </a:r>
          </a:p>
          <a:p>
            <a:pPr algn="l"/>
            <a:r>
              <a:rPr lang="en-US" b="1" dirty="0"/>
              <a:t>              </a:t>
            </a:r>
            <a:r>
              <a:rPr lang="en-US" b="1" dirty="0" err="1"/>
              <a:t>Shovit</a:t>
            </a:r>
            <a:r>
              <a:rPr lang="en-US" b="1" dirty="0"/>
              <a:t> Nepal                         (THA075BEI040)</a:t>
            </a:r>
          </a:p>
          <a:p>
            <a:pPr algn="l"/>
            <a:r>
              <a:rPr lang="en-US" b="1" dirty="0"/>
              <a:t>              Suman Karki                         (THA075BEI042)</a:t>
            </a:r>
          </a:p>
          <a:p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A728A4-8074-4DFA-A075-0D01BCD07BB1}"/>
              </a:ext>
            </a:extLst>
          </p:cNvPr>
          <p:cNvSpPr txBox="1">
            <a:spLocks/>
          </p:cNvSpPr>
          <p:nvPr/>
        </p:nvSpPr>
        <p:spPr>
          <a:xfrm>
            <a:off x="1197429" y="3951831"/>
            <a:ext cx="9144000" cy="105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Supervisor:</a:t>
            </a:r>
          </a:p>
          <a:p>
            <a:r>
              <a:rPr lang="en-US" b="1" dirty="0"/>
              <a:t>Er. Rama </a:t>
            </a:r>
            <a:r>
              <a:rPr lang="en-US" b="1" dirty="0" err="1"/>
              <a:t>Bastola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AD9382-7715-4836-A47E-0345902366B6}"/>
              </a:ext>
            </a:extLst>
          </p:cNvPr>
          <p:cNvSpPr txBox="1">
            <a:spLocks/>
          </p:cNvSpPr>
          <p:nvPr/>
        </p:nvSpPr>
        <p:spPr>
          <a:xfrm>
            <a:off x="1288869" y="5185956"/>
            <a:ext cx="9144000" cy="1051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Department of Electronics and Computer Engineering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Institute of Engineering,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Thapathali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Campus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</a:rPr>
              <a:t>July 16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2021</a:t>
            </a:r>
          </a:p>
          <a:p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D02E4-5AF3-4702-99C2-B4B8C33D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48F4-9231-471B-A046-0A5DE800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20" y="0"/>
            <a:ext cx="10458157" cy="692517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cont..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81CAE-A87B-40DD-9B5A-C8E3C387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2E5DCD6-7B28-49A3-AB87-735DCA0F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548639"/>
            <a:ext cx="10633165" cy="62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3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13CD-B2B5-4E12-9E1F-D0DD7D3F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6"/>
            <a:ext cx="10515600" cy="1325563"/>
          </a:xfrm>
        </p:spPr>
        <p:txBody>
          <a:bodyPr/>
          <a:lstStyle/>
          <a:p>
            <a:r>
              <a:rPr lang="en-US" dirty="0"/>
              <a:t>Expected Output and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25CF-9E6F-4533-B644-CBD53581C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633" y="1554760"/>
            <a:ext cx="9058367" cy="1759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 Create portfolio</a:t>
            </a:r>
          </a:p>
          <a:p>
            <a:r>
              <a:rPr lang="en-US" sz="3600" dirty="0"/>
              <a:t>Enter your  details</a:t>
            </a:r>
          </a:p>
          <a:p>
            <a:r>
              <a:rPr lang="en-US" sz="3600" dirty="0"/>
              <a:t>Add stock details</a:t>
            </a:r>
          </a:p>
          <a:p>
            <a:pPr lvl="1"/>
            <a:endParaRPr lang="en-US" sz="3600" dirty="0"/>
          </a:p>
          <a:p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63B6B-60BE-4525-B6E8-6BFC168E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11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7A70539-CA0D-4C4A-AAAD-013B7E0B7DA8}"/>
              </a:ext>
            </a:extLst>
          </p:cNvPr>
          <p:cNvSpPr txBox="1">
            <a:spLocks/>
          </p:cNvSpPr>
          <p:nvPr/>
        </p:nvSpPr>
        <p:spPr>
          <a:xfrm>
            <a:off x="720632" y="3558949"/>
            <a:ext cx="10633168" cy="25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Display portfolio</a:t>
            </a:r>
          </a:p>
          <a:p>
            <a:r>
              <a:rPr lang="en-US" sz="3600" dirty="0"/>
              <a:t>Here is your portfolio. </a:t>
            </a:r>
          </a:p>
          <a:p>
            <a:r>
              <a:rPr lang="en-US" sz="3600" dirty="0"/>
              <a:t>Click to see news, fundamental and technical details for your holdings.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9D2BBF4-B4D2-4E3D-ABF9-D9B6AD23BDD1}"/>
              </a:ext>
            </a:extLst>
          </p:cNvPr>
          <p:cNvSpPr txBox="1">
            <a:spLocks/>
          </p:cNvSpPr>
          <p:nvPr/>
        </p:nvSpPr>
        <p:spPr>
          <a:xfrm>
            <a:off x="720633" y="4748118"/>
            <a:ext cx="5588727" cy="154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3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1C6D-B6B8-44D7-879D-E49CCE66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 and Reports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1AD-EA41-4147-A808-9185F38D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Portfolio analysis</a:t>
            </a:r>
          </a:p>
          <a:p>
            <a:r>
              <a:rPr lang="en-US" dirty="0"/>
              <a:t>The EPS of these companies are below 15.</a:t>
            </a:r>
          </a:p>
          <a:p>
            <a:r>
              <a:rPr lang="en-US" dirty="0"/>
              <a:t>MACD crossover bullish signal for these companies.</a:t>
            </a:r>
          </a:p>
          <a:p>
            <a:r>
              <a:rPr lang="en-US" dirty="0"/>
              <a:t>P/E ratio for these companies is higher than 50.</a:t>
            </a:r>
          </a:p>
          <a:p>
            <a:r>
              <a:rPr lang="en-US" dirty="0"/>
              <a:t>Suggest is not to buy.</a:t>
            </a:r>
          </a:p>
          <a:p>
            <a:r>
              <a:rPr lang="en-US" dirty="0"/>
              <a:t>Your stock is fundamentally weak</a:t>
            </a:r>
          </a:p>
          <a:p>
            <a:r>
              <a:rPr lang="en-US" dirty="0"/>
              <a:t>Technically a sell signal.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1532-0564-482D-BEFB-5315378D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1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BB47-ABB1-4397-ACC9-2192FA3B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2BF6-2015-42C9-9191-728E5B2B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system lead – Rewan Gautam</a:t>
            </a:r>
          </a:p>
          <a:p>
            <a:r>
              <a:rPr lang="en-US" dirty="0"/>
              <a:t>Front end lead – </a:t>
            </a:r>
            <a:r>
              <a:rPr lang="en-US" dirty="0" err="1"/>
              <a:t>Shovit</a:t>
            </a:r>
            <a:r>
              <a:rPr lang="en-US" dirty="0"/>
              <a:t> Nepal</a:t>
            </a:r>
          </a:p>
          <a:p>
            <a:r>
              <a:rPr lang="en-US" dirty="0"/>
              <a:t>Reporting lead – Suman Karki</a:t>
            </a:r>
          </a:p>
          <a:p>
            <a:r>
              <a:rPr lang="en-US" dirty="0"/>
              <a:t>Share market domain exploration lead – Madhu Sudan Ojha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58E2B-697D-4E8B-93C8-0B0CBF66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0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07CA-3C58-4727-A1A5-ECE9A150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340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68C62D8-83EA-4CE5-BEAD-2EFA10AB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579340"/>
            <a:ext cx="11222182" cy="5746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191C3-9626-4689-AD46-F39006D95CF6}"/>
              </a:ext>
            </a:extLst>
          </p:cNvPr>
          <p:cNvSpPr txBox="1"/>
          <p:nvPr/>
        </p:nvSpPr>
        <p:spPr>
          <a:xfrm flipH="1">
            <a:off x="1430382" y="6325992"/>
            <a:ext cx="425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Gantt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0709-A714-4D0C-91D6-2E024CF8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25E4-F632-4384-B2DD-D6DD1626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4AC2-DF47-4934-B2CF-3559DDDE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Tutorialspoint.com. 2021. SQL Tutorial - </a:t>
            </a:r>
            <a:r>
              <a:rPr lang="en-US" sz="2000" dirty="0" err="1"/>
              <a:t>Tutorialspoint</a:t>
            </a:r>
            <a:r>
              <a:rPr lang="en-US" sz="2000" dirty="0"/>
              <a:t>. [online] Available at: &lt;https://www.tutorialspoint.com/sql/index.htm&gt; [Accessed 10 July 2021].</a:t>
            </a:r>
          </a:p>
          <a:p>
            <a:r>
              <a:rPr lang="en-US" sz="2000" dirty="0"/>
              <a:t>Python.org. 2020. Welcome to </a:t>
            </a:r>
            <a:r>
              <a:rPr lang="en-US" sz="2000" dirty="0" err="1"/>
              <a:t>Python.Org</a:t>
            </a:r>
            <a:r>
              <a:rPr lang="en-US" sz="2000" dirty="0"/>
              <a:t>. [online] Available at: &lt;https://www.python.org/&gt; [Accessed 11 July 2021].</a:t>
            </a:r>
          </a:p>
          <a:p>
            <a:r>
              <a:rPr lang="en-US" sz="2000" dirty="0"/>
              <a:t>"MySQL - Wikipedia", En.wikipedia.org, 2021. [Online]. Available: https://en.wikipedia.org/wiki/MySQL. [Accessed: 12- Jul- 2021]</a:t>
            </a:r>
          </a:p>
          <a:p>
            <a:r>
              <a:rPr lang="en-US" sz="2000" dirty="0"/>
              <a:t>"HTML - Wikipedia", En.wikipedia.org, 2021. [Online]. Available: https://en.wikipedia.org/wiki/HTML. [Accessed: 12- Jul- 2021]</a:t>
            </a:r>
          </a:p>
          <a:p>
            <a:r>
              <a:rPr lang="en-US" sz="2000" dirty="0"/>
              <a:t>"CSS - Wikipedia", En.wikipedia.org, 2021. [Online]. Available: https://en.wikipedia.org/wiki/CSS. [Accessed: 12- Jul- 2021]</a:t>
            </a:r>
          </a:p>
          <a:p>
            <a:r>
              <a:rPr lang="en-US" sz="2000" dirty="0"/>
              <a:t>"Flask (web framework) - Wikipedia", En.wikipedia.org, 2021. [Online]. Available: https://en.wikipedia.org/wiki/ Flask_(</a:t>
            </a:r>
            <a:r>
              <a:rPr lang="en-US" sz="2000" dirty="0" err="1"/>
              <a:t>web_framework</a:t>
            </a:r>
            <a:r>
              <a:rPr lang="en-US" sz="2000" dirty="0"/>
              <a:t>). [Accessed: 13- Jul- 2021]</a:t>
            </a:r>
          </a:p>
          <a:p>
            <a:r>
              <a:rPr lang="en-US" sz="2000" dirty="0"/>
              <a:t>"Bootstrap 3 Tutorial", W3schools.com, 2021. [Online]. Available: https://www.w3schools.com/bootstrap/. [Accessed: 14- Jul- 2021]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F8822-0DAB-4941-BDCC-4692937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47C9-58CF-4017-B37C-88BB597F5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AEA4-81DD-4752-A43A-DE4A73C7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5F0-2AC5-4776-AA8B-7FC50D3D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63C1-A4BA-4D98-96D9-3DB8DA36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 and De-limitations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Expected Outputs and Reports</a:t>
            </a:r>
          </a:p>
          <a:p>
            <a:r>
              <a:rPr lang="en-US" dirty="0"/>
              <a:t>Task division</a:t>
            </a:r>
          </a:p>
          <a:p>
            <a:r>
              <a:rPr lang="en-US" dirty="0"/>
              <a:t>Timeline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B1C45-0706-41F1-9706-375DF57E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A918-9005-4C8C-B387-E67C00A8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3C37-9CA4-4D0F-AFB4-641E9177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Market is the aggregation of buyers and sellers of stocks</a:t>
            </a:r>
          </a:p>
          <a:p>
            <a:r>
              <a:rPr lang="en-US" dirty="0"/>
              <a:t>A portfolio is a collection of financial investments like stocks</a:t>
            </a:r>
          </a:p>
          <a:p>
            <a:r>
              <a:rPr lang="en-US" dirty="0"/>
              <a:t>Portfolio management is the art and science of selecting and overseeing a group of stocks </a:t>
            </a:r>
          </a:p>
          <a:p>
            <a:r>
              <a:rPr lang="en-US" dirty="0"/>
              <a:t>Fundamental and technical analysis to select stocks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4223B-5228-46F0-885E-17357AE9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9E50-6DE9-4714-880B-AA67503E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34-EE8A-4F87-9E9D-AC31C53F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of investors in share market</a:t>
            </a:r>
          </a:p>
          <a:p>
            <a:r>
              <a:rPr lang="en-US" dirty="0"/>
              <a:t>Messy circumstances to managing huge bundles of shares </a:t>
            </a:r>
          </a:p>
          <a:p>
            <a:r>
              <a:rPr lang="en-US" dirty="0"/>
              <a:t>No time to analyze fundamental, technical details and see news related to current holdings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D3D1B-CE56-405A-A178-BD80EF7F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68EC-51A8-45B2-AA65-94C9D787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25" y="299811"/>
            <a:ext cx="4334691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64D3-7245-40BE-A894-1BEC0115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8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create a portfolio for each user</a:t>
            </a:r>
          </a:p>
          <a:p>
            <a:r>
              <a:rPr lang="en-US" dirty="0"/>
              <a:t>To add transaction and update the portfolio accordingly</a:t>
            </a:r>
          </a:p>
          <a:p>
            <a:r>
              <a:rPr lang="en-US" dirty="0"/>
              <a:t>To display fundamental and technical report consisting of metrics like EPS, P/E Ratio, ROE, Volume, RSI, etc. </a:t>
            </a:r>
          </a:p>
          <a:p>
            <a:r>
              <a:rPr lang="en-US" dirty="0"/>
              <a:t>To suggest the user to buy or sell according to the fundamental and technical report</a:t>
            </a:r>
          </a:p>
          <a:p>
            <a:r>
              <a:rPr lang="en-US" dirty="0"/>
              <a:t>To display net profit and loss for user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6635B-AE8F-4366-BC43-E4504780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BF9C-5AD3-4538-B792-6FF5DA16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De-limitations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C0F4-7209-490F-98D7-BDEF2DE8F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Investment alternatives and analysis</a:t>
            </a:r>
          </a:p>
          <a:p>
            <a:r>
              <a:rPr lang="en-US" dirty="0"/>
              <a:t>Risk Analysis</a:t>
            </a:r>
          </a:p>
          <a:p>
            <a:r>
              <a:rPr lang="en-US" dirty="0"/>
              <a:t>Fundamental analysis</a:t>
            </a:r>
          </a:p>
          <a:p>
            <a:r>
              <a:rPr lang="en-US" dirty="0"/>
              <a:t>Technical analysis</a:t>
            </a:r>
          </a:p>
          <a:p>
            <a:r>
              <a:rPr lang="en-US" dirty="0"/>
              <a:t>Portfolio Evaluation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0045E-EB35-4A0E-ABDE-888B8DCDA0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Forecasting not accurate</a:t>
            </a:r>
          </a:p>
          <a:p>
            <a:r>
              <a:rPr lang="en-US" dirty="0"/>
              <a:t>Risky and no protection</a:t>
            </a:r>
          </a:p>
          <a:p>
            <a:r>
              <a:rPr lang="en-US" dirty="0"/>
              <a:t>Confusion for new investors</a:t>
            </a:r>
          </a:p>
          <a:p>
            <a:r>
              <a:rPr lang="en-US" dirty="0"/>
              <a:t>No charts for technical signals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C7053-7C04-4750-85E3-B94FC4A8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5024-86D6-4380-B038-7A6D40E5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F01C-3E06-40A7-99A7-31A80628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anyone who is a stock investor</a:t>
            </a:r>
          </a:p>
          <a:p>
            <a:r>
              <a:rPr lang="en-US" dirty="0"/>
              <a:t>Can explore share values</a:t>
            </a:r>
          </a:p>
          <a:p>
            <a:r>
              <a:rPr lang="en-US" dirty="0"/>
              <a:t>Check if fundamentally strong</a:t>
            </a:r>
          </a:p>
          <a:p>
            <a:r>
              <a:rPr lang="en-US" dirty="0"/>
              <a:t>Know if it’s buying or selling signal easily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402D8-FE7F-46A8-8FAA-AA59EC27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CD7-240D-4DF2-8F80-EC64E420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05563B9-E779-464F-8EC0-7876CE68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550"/>
            <a:ext cx="10515600" cy="15510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A3013-6E52-4C5E-A197-A352526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8C4E8-668D-4950-ACB1-A120B67B8098}"/>
              </a:ext>
            </a:extLst>
          </p:cNvPr>
          <p:cNvSpPr txBox="1"/>
          <p:nvPr/>
        </p:nvSpPr>
        <p:spPr>
          <a:xfrm flipH="1">
            <a:off x="1188718" y="4686300"/>
            <a:ext cx="41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Block diagram for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69278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1F5-EA82-4D00-9D20-28F66064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624"/>
            <a:ext cx="10515600" cy="1325563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0F88-6CF5-4F7E-865C-278B928DE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1492"/>
            <a:ext cx="5181600" cy="329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Ten entities</a:t>
            </a:r>
          </a:p>
          <a:p>
            <a:r>
              <a:rPr lang="en-US" dirty="0"/>
              <a:t>Fundamental Report</a:t>
            </a:r>
          </a:p>
          <a:p>
            <a:r>
              <a:rPr lang="en-US" dirty="0"/>
              <a:t>Technical Signals</a:t>
            </a:r>
          </a:p>
          <a:p>
            <a:r>
              <a:rPr lang="en-US" dirty="0"/>
              <a:t>Dividend History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Transaction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AC981-7D0C-43F3-8E7A-1266BBB24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702" y="2146617"/>
            <a:ext cx="5181600" cy="2929890"/>
          </a:xfrm>
        </p:spPr>
        <p:txBody>
          <a:bodyPr>
            <a:normAutofit/>
          </a:bodyPr>
          <a:lstStyle/>
          <a:p>
            <a:r>
              <a:rPr lang="en-US" dirty="0"/>
              <a:t>Company price</a:t>
            </a:r>
          </a:p>
          <a:p>
            <a:r>
              <a:rPr lang="en-US" dirty="0"/>
              <a:t>Company profile</a:t>
            </a:r>
          </a:p>
          <a:p>
            <a:r>
              <a:rPr lang="en-US" dirty="0"/>
              <a:t>Watchlist</a:t>
            </a:r>
          </a:p>
          <a:p>
            <a:r>
              <a:rPr lang="en-US" dirty="0"/>
              <a:t>Holdings</a:t>
            </a:r>
          </a:p>
          <a:p>
            <a:r>
              <a:rPr lang="en-US" dirty="0"/>
              <a:t>User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DC84-FA2F-43FF-B271-9FCEA40C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632-C986-4545-B898-864941C7B5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695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Adobe Song Std L</vt:lpstr>
      <vt:lpstr>Arial</vt:lpstr>
      <vt:lpstr>Calibri</vt:lpstr>
      <vt:lpstr>Office Theme</vt:lpstr>
      <vt:lpstr>Portfolio Management System </vt:lpstr>
      <vt:lpstr>Presentation outline</vt:lpstr>
      <vt:lpstr>Introduction</vt:lpstr>
      <vt:lpstr>Motivation</vt:lpstr>
      <vt:lpstr>Objectives</vt:lpstr>
      <vt:lpstr>Scope and De-limitations</vt:lpstr>
      <vt:lpstr>Applications</vt:lpstr>
      <vt:lpstr>Methodology</vt:lpstr>
      <vt:lpstr>ER Diagram</vt:lpstr>
      <vt:lpstr>ER Diagram cont..</vt:lpstr>
      <vt:lpstr>Expected Output and Reports</vt:lpstr>
      <vt:lpstr>Expected Output and Reports cont..</vt:lpstr>
      <vt:lpstr>Task Division</vt:lpstr>
      <vt:lpstr>Timeline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Management System</dc:title>
  <dc:creator>Rewan Gautam</dc:creator>
  <cp:lastModifiedBy>Rewan Gautam</cp:lastModifiedBy>
  <cp:revision>37</cp:revision>
  <dcterms:created xsi:type="dcterms:W3CDTF">2021-07-15T09:40:56Z</dcterms:created>
  <dcterms:modified xsi:type="dcterms:W3CDTF">2021-07-16T10:12:13Z</dcterms:modified>
</cp:coreProperties>
</file>